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85" r:id="rId6"/>
    <p:sldId id="260" r:id="rId7"/>
    <p:sldId id="261" r:id="rId8"/>
    <p:sldId id="286" r:id="rId9"/>
    <p:sldId id="287" r:id="rId10"/>
    <p:sldId id="288" r:id="rId11"/>
    <p:sldId id="263" r:id="rId12"/>
    <p:sldId id="289" r:id="rId13"/>
    <p:sldId id="291" r:id="rId14"/>
    <p:sldId id="267" r:id="rId15"/>
    <p:sldId id="268" r:id="rId16"/>
    <p:sldId id="292" r:id="rId17"/>
    <p:sldId id="270" r:id="rId18"/>
    <p:sldId id="295" r:id="rId19"/>
    <p:sldId id="296" r:id="rId20"/>
    <p:sldId id="272" r:id="rId21"/>
    <p:sldId id="300" r:id="rId22"/>
    <p:sldId id="301" r:id="rId23"/>
    <p:sldId id="297" r:id="rId24"/>
    <p:sldId id="302" r:id="rId25"/>
    <p:sldId id="303" r:id="rId26"/>
    <p:sldId id="304" r:id="rId27"/>
    <p:sldId id="305" r:id="rId28"/>
    <p:sldId id="281" r:id="rId29"/>
  </p:sldIdLst>
  <p:sldSz cx="12192000" cy="6858000"/>
  <p:notesSz cx="6858000" cy="9926638"/>
  <p:embeddedFontLst>
    <p:embeddedFont>
      <p:font typeface="Lora" charset="0"/>
      <p:regular r:id="rId31"/>
      <p:bold r:id="rId32"/>
      <p:italic r:id="rId33"/>
      <p:boldItalic r:id="rId34"/>
    </p:embeddedFont>
    <p:embeddedFont>
      <p:font typeface="Encode Sans" charset="0"/>
      <p:regular r:id="rId35"/>
      <p:bold r:id="rId36"/>
    </p:embeddedFont>
    <p:embeddedFont>
      <p:font typeface="Roboto" charset="0"/>
      <p:regular r:id="rId37"/>
      <p:bold r:id="rId38"/>
      <p:italic r:id="rId39"/>
      <p:boldItalic r:id="rId40"/>
    </p:embeddedFont>
    <p:embeddedFont>
      <p:font typeface="Calibri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45">
          <p15:clr>
            <a:srgbClr val="9AA0A6"/>
          </p15:clr>
        </p15:guide>
        <p15:guide id="2" orient="horz" pos="510">
          <p15:clr>
            <a:srgbClr val="9AA0A6"/>
          </p15:clr>
        </p15:guide>
        <p15:guide id="3" pos="1970">
          <p15:clr>
            <a:srgbClr val="9AA0A6"/>
          </p15:clr>
        </p15:guide>
        <p15:guide id="4" pos="6844">
          <p15:clr>
            <a:srgbClr val="9AA0A6"/>
          </p15:clr>
        </p15:guide>
        <p15:guide id="5" pos="693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73A1E39-1F43-4899-BAFF-2644E73FBA9E}">
  <a:tblStyle styleId="{273A1E39-1F43-4899-BAFF-2644E73FBA9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2478" y="-1158"/>
      </p:cViewPr>
      <p:guideLst>
        <p:guide orient="horz" pos="645"/>
        <p:guide orient="horz" pos="510"/>
        <p:guide pos="1971"/>
        <p:guide pos="6844"/>
        <p:guide pos="69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71800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6901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4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7" name="Google Shape;3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5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9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7" name="Google Shape;42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1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3" name="Google Shape;46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1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3" name="Google Shape;46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1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3" name="Google Shape;46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2abfd72b0f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2abfd72b0f6_0_3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g2abfd72b0f6_0_36:notes"/>
          <p:cNvSpPr txBox="1">
            <a:spLocks noGrp="1"/>
          </p:cNvSpPr>
          <p:nvPr>
            <p:ph type="sldNum" idx="12"/>
          </p:nvPr>
        </p:nvSpPr>
        <p:spPr>
          <a:xfrm>
            <a:off x="3884613" y="9428584"/>
            <a:ext cx="2971800" cy="498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/>
              <a:t>28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CON" type="blank">
  <p:cSld name="BLANK">
    <p:bg>
      <p:bgPr>
        <a:solidFill>
          <a:srgbClr val="090A13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984451" y="61151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/>
          <p:nvPr/>
        </p:nvSpPr>
        <p:spPr>
          <a:xfrm>
            <a:off x="558211" y="1162033"/>
            <a:ext cx="3740740" cy="464334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1"/>
          <p:cNvSpPr/>
          <p:nvPr/>
        </p:nvSpPr>
        <p:spPr>
          <a:xfrm>
            <a:off x="498835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venir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4965192" y="1709928"/>
            <a:ext cx="6729984" cy="409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2"/>
          </p:nvPr>
        </p:nvSpPr>
        <p:spPr>
          <a:xfrm>
            <a:off x="868680" y="3429000"/>
            <a:ext cx="3099816" cy="206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86868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/>
          <p:nvPr/>
        </p:nvSpPr>
        <p:spPr>
          <a:xfrm>
            <a:off x="558211" y="1162033"/>
            <a:ext cx="3740740" cy="464334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2"/>
          <p:cNvSpPr/>
          <p:nvPr/>
        </p:nvSpPr>
        <p:spPr>
          <a:xfrm>
            <a:off x="498835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venir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>
            <a:spLocks noGrp="1"/>
          </p:cNvSpPr>
          <p:nvPr>
            <p:ph type="pic" idx="2"/>
          </p:nvPr>
        </p:nvSpPr>
        <p:spPr>
          <a:xfrm>
            <a:off x="4965192" y="1161288"/>
            <a:ext cx="6729984" cy="4645152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868680" y="3438144"/>
            <a:ext cx="3099816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86868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CON 2">
  <p:cSld name="BLANK_2">
    <p:bg>
      <p:bgPr>
        <a:solidFill>
          <a:srgbClr val="090A13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984451" y="61151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  <p:sp>
        <p:nvSpPr>
          <p:cNvPr id="21" name="Google Shape;21;p3"/>
          <p:cNvSpPr/>
          <p:nvPr/>
        </p:nvSpPr>
        <p:spPr>
          <a:xfrm flipH="1">
            <a:off x="-136351" y="-68825"/>
            <a:ext cx="2890200" cy="7065600"/>
          </a:xfrm>
          <a:prstGeom prst="rect">
            <a:avLst/>
          </a:prstGeom>
          <a:solidFill>
            <a:srgbClr val="252C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CON 1">
  <p:cSld name="BLANK_1">
    <p:bg>
      <p:bgPr>
        <a:solidFill>
          <a:srgbClr val="282A4E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558210" y="0"/>
            <a:ext cx="11167447" cy="201880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6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6"/>
          <p:cNvSpPr/>
          <p:nvPr/>
        </p:nvSpPr>
        <p:spPr>
          <a:xfrm>
            <a:off x="498835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1115568" y="2478024"/>
            <a:ext cx="10168128" cy="369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1115568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540496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558211" y="4981421"/>
            <a:ext cx="11134956" cy="82296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/>
          <p:nvPr/>
        </p:nvSpPr>
        <p:spPr>
          <a:xfrm>
            <a:off x="498835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venir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558210" y="0"/>
            <a:ext cx="11167447" cy="201880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8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8"/>
          <p:cNvSpPr/>
          <p:nvPr/>
        </p:nvSpPr>
        <p:spPr>
          <a:xfrm>
            <a:off x="498835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1115568" y="2478024"/>
            <a:ext cx="4937760" cy="369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6345936" y="2478024"/>
            <a:ext cx="4937760" cy="369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1115568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540496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/>
          <p:nvPr/>
        </p:nvSpPr>
        <p:spPr>
          <a:xfrm>
            <a:off x="558210" y="0"/>
            <a:ext cx="11167447" cy="201880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9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9"/>
          <p:cNvSpPr/>
          <p:nvPr/>
        </p:nvSpPr>
        <p:spPr>
          <a:xfrm>
            <a:off x="498835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cap="none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1115568" y="3203688"/>
            <a:ext cx="4937760" cy="296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3"/>
          </p:nvPr>
        </p:nvSpPr>
        <p:spPr>
          <a:xfrm>
            <a:off x="6345936" y="2372650"/>
            <a:ext cx="49377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cap="none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4"/>
          </p:nvPr>
        </p:nvSpPr>
        <p:spPr>
          <a:xfrm>
            <a:off x="6345936" y="3203689"/>
            <a:ext cx="4937760" cy="2968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1115568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8540496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/>
          <p:nvPr/>
        </p:nvSpPr>
        <p:spPr>
          <a:xfrm>
            <a:off x="665854" y="1533525"/>
            <a:ext cx="10917063" cy="379095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0"/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venir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  <a:defRPr sz="4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C4F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/>
        </p:nvSpPr>
        <p:spPr>
          <a:xfrm>
            <a:off x="651001" y="696525"/>
            <a:ext cx="9027900" cy="1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1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D0FF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rgbClr val="00B0F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D0FF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rgbClr val="00B0F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D0FF"/>
              </a:buClr>
              <a:buSzPts val="4400"/>
              <a:buFont typeface="Avenir"/>
              <a:buNone/>
            </a:pPr>
            <a:r>
              <a:rPr lang="es-AR" altLang="es-AR" sz="5000" b="1" dirty="0" smtClean="0">
                <a:solidFill>
                  <a:srgbClr val="FFFFFF"/>
                </a:solidFill>
                <a:latin typeface="Lora"/>
                <a:ea typeface="Lora"/>
                <a:cs typeface="Lora"/>
              </a:rPr>
              <a:t>Puntos </a:t>
            </a:r>
            <a:r>
              <a:rPr lang="es-AR" altLang="es-AR" sz="5000" b="1" dirty="0">
                <a:solidFill>
                  <a:srgbClr val="FFFFFF"/>
                </a:solidFill>
                <a:latin typeface="Lora"/>
                <a:ea typeface="Lora"/>
                <a:cs typeface="Lora"/>
              </a:rPr>
              <a:t>críticos en el desarrollo de las tareas de vacunación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D0FF"/>
              </a:buClr>
              <a:buSzPts val="4400"/>
              <a:buFont typeface="Avenir"/>
              <a:buNone/>
            </a:pPr>
            <a:endParaRPr sz="5000" b="1" i="0" u="none" strike="noStrike" cap="none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13" name="Google Shape;11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551" y="469400"/>
            <a:ext cx="1109100" cy="11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10;p15"/>
          <p:cNvSpPr txBox="1"/>
          <p:nvPr/>
        </p:nvSpPr>
        <p:spPr>
          <a:xfrm>
            <a:off x="752026" y="5708409"/>
            <a:ext cx="2919223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sz="1400" i="0" u="none" strike="noStrike" cap="none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Secretaría </a:t>
            </a:r>
            <a:endParaRPr lang="es-AR" sz="1400" i="0" u="none" strike="noStrike" cap="none" dirty="0" smtClean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AR" dirty="0" smtClean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De </a:t>
            </a:r>
            <a:r>
              <a:rPr lang="es-AR" dirty="0" err="1" smtClean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Bioeconomía</a:t>
            </a:r>
            <a:endParaRPr lang="es-AR" sz="1400" i="0" u="none" strike="noStrike" cap="none" dirty="0" smtClean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8" name="Imagen 2">
            <a:extLst>
              <a:ext uri="{FF2B5EF4-FFF2-40B4-BE49-F238E27FC236}">
                <a16:creationId xmlns:a16="http://schemas.microsoft.com/office/drawing/2014/main" xmlns="" id="{B4334656-2603-1595-6CFB-64C086850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6987" y="5850118"/>
            <a:ext cx="1456508" cy="270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8984451" y="61151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>
                <a:latin typeface="Lora"/>
                <a:ea typeface="Lora"/>
                <a:cs typeface="Lora"/>
                <a:sym typeface="Lora"/>
              </a:rPr>
              <a:t>10</a:t>
            </a:fld>
            <a:endParaRPr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521100" y="671600"/>
            <a:ext cx="675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2400" b="1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endParaRPr sz="2000" i="0" u="none" strike="noStrike" cap="non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363924" y="551294"/>
            <a:ext cx="675107" cy="675106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321600" y="1415775"/>
            <a:ext cx="2190000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s-MX" sz="2400" b="1" dirty="0">
                <a:solidFill>
                  <a:schemeClr val="lt1"/>
                </a:solidFill>
                <a:latin typeface="Lora"/>
                <a:ea typeface="Lora"/>
                <a:cs typeface="Lora"/>
              </a:rPr>
              <a:t>Conservación y manejo de la vacuna</a:t>
            </a:r>
            <a:endParaRPr lang="es-MX" sz="2400" dirty="0"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0" u="none" strike="noStrike" cap="none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0" u="none" strike="noStrike" cap="none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676065" y="551302"/>
            <a:ext cx="365081" cy="365097"/>
          </a:xfrm>
          <a:custGeom>
            <a:avLst/>
            <a:gdLst/>
            <a:ahLst/>
            <a:cxnLst/>
            <a:rect l="l" t="t" r="r" b="b"/>
            <a:pathLst>
              <a:path w="22750" h="22751" fill="none" extrusionOk="0">
                <a:moveTo>
                  <a:pt x="0" y="1"/>
                </a:moveTo>
                <a:cubicBezTo>
                  <a:pt x="6138" y="1"/>
                  <a:pt x="11675" y="2436"/>
                  <a:pt x="15778" y="6372"/>
                </a:cubicBezTo>
                <a:cubicBezTo>
                  <a:pt x="20081" y="10508"/>
                  <a:pt x="22750" y="16313"/>
                  <a:pt x="22750" y="22750"/>
                </a:cubicBez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73;p21"/>
          <p:cNvSpPr txBox="1"/>
          <p:nvPr/>
        </p:nvSpPr>
        <p:spPr>
          <a:xfrm>
            <a:off x="3253501" y="551300"/>
            <a:ext cx="8607687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800"/>
            </a:pPr>
            <a:r>
              <a:rPr lang="es-MX" sz="2800" b="1" dirty="0">
                <a:solidFill>
                  <a:srgbClr val="002060"/>
                </a:solidFill>
                <a:latin typeface="Lora"/>
                <a:ea typeface="Lora"/>
                <a:cs typeface="Lora"/>
                <a:sym typeface="Lora"/>
              </a:rPr>
              <a:t>Almacenamiento: Control diario y registro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00206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00206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3154653" y="1341438"/>
            <a:ext cx="8713787" cy="4608512"/>
            <a:chOff x="179389" y="1341438"/>
            <a:chExt cx="8713786" cy="4608512"/>
          </a:xfrm>
        </p:grpSpPr>
        <p:pic>
          <p:nvPicPr>
            <p:cNvPr id="12" name="Picture 3" descr="fot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9" y="1341438"/>
              <a:ext cx="5076825" cy="4241800"/>
            </a:xfrm>
            <a:prstGeom prst="rect">
              <a:avLst/>
            </a:prstGeom>
            <a:solidFill>
              <a:srgbClr val="B2B5DE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fo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263" y="1412877"/>
              <a:ext cx="3744912" cy="1827213"/>
            </a:xfrm>
            <a:prstGeom prst="rect">
              <a:avLst/>
            </a:prstGeom>
            <a:solidFill>
              <a:srgbClr val="B2B5DE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 descr="http://www.pce-iberica.es/medidor-detalles-tecnicos/images/termografo-pce-ht11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4126" y="3714750"/>
              <a:ext cx="3765550" cy="1828800"/>
            </a:xfrm>
            <a:prstGeom prst="rect">
              <a:avLst/>
            </a:prstGeom>
            <a:solidFill>
              <a:srgbClr val="B2B5DE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Rectángulo"/>
            <p:cNvSpPr/>
            <p:nvPr/>
          </p:nvSpPr>
          <p:spPr>
            <a:xfrm>
              <a:off x="5724526" y="3284540"/>
              <a:ext cx="2887663" cy="358775"/>
            </a:xfrm>
            <a:prstGeom prst="rect">
              <a:avLst/>
            </a:prstGeom>
            <a:solidFill>
              <a:srgbClr val="B2B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SzPts val="1400"/>
              </a:pPr>
              <a:r>
                <a:rPr lang="es-ES" dirty="0">
                  <a:solidFill>
                    <a:srgbClr val="000000"/>
                  </a:solidFill>
                  <a:latin typeface="Lora"/>
                  <a:ea typeface="Lora"/>
                  <a:cs typeface="Lora"/>
                </a:rPr>
                <a:t>Planilla de control diario</a:t>
              </a:r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6732589" y="5619750"/>
              <a:ext cx="1933575" cy="330200"/>
            </a:xfrm>
            <a:prstGeom prst="rect">
              <a:avLst/>
            </a:prstGeom>
            <a:solidFill>
              <a:srgbClr val="B2B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SzPts val="1400"/>
              </a:pPr>
              <a:r>
                <a:rPr lang="es-ES" dirty="0">
                  <a:solidFill>
                    <a:srgbClr val="000000"/>
                  </a:solidFill>
                  <a:latin typeface="Lora"/>
                  <a:ea typeface="Lora"/>
                  <a:cs typeface="Lora"/>
                </a:rPr>
                <a:t>termógrafo</a:t>
              </a:r>
            </a:p>
          </p:txBody>
        </p:sp>
        <p:sp>
          <p:nvSpPr>
            <p:cNvPr id="21" name="20 Flecha arriba"/>
            <p:cNvSpPr/>
            <p:nvPr/>
          </p:nvSpPr>
          <p:spPr>
            <a:xfrm>
              <a:off x="1819276" y="4276727"/>
              <a:ext cx="314325" cy="1019175"/>
            </a:xfrm>
            <a:prstGeom prst="upArrow">
              <a:avLst/>
            </a:prstGeom>
            <a:solidFill>
              <a:srgbClr val="B2B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 lang="es-ES" dirty="0">
                <a:solidFill>
                  <a:srgbClr val="000000"/>
                </a:solidFill>
                <a:latin typeface="Lora"/>
                <a:ea typeface="Lora"/>
                <a:cs typeface="Lora"/>
              </a:endParaRPr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1133475" y="5410200"/>
              <a:ext cx="1828800" cy="374650"/>
            </a:xfrm>
            <a:prstGeom prst="rect">
              <a:avLst/>
            </a:prstGeom>
            <a:solidFill>
              <a:srgbClr val="B2B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SzPts val="1400"/>
              </a:pPr>
              <a:r>
                <a:rPr lang="es-ES" dirty="0">
                  <a:solidFill>
                    <a:srgbClr val="000000"/>
                  </a:solidFill>
                  <a:latin typeface="Lora"/>
                  <a:ea typeface="Lora"/>
                  <a:cs typeface="Lora"/>
                </a:rPr>
                <a:t>termómetro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7257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/>
          <p:nvPr/>
        </p:nvSpPr>
        <p:spPr>
          <a:xfrm>
            <a:off x="1290075" y="1938565"/>
            <a:ext cx="2784715" cy="2784714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4568475" y="2883325"/>
            <a:ext cx="67827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4700"/>
            </a:pPr>
            <a:r>
              <a:rPr lang="es-ES" sz="5000" b="1" dirty="0">
                <a:solidFill>
                  <a:schemeClr val="lt1"/>
                </a:solidFill>
                <a:latin typeface="Lora"/>
                <a:ea typeface="Lora"/>
                <a:cs typeface="Lora"/>
              </a:rPr>
              <a:t>Stock de vacuna </a:t>
            </a:r>
            <a:endParaRPr lang="es-ES" sz="5000" b="1" dirty="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87" name="Google Shape;187;p22"/>
          <p:cNvSpPr txBox="1"/>
          <p:nvPr/>
        </p:nvSpPr>
        <p:spPr>
          <a:xfrm>
            <a:off x="2042701" y="2369300"/>
            <a:ext cx="1125300" cy="17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s-AR" sz="11500" b="1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3</a:t>
            </a:r>
            <a:endParaRPr sz="10500" b="1" i="0" u="none" strike="noStrike" cap="non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88" name="Google Shape;188;p22"/>
          <p:cNvSpPr/>
          <p:nvPr/>
        </p:nvSpPr>
        <p:spPr>
          <a:xfrm>
            <a:off x="2682325" y="1938563"/>
            <a:ext cx="1392475" cy="2784714"/>
          </a:xfrm>
          <a:custGeom>
            <a:avLst/>
            <a:gdLst/>
            <a:ahLst/>
            <a:cxnLst/>
            <a:rect l="l" t="t" r="r" b="b"/>
            <a:pathLst>
              <a:path w="22751" h="45500" fill="none" extrusionOk="0">
                <a:moveTo>
                  <a:pt x="1" y="0"/>
                </a:moveTo>
                <a:cubicBezTo>
                  <a:pt x="6138" y="0"/>
                  <a:pt x="11709" y="2402"/>
                  <a:pt x="15779" y="6338"/>
                </a:cubicBezTo>
                <a:cubicBezTo>
                  <a:pt x="20082" y="10475"/>
                  <a:pt x="22750" y="16312"/>
                  <a:pt x="22750" y="22750"/>
                </a:cubicBezTo>
                <a:cubicBezTo>
                  <a:pt x="22750" y="29421"/>
                  <a:pt x="19882" y="35426"/>
                  <a:pt x="15312" y="39595"/>
                </a:cubicBezTo>
                <a:cubicBezTo>
                  <a:pt x="11275" y="43265"/>
                  <a:pt x="5905" y="45500"/>
                  <a:pt x="1" y="45500"/>
                </a:cubicBezTo>
              </a:path>
            </a:pathLst>
          </a:custGeom>
          <a:noFill/>
          <a:ln w="1143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sldNum" idx="12"/>
          </p:nvPr>
        </p:nvSpPr>
        <p:spPr>
          <a:xfrm>
            <a:off x="8984451" y="61151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>
                <a:latin typeface="Lora"/>
                <a:ea typeface="Lora"/>
                <a:cs typeface="Lora"/>
                <a:sym typeface="Lora"/>
              </a:rPr>
              <a:t>12</a:t>
            </a:fld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521100" y="671600"/>
            <a:ext cx="5178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1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3</a:t>
            </a:r>
            <a:endParaRPr sz="2000" i="0" u="none" strike="noStrike" cap="none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363924" y="551294"/>
            <a:ext cx="675107" cy="675106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699992" y="548328"/>
            <a:ext cx="234625" cy="94055"/>
          </a:xfrm>
          <a:custGeom>
            <a:avLst/>
            <a:gdLst/>
            <a:ahLst/>
            <a:cxnLst/>
            <a:rect l="l" t="t" r="r" b="b"/>
            <a:pathLst>
              <a:path w="15813" h="6339" fill="none" extrusionOk="0">
                <a:moveTo>
                  <a:pt x="1" y="1"/>
                </a:moveTo>
                <a:cubicBezTo>
                  <a:pt x="6139" y="1"/>
                  <a:pt x="11709" y="2402"/>
                  <a:pt x="15812" y="6338"/>
                </a:cubicBez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321601" y="1415775"/>
            <a:ext cx="1916633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2400"/>
            </a:pPr>
            <a:r>
              <a:rPr lang="es-AR" sz="2400" b="1" dirty="0" smtClean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Stock de vacuna </a:t>
            </a:r>
            <a:endParaRPr lang="es-AR" sz="2400" b="1" dirty="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i="0" u="none" strike="noStrike" cap="none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3253500" y="475100"/>
            <a:ext cx="7679400" cy="56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800"/>
            </a:pPr>
            <a:r>
              <a:rPr lang="es-AR" sz="2800" b="1" dirty="0" smtClean="0">
                <a:solidFill>
                  <a:srgbClr val="002060"/>
                </a:solidFill>
                <a:latin typeface="Lora"/>
                <a:ea typeface="Lora"/>
                <a:cs typeface="Lora"/>
              </a:rPr>
              <a:t>Objetivo:</a:t>
            </a:r>
          </a:p>
          <a:p>
            <a:pPr>
              <a:buSzPts val="2800"/>
            </a:pPr>
            <a:endParaRPr lang="es-AR" sz="2800" b="1" dirty="0">
              <a:solidFill>
                <a:srgbClr val="002060"/>
              </a:solidFill>
              <a:latin typeface="Lora"/>
              <a:ea typeface="Lora"/>
              <a:cs typeface="Lora"/>
            </a:endParaRPr>
          </a:p>
          <a:p>
            <a:pPr>
              <a:buClr>
                <a:schemeClr val="dk1"/>
              </a:buClr>
              <a:buSzPts val="1100"/>
            </a:pPr>
            <a:endParaRPr lang="es-AR" sz="2100" dirty="0" smtClean="0">
              <a:solidFill>
                <a:srgbClr val="002060"/>
              </a:solidFill>
              <a:latin typeface="Lora"/>
              <a:ea typeface="Lora"/>
              <a:cs typeface="Lora"/>
            </a:endParaRPr>
          </a:p>
          <a:p>
            <a:pPr>
              <a:buClr>
                <a:schemeClr val="dk1"/>
              </a:buClr>
              <a:buSzPts val="1100"/>
            </a:pPr>
            <a:endParaRPr lang="es-MX" sz="2100" dirty="0">
              <a:solidFill>
                <a:srgbClr val="002060"/>
              </a:solidFill>
              <a:latin typeface="Lora"/>
              <a:ea typeface="Lora"/>
              <a:cs typeface="Lora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s-ES" sz="2100" dirty="0" smtClean="0">
                <a:solidFill>
                  <a:srgbClr val="002060"/>
                </a:solidFill>
                <a:latin typeface="Lora"/>
                <a:ea typeface="Lora"/>
                <a:cs typeface="Lora"/>
              </a:rPr>
              <a:t>Determinar que la suma de las dosis aplicadas, más las dosis perdidas más el stock existente sea igual a la cantidad de dosis compradas más el remanente de la campaña anterior</a:t>
            </a:r>
          </a:p>
          <a:p>
            <a:pPr algn="ctr">
              <a:buClr>
                <a:schemeClr val="dk1"/>
              </a:buClr>
              <a:buSzPts val="1100"/>
            </a:pPr>
            <a:endParaRPr lang="es-ES" sz="2100" dirty="0">
              <a:solidFill>
                <a:srgbClr val="002060"/>
              </a:solidFill>
              <a:latin typeface="Lora"/>
              <a:ea typeface="Lora"/>
              <a:cs typeface="Lora"/>
            </a:endParaRPr>
          </a:p>
          <a:p>
            <a:pPr algn="ctr">
              <a:buClr>
                <a:schemeClr val="dk1"/>
              </a:buClr>
              <a:buSzPts val="1100"/>
            </a:pPr>
            <a:endParaRPr lang="es-ES" sz="2100" dirty="0" smtClean="0">
              <a:solidFill>
                <a:srgbClr val="002060"/>
              </a:solidFill>
              <a:latin typeface="Lora"/>
              <a:ea typeface="Lora"/>
              <a:cs typeface="Lora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s-ES" sz="2100" dirty="0" smtClean="0">
                <a:solidFill>
                  <a:srgbClr val="002060"/>
                </a:solidFill>
                <a:latin typeface="Lora"/>
                <a:ea typeface="Lora"/>
                <a:cs typeface="Lora"/>
              </a:rPr>
              <a:t>Dosis aplicadas + dosis perdidas + stock existente = Dosis compradas + remanente de dosis de la campaña anterior  </a:t>
            </a:r>
          </a:p>
          <a:p>
            <a:pPr algn="ctr">
              <a:buClr>
                <a:schemeClr val="dk1"/>
              </a:buClr>
              <a:buSzPts val="1100"/>
            </a:pPr>
            <a:endParaRPr lang="es-ES" sz="2100" dirty="0">
              <a:solidFill>
                <a:srgbClr val="002060"/>
              </a:solidFill>
              <a:latin typeface="Lora"/>
              <a:ea typeface="Lora"/>
              <a:cs typeface="Lora"/>
            </a:endParaRPr>
          </a:p>
          <a:p>
            <a:pPr>
              <a:buClr>
                <a:schemeClr val="dk1"/>
              </a:buClr>
              <a:buSzPts val="1100"/>
            </a:pPr>
            <a:endParaRPr lang="es-AR" sz="2100" dirty="0">
              <a:solidFill>
                <a:srgbClr val="002060"/>
              </a:solidFill>
              <a:latin typeface="Lora"/>
              <a:ea typeface="Lora"/>
              <a:cs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AR" sz="2100" i="0" u="none" strike="noStrike" cap="none" dirty="0" smtClean="0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4BD0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4BD0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  <p:extLst>
      <p:ext uri="{BB962C8B-B14F-4D97-AF65-F5344CB8AC3E}">
        <p14:creationId xmlns:p14="http://schemas.microsoft.com/office/powerpoint/2010/main" val="4067419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8984451" y="61151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s-AR">
                <a:latin typeface="Lora"/>
                <a:ea typeface="Lora"/>
                <a:cs typeface="Lora"/>
                <a:sym typeface="Lora"/>
              </a:rPr>
              <a:pPr/>
              <a:t>13</a:t>
            </a:fld>
            <a:endParaRPr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521100" y="671600"/>
            <a:ext cx="675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400"/>
            </a:pPr>
            <a:r>
              <a:rPr lang="es-MX" sz="2400" b="1" dirty="0" smtClean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3</a:t>
            </a:r>
            <a:endParaRPr sz="2000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363924" y="551294"/>
            <a:ext cx="675107" cy="675106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63" name="Google Shape;163;p20"/>
          <p:cNvSpPr/>
          <p:nvPr/>
        </p:nvSpPr>
        <p:spPr>
          <a:xfrm>
            <a:off x="676065" y="551302"/>
            <a:ext cx="365081" cy="365097"/>
          </a:xfrm>
          <a:custGeom>
            <a:avLst/>
            <a:gdLst/>
            <a:ahLst/>
            <a:cxnLst/>
            <a:rect l="l" t="t" r="r" b="b"/>
            <a:pathLst>
              <a:path w="22750" h="22751" fill="none" extrusionOk="0">
                <a:moveTo>
                  <a:pt x="0" y="1"/>
                </a:moveTo>
                <a:cubicBezTo>
                  <a:pt x="6138" y="1"/>
                  <a:pt x="11675" y="2436"/>
                  <a:pt x="15778" y="6372"/>
                </a:cubicBezTo>
                <a:cubicBezTo>
                  <a:pt x="20081" y="10508"/>
                  <a:pt x="22750" y="16313"/>
                  <a:pt x="22750" y="22750"/>
                </a:cubicBez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1" name="2 CuadroTexto"/>
          <p:cNvSpPr txBox="1">
            <a:spLocks noChangeArrowheads="1"/>
          </p:cNvSpPr>
          <p:nvPr/>
        </p:nvSpPr>
        <p:spPr bwMode="auto">
          <a:xfrm>
            <a:off x="3463153" y="671600"/>
            <a:ext cx="3783811" cy="5414202"/>
          </a:xfrm>
          <a:prstGeom prst="rect">
            <a:avLst/>
          </a:prstGeom>
          <a:solidFill>
            <a:srgbClr val="B2B5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SzPts val="1400"/>
              <a:buNone/>
              <a:defRPr sz="2000">
                <a:latin typeface="Lora"/>
                <a:ea typeface="Lora"/>
                <a:cs typeface="Lora"/>
              </a:defRPr>
            </a:lvl1pPr>
          </a:lstStyle>
          <a:p>
            <a:r>
              <a:rPr lang="es-AR" dirty="0"/>
              <a:t>Que hay que </a:t>
            </a:r>
            <a:r>
              <a:rPr lang="es-AR" dirty="0" smtClean="0"/>
              <a:t>hacer:</a:t>
            </a:r>
            <a:endParaRPr lang="es-AR" dirty="0"/>
          </a:p>
          <a:p>
            <a:endParaRPr lang="es-AR" dirty="0"/>
          </a:p>
          <a:p>
            <a:r>
              <a:rPr lang="es-AR" dirty="0" smtClean="0"/>
              <a:t>1. Registros </a:t>
            </a:r>
            <a:r>
              <a:rPr lang="es-AR" dirty="0"/>
              <a:t>actualizados de entrada con cantidad de frascos, marca, serie y vencimiento</a:t>
            </a:r>
          </a:p>
          <a:p>
            <a:r>
              <a:rPr lang="es-AR" dirty="0" smtClean="0"/>
              <a:t>2. Registros </a:t>
            </a:r>
            <a:r>
              <a:rPr lang="es-AR" dirty="0"/>
              <a:t>diarios de entrega de vacunas a los vacunadores</a:t>
            </a:r>
          </a:p>
          <a:p>
            <a:r>
              <a:rPr lang="es-AR" dirty="0" smtClean="0"/>
              <a:t>3. Vacuna </a:t>
            </a:r>
            <a:r>
              <a:rPr lang="es-AR" dirty="0"/>
              <a:t>aplicada</a:t>
            </a:r>
          </a:p>
          <a:p>
            <a:r>
              <a:rPr lang="es-AR" dirty="0" smtClean="0"/>
              <a:t>4. Pérdidas</a:t>
            </a:r>
            <a:endParaRPr lang="es-AR" dirty="0"/>
          </a:p>
          <a:p>
            <a:r>
              <a:rPr lang="es-AR" dirty="0" smtClean="0"/>
              <a:t>5. Excedente </a:t>
            </a:r>
            <a:r>
              <a:rPr lang="es-AR" dirty="0"/>
              <a:t>de vacunas</a:t>
            </a:r>
          </a:p>
          <a:p>
            <a:r>
              <a:rPr lang="es-AR" dirty="0" smtClean="0"/>
              <a:t>6. Acciones </a:t>
            </a:r>
            <a:r>
              <a:rPr lang="es-AR" dirty="0"/>
              <a:t>controladas y auditadas por la OL de SENASA.</a:t>
            </a:r>
          </a:p>
        </p:txBody>
      </p:sp>
      <p:sp>
        <p:nvSpPr>
          <p:cNvPr id="12" name="5 CuadroTexto"/>
          <p:cNvSpPr txBox="1">
            <a:spLocks noChangeArrowheads="1"/>
          </p:cNvSpPr>
          <p:nvPr/>
        </p:nvSpPr>
        <p:spPr bwMode="auto">
          <a:xfrm>
            <a:off x="7877164" y="671602"/>
            <a:ext cx="3887209" cy="54142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SzPts val="1400"/>
              <a:buNone/>
              <a:defRPr sz="2000">
                <a:solidFill>
                  <a:srgbClr val="FFFFFF"/>
                </a:solidFill>
                <a:latin typeface="Lora" charset="0"/>
                <a:ea typeface="Lora"/>
                <a:cs typeface="Lora"/>
              </a:defRPr>
            </a:lvl1pPr>
          </a:lstStyle>
          <a:p>
            <a:r>
              <a:rPr lang="es-AR" dirty="0"/>
              <a:t>  Desvíos </a:t>
            </a:r>
            <a:r>
              <a:rPr lang="es-AR" dirty="0" smtClean="0"/>
              <a:t>detectados:</a:t>
            </a:r>
            <a:endParaRPr lang="es-AR" dirty="0"/>
          </a:p>
          <a:p>
            <a:endParaRPr lang="es-AR" dirty="0"/>
          </a:p>
          <a:p>
            <a:r>
              <a:rPr lang="es-AR" dirty="0" smtClean="0"/>
              <a:t>- Excedentes </a:t>
            </a:r>
            <a:r>
              <a:rPr lang="es-AR" dirty="0"/>
              <a:t>de dosis.</a:t>
            </a:r>
          </a:p>
          <a:p>
            <a:endParaRPr lang="es-AR" dirty="0"/>
          </a:p>
          <a:p>
            <a:r>
              <a:rPr lang="es-AR" dirty="0" smtClean="0"/>
              <a:t>- Falta </a:t>
            </a:r>
            <a:r>
              <a:rPr lang="es-AR" dirty="0"/>
              <a:t>de remitos.</a:t>
            </a:r>
          </a:p>
          <a:p>
            <a:endParaRPr lang="es-AR" dirty="0"/>
          </a:p>
          <a:p>
            <a:r>
              <a:rPr lang="es-AR" dirty="0" smtClean="0"/>
              <a:t>- Falta </a:t>
            </a:r>
            <a:r>
              <a:rPr lang="es-AR" dirty="0"/>
              <a:t>de registro de pérdidas.</a:t>
            </a:r>
          </a:p>
          <a:p>
            <a:endParaRPr lang="es-AR" dirty="0"/>
          </a:p>
          <a:p>
            <a:r>
              <a:rPr lang="es-AR" dirty="0" smtClean="0"/>
              <a:t>- Balance </a:t>
            </a:r>
            <a:r>
              <a:rPr lang="es-AR" dirty="0"/>
              <a:t>al final de cada campaña.</a:t>
            </a:r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  <p:sp>
        <p:nvSpPr>
          <p:cNvPr id="13" name="Google Shape;144;p18"/>
          <p:cNvSpPr txBox="1"/>
          <p:nvPr/>
        </p:nvSpPr>
        <p:spPr>
          <a:xfrm>
            <a:off x="321601" y="1415775"/>
            <a:ext cx="1916633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2400"/>
            </a:pPr>
            <a:r>
              <a:rPr lang="es-AR" sz="2400" b="1" dirty="0" smtClean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Stock de vacuna </a:t>
            </a:r>
            <a:endParaRPr lang="es-AR" sz="2400" b="1" dirty="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i="0" u="none" strike="noStrike" cap="none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725128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6"/>
          <p:cNvSpPr/>
          <p:nvPr/>
        </p:nvSpPr>
        <p:spPr>
          <a:xfrm>
            <a:off x="1290075" y="1938565"/>
            <a:ext cx="2784715" cy="2784714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6"/>
          <p:cNvSpPr txBox="1"/>
          <p:nvPr/>
        </p:nvSpPr>
        <p:spPr>
          <a:xfrm>
            <a:off x="4568475" y="2846275"/>
            <a:ext cx="6023100" cy="14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es-AR" sz="5000" b="1" i="0" u="none" strike="noStrike" cap="none" dirty="0" smtClean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Programación</a:t>
            </a:r>
            <a:endParaRPr sz="5000" b="1" i="0" u="none" strike="noStrike" cap="none" dirty="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41" name="Google Shape;341;p26"/>
          <p:cNvSpPr txBox="1"/>
          <p:nvPr/>
        </p:nvSpPr>
        <p:spPr>
          <a:xfrm>
            <a:off x="2042701" y="2369300"/>
            <a:ext cx="1125300" cy="17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s-AR" sz="11500" b="1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4</a:t>
            </a:r>
            <a:endParaRPr sz="10500" b="1" i="0" u="none" strike="noStrike" cap="non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42" name="Google Shape;342;p26"/>
          <p:cNvSpPr/>
          <p:nvPr/>
        </p:nvSpPr>
        <p:spPr>
          <a:xfrm>
            <a:off x="1732775" y="1938550"/>
            <a:ext cx="2342027" cy="2784746"/>
          </a:xfrm>
          <a:custGeom>
            <a:avLst/>
            <a:gdLst/>
            <a:ahLst/>
            <a:cxnLst/>
            <a:rect l="l" t="t" r="r" b="b"/>
            <a:pathLst>
              <a:path w="38295" h="45534" fill="none" extrusionOk="0">
                <a:moveTo>
                  <a:pt x="15545" y="1"/>
                </a:moveTo>
                <a:cubicBezTo>
                  <a:pt x="21649" y="1"/>
                  <a:pt x="27220" y="2436"/>
                  <a:pt x="31323" y="6372"/>
                </a:cubicBezTo>
                <a:cubicBezTo>
                  <a:pt x="35626" y="10508"/>
                  <a:pt x="38294" y="16312"/>
                  <a:pt x="38294" y="22750"/>
                </a:cubicBezTo>
                <a:cubicBezTo>
                  <a:pt x="38294" y="29455"/>
                  <a:pt x="35426" y="35459"/>
                  <a:pt x="30822" y="39596"/>
                </a:cubicBezTo>
                <a:cubicBezTo>
                  <a:pt x="26786" y="43298"/>
                  <a:pt x="21416" y="45533"/>
                  <a:pt x="15545" y="45533"/>
                </a:cubicBezTo>
                <a:cubicBezTo>
                  <a:pt x="9540" y="45533"/>
                  <a:pt x="4070" y="43198"/>
                  <a:pt x="0" y="39395"/>
                </a:cubicBezTo>
              </a:path>
            </a:pathLst>
          </a:custGeom>
          <a:noFill/>
          <a:ln w="1143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7"/>
          <p:cNvSpPr txBox="1">
            <a:spLocks noGrp="1"/>
          </p:cNvSpPr>
          <p:nvPr>
            <p:ph type="sldNum" idx="12"/>
          </p:nvPr>
        </p:nvSpPr>
        <p:spPr>
          <a:xfrm>
            <a:off x="8984451" y="61151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>
                <a:latin typeface="Lora"/>
                <a:ea typeface="Lora"/>
                <a:cs typeface="Lora"/>
                <a:sym typeface="Lora"/>
              </a:rPr>
              <a:t>15</a:t>
            </a:fld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48" name="Google Shape;348;p27"/>
          <p:cNvSpPr txBox="1"/>
          <p:nvPr/>
        </p:nvSpPr>
        <p:spPr>
          <a:xfrm>
            <a:off x="521100" y="671600"/>
            <a:ext cx="675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2400" b="1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4</a:t>
            </a:r>
            <a:endParaRPr sz="2000" i="0" u="none" strike="noStrike" cap="non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49" name="Google Shape;349;p27"/>
          <p:cNvSpPr/>
          <p:nvPr/>
        </p:nvSpPr>
        <p:spPr>
          <a:xfrm>
            <a:off x="363924" y="551294"/>
            <a:ext cx="675107" cy="675106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7"/>
          <p:cNvSpPr txBox="1"/>
          <p:nvPr/>
        </p:nvSpPr>
        <p:spPr>
          <a:xfrm>
            <a:off x="321601" y="1415775"/>
            <a:ext cx="2353361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2400" b="1" i="0" u="none" strike="noStrike" cap="none" dirty="0" smtClean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Programación</a:t>
            </a:r>
            <a:endParaRPr sz="2400" b="1" i="0" u="none" strike="noStrike" cap="none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51" name="Google Shape;351;p27"/>
          <p:cNvSpPr/>
          <p:nvPr/>
        </p:nvSpPr>
        <p:spPr>
          <a:xfrm>
            <a:off x="471201" y="551275"/>
            <a:ext cx="567819" cy="675155"/>
          </a:xfrm>
          <a:custGeom>
            <a:avLst/>
            <a:gdLst/>
            <a:ahLst/>
            <a:cxnLst/>
            <a:rect l="l" t="t" r="r" b="b"/>
            <a:pathLst>
              <a:path w="38295" h="45534" fill="none" extrusionOk="0">
                <a:moveTo>
                  <a:pt x="15545" y="1"/>
                </a:moveTo>
                <a:cubicBezTo>
                  <a:pt x="21649" y="1"/>
                  <a:pt x="27220" y="2436"/>
                  <a:pt x="31323" y="6372"/>
                </a:cubicBezTo>
                <a:cubicBezTo>
                  <a:pt x="35626" y="10508"/>
                  <a:pt x="38294" y="16312"/>
                  <a:pt x="38294" y="22750"/>
                </a:cubicBezTo>
                <a:cubicBezTo>
                  <a:pt x="38294" y="29455"/>
                  <a:pt x="35426" y="35459"/>
                  <a:pt x="30822" y="39596"/>
                </a:cubicBezTo>
                <a:cubicBezTo>
                  <a:pt x="26786" y="43298"/>
                  <a:pt x="21416" y="45533"/>
                  <a:pt x="15545" y="45533"/>
                </a:cubicBezTo>
                <a:cubicBezTo>
                  <a:pt x="9540" y="45533"/>
                  <a:pt x="4070" y="43198"/>
                  <a:pt x="0" y="39395"/>
                </a:cubicBez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7 Rectángulo"/>
          <p:cNvSpPr>
            <a:spLocks noChangeArrowheads="1"/>
          </p:cNvSpPr>
          <p:nvPr/>
        </p:nvSpPr>
        <p:spPr bwMode="auto">
          <a:xfrm>
            <a:off x="3559158" y="1771499"/>
            <a:ext cx="7775575" cy="2759558"/>
          </a:xfrm>
          <a:prstGeom prst="rect">
            <a:avLst/>
          </a:prstGeom>
          <a:solidFill>
            <a:srgbClr val="B2B5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r>
              <a:rPr lang="es-MX" sz="2000" dirty="0" smtClean="0">
                <a:solidFill>
                  <a:srgbClr val="000000"/>
                </a:solidFill>
                <a:latin typeface="Lora"/>
                <a:ea typeface="Lora"/>
                <a:cs typeface="Lora"/>
              </a:rPr>
              <a:t>Objetivo:</a:t>
            </a:r>
          </a:p>
          <a:p>
            <a:pPr algn="ctr">
              <a:buSzPts val="1400"/>
            </a:pPr>
            <a:endParaRPr lang="es-MX" sz="2000" dirty="0">
              <a:latin typeface="Lora"/>
              <a:ea typeface="Lora"/>
              <a:cs typeface="Lora"/>
            </a:endParaRPr>
          </a:p>
          <a:p>
            <a:pPr algn="ctr">
              <a:buSzPts val="1400"/>
            </a:pPr>
            <a:r>
              <a:rPr lang="es-MX" sz="2000" dirty="0" smtClean="0">
                <a:solidFill>
                  <a:srgbClr val="000000"/>
                </a:solidFill>
                <a:latin typeface="Lora"/>
                <a:ea typeface="Lora"/>
                <a:cs typeface="Lora"/>
              </a:rPr>
              <a:t>Optimizar </a:t>
            </a:r>
            <a:r>
              <a:rPr lang="es-MX" sz="2000" dirty="0">
                <a:solidFill>
                  <a:srgbClr val="000000"/>
                </a:solidFill>
                <a:latin typeface="Lora"/>
                <a:ea typeface="Lora"/>
                <a:cs typeface="Lora"/>
              </a:rPr>
              <a:t>la utilización de los recursos humanos disponibles del Plan, para vacunar adecuadamente el 100% de los bovinos del Plan según la estrategia, en el tiempo establecido para la ejecución de la campaña.</a:t>
            </a:r>
            <a:endParaRPr lang="es-ES" sz="2000" dirty="0">
              <a:solidFill>
                <a:srgbClr val="000000"/>
              </a:solidFill>
              <a:latin typeface="Lora"/>
              <a:ea typeface="Lora"/>
              <a:cs typeface="Lor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8984451" y="61151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s-AR">
                <a:latin typeface="Lora"/>
                <a:ea typeface="Lora"/>
                <a:cs typeface="Lora"/>
                <a:sym typeface="Lora"/>
              </a:rPr>
              <a:pPr/>
              <a:t>16</a:t>
            </a:fld>
            <a:endParaRPr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521100" y="671600"/>
            <a:ext cx="675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400"/>
            </a:pPr>
            <a:r>
              <a:rPr lang="es-MX" sz="2400" b="1" dirty="0" smtClean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4</a:t>
            </a:r>
            <a:endParaRPr sz="2000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363924" y="551294"/>
            <a:ext cx="675107" cy="675106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61" name="Google Shape;161;p20"/>
          <p:cNvSpPr txBox="1"/>
          <p:nvPr/>
        </p:nvSpPr>
        <p:spPr>
          <a:xfrm>
            <a:off x="321600" y="1415775"/>
            <a:ext cx="2298771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1100"/>
            </a:pPr>
            <a:r>
              <a:rPr lang="es-MX" sz="2400" b="1" dirty="0" smtClean="0">
                <a:solidFill>
                  <a:srgbClr val="FFFFFF"/>
                </a:solidFill>
                <a:latin typeface="Lora"/>
                <a:ea typeface="Lora"/>
                <a:cs typeface="Lora"/>
              </a:rPr>
              <a:t>Programación</a:t>
            </a:r>
            <a:endParaRPr lang="es-MX" sz="2400" dirty="0">
              <a:latin typeface="Lora"/>
              <a:ea typeface="Lora"/>
              <a:cs typeface="Lora"/>
              <a:sym typeface="Lora"/>
            </a:endParaRPr>
          </a:p>
          <a:p>
            <a:pPr algn="ctr">
              <a:buSzPts val="1100"/>
            </a:pPr>
            <a:endParaRPr sz="2400" b="1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buSzPts val="1100"/>
            </a:pPr>
            <a:endParaRPr sz="2400" b="1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algn="ctr">
              <a:buSzPts val="2400"/>
            </a:pPr>
            <a:endParaRPr sz="2400" b="1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676065" y="551302"/>
            <a:ext cx="365081" cy="365097"/>
          </a:xfrm>
          <a:custGeom>
            <a:avLst/>
            <a:gdLst/>
            <a:ahLst/>
            <a:cxnLst/>
            <a:rect l="l" t="t" r="r" b="b"/>
            <a:pathLst>
              <a:path w="22750" h="22751" fill="none" extrusionOk="0">
                <a:moveTo>
                  <a:pt x="0" y="1"/>
                </a:moveTo>
                <a:cubicBezTo>
                  <a:pt x="6138" y="1"/>
                  <a:pt x="11675" y="2436"/>
                  <a:pt x="15778" y="6372"/>
                </a:cubicBezTo>
                <a:cubicBezTo>
                  <a:pt x="20081" y="10508"/>
                  <a:pt x="22750" y="16313"/>
                  <a:pt x="22750" y="22750"/>
                </a:cubicBez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1" name="2 CuadroTexto"/>
          <p:cNvSpPr txBox="1">
            <a:spLocks noChangeArrowheads="1"/>
          </p:cNvSpPr>
          <p:nvPr/>
        </p:nvSpPr>
        <p:spPr bwMode="auto">
          <a:xfrm>
            <a:off x="3463153" y="671600"/>
            <a:ext cx="3783811" cy="5414202"/>
          </a:xfrm>
          <a:prstGeom prst="rect">
            <a:avLst/>
          </a:prstGeom>
          <a:solidFill>
            <a:srgbClr val="B2B5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SzPts val="1400"/>
              <a:buNone/>
              <a:defRPr sz="2000">
                <a:latin typeface="Lora"/>
                <a:ea typeface="Lora"/>
                <a:cs typeface="Lora"/>
              </a:defRPr>
            </a:lvl1pPr>
          </a:lstStyle>
          <a:p>
            <a:r>
              <a:rPr lang="es-AR" dirty="0" smtClean="0"/>
              <a:t>Como debe ser:</a:t>
            </a:r>
          </a:p>
          <a:p>
            <a:endParaRPr lang="es-AR" dirty="0" smtClean="0"/>
          </a:p>
          <a:p>
            <a:r>
              <a:rPr lang="es-AR" dirty="0" smtClean="0"/>
              <a:t>1. Dinámica</a:t>
            </a:r>
          </a:p>
          <a:p>
            <a:endParaRPr lang="es-AR" dirty="0" smtClean="0"/>
          </a:p>
          <a:p>
            <a:r>
              <a:rPr lang="es-AR" dirty="0" smtClean="0"/>
              <a:t>2. Activa</a:t>
            </a:r>
          </a:p>
          <a:p>
            <a:endParaRPr lang="es-AR" dirty="0" smtClean="0"/>
          </a:p>
          <a:p>
            <a:r>
              <a:rPr lang="es-AR" dirty="0" smtClean="0"/>
              <a:t>3. Registrable</a:t>
            </a:r>
          </a:p>
          <a:p>
            <a:endParaRPr lang="es-AR" dirty="0" smtClean="0"/>
          </a:p>
          <a:p>
            <a:r>
              <a:rPr lang="es-AR" dirty="0" smtClean="0"/>
              <a:t>4. Seguimiento de UP</a:t>
            </a:r>
          </a:p>
          <a:p>
            <a:endParaRPr lang="es-AR" dirty="0" smtClean="0"/>
          </a:p>
          <a:p>
            <a:r>
              <a:rPr lang="es-AR" dirty="0" smtClean="0"/>
              <a:t>5. Cumplimiento de las fechas</a:t>
            </a:r>
          </a:p>
          <a:p>
            <a:r>
              <a:rPr lang="es-AR" dirty="0" smtClean="0"/>
              <a:t> de inicio y finalización</a:t>
            </a:r>
          </a:p>
          <a:p>
            <a:endParaRPr lang="es-AR" dirty="0" smtClean="0"/>
          </a:p>
          <a:p>
            <a:r>
              <a:rPr lang="es-AR" dirty="0" smtClean="0"/>
              <a:t>6. Diferencias de stock</a:t>
            </a:r>
            <a:endParaRPr lang="es-AR" dirty="0"/>
          </a:p>
        </p:txBody>
      </p:sp>
      <p:sp>
        <p:nvSpPr>
          <p:cNvPr id="12" name="5 CuadroTexto"/>
          <p:cNvSpPr txBox="1">
            <a:spLocks noChangeArrowheads="1"/>
          </p:cNvSpPr>
          <p:nvPr/>
        </p:nvSpPr>
        <p:spPr bwMode="auto">
          <a:xfrm>
            <a:off x="7877164" y="671602"/>
            <a:ext cx="3887209" cy="54142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SzPts val="1400"/>
              <a:buNone/>
              <a:defRPr sz="2000">
                <a:solidFill>
                  <a:srgbClr val="FFFFFF"/>
                </a:solidFill>
                <a:latin typeface="Lora" charset="0"/>
                <a:ea typeface="Lora"/>
                <a:cs typeface="Lora"/>
              </a:defRPr>
            </a:lvl1pPr>
          </a:lstStyle>
          <a:p>
            <a:r>
              <a:rPr lang="es-AR" dirty="0"/>
              <a:t> </a:t>
            </a:r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r>
              <a:rPr lang="es-AR" dirty="0" smtClean="0"/>
              <a:t> </a:t>
            </a:r>
            <a:r>
              <a:rPr lang="es-AR" dirty="0"/>
              <a:t>Desvíos </a:t>
            </a:r>
            <a:r>
              <a:rPr lang="es-AR" dirty="0" smtClean="0"/>
              <a:t>detectados:</a:t>
            </a:r>
            <a:endParaRPr lang="es-AR" dirty="0"/>
          </a:p>
          <a:p>
            <a:endParaRPr lang="es-AR" dirty="0"/>
          </a:p>
          <a:p>
            <a:r>
              <a:rPr lang="es-AR" dirty="0" smtClean="0"/>
              <a:t>- </a:t>
            </a:r>
            <a:r>
              <a:rPr lang="es-AR" dirty="0" smtClean="0"/>
              <a:t>Registros incompletos.</a:t>
            </a:r>
            <a:endParaRPr lang="es-AR" dirty="0"/>
          </a:p>
          <a:p>
            <a:endParaRPr lang="es-AR" dirty="0"/>
          </a:p>
          <a:p>
            <a:r>
              <a:rPr lang="es-AR" dirty="0" smtClean="0"/>
              <a:t>- Falta </a:t>
            </a:r>
            <a:r>
              <a:rPr lang="es-AR" dirty="0"/>
              <a:t>de </a:t>
            </a:r>
            <a:r>
              <a:rPr lang="es-AR" dirty="0" smtClean="0"/>
              <a:t>coincidencia entre la programación y las actas.</a:t>
            </a:r>
            <a:endParaRPr lang="es-AR" dirty="0"/>
          </a:p>
          <a:p>
            <a:endParaRPr lang="es-AR" dirty="0"/>
          </a:p>
          <a:p>
            <a:pPr marL="342900" indent="-342900">
              <a:buFontTx/>
              <a:buChar char="-"/>
            </a:pPr>
            <a:r>
              <a:rPr lang="es-AR" dirty="0" smtClean="0"/>
              <a:t>- Extensión de la fecha de finalización de la campaña.</a:t>
            </a:r>
          </a:p>
          <a:p>
            <a:pPr marL="342900" indent="-342900">
              <a:buFontTx/>
              <a:buChar char="-"/>
            </a:pPr>
            <a:endParaRPr lang="es-AR" dirty="0" smtClean="0"/>
          </a:p>
          <a:p>
            <a:pPr marL="342900" indent="-342900">
              <a:buFontTx/>
              <a:buChar char="-"/>
            </a:pPr>
            <a:r>
              <a:rPr lang="es-MX" dirty="0" smtClean="0"/>
              <a:t>- Seguimiento incompletos</a:t>
            </a:r>
          </a:p>
          <a:p>
            <a:pPr marL="342900" indent="-342900">
              <a:buFontTx/>
              <a:buChar char="-"/>
            </a:pPr>
            <a:r>
              <a:rPr lang="es-MX" dirty="0" smtClean="0"/>
              <a:t>Sin acciones ante diferencias de stock.</a:t>
            </a:r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9307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9"/>
          <p:cNvSpPr/>
          <p:nvPr/>
        </p:nvSpPr>
        <p:spPr>
          <a:xfrm>
            <a:off x="1290075" y="1938565"/>
            <a:ext cx="2784715" cy="2784714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29"/>
          <p:cNvSpPr txBox="1"/>
          <p:nvPr/>
        </p:nvSpPr>
        <p:spPr>
          <a:xfrm>
            <a:off x="2042701" y="2369300"/>
            <a:ext cx="1125300" cy="17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s-AR" sz="11500" b="1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5</a:t>
            </a:r>
            <a:endParaRPr sz="10500" b="1" i="0" u="none" strike="noStrike" cap="non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31" name="Google Shape;431;p29"/>
          <p:cNvSpPr/>
          <p:nvPr/>
        </p:nvSpPr>
        <p:spPr>
          <a:xfrm>
            <a:off x="1290053" y="1938625"/>
            <a:ext cx="2784775" cy="2784600"/>
          </a:xfrm>
          <a:custGeom>
            <a:avLst/>
            <a:gdLst/>
            <a:ahLst/>
            <a:cxnLst/>
            <a:rect l="l" t="t" r="r" b="b"/>
            <a:pathLst>
              <a:path w="45501" h="45500" fill="none" extrusionOk="0">
                <a:moveTo>
                  <a:pt x="22750" y="0"/>
                </a:moveTo>
                <a:cubicBezTo>
                  <a:pt x="28888" y="0"/>
                  <a:pt x="34425" y="2435"/>
                  <a:pt x="38528" y="6372"/>
                </a:cubicBezTo>
                <a:cubicBezTo>
                  <a:pt x="42831" y="10508"/>
                  <a:pt x="45500" y="16312"/>
                  <a:pt x="45500" y="22750"/>
                </a:cubicBezTo>
                <a:cubicBezTo>
                  <a:pt x="45500" y="29421"/>
                  <a:pt x="42631" y="35426"/>
                  <a:pt x="38061" y="39595"/>
                </a:cubicBezTo>
                <a:cubicBezTo>
                  <a:pt x="33992" y="43265"/>
                  <a:pt x="28621" y="45500"/>
                  <a:pt x="22750" y="45500"/>
                </a:cubicBezTo>
                <a:cubicBezTo>
                  <a:pt x="16746" y="45500"/>
                  <a:pt x="11276" y="43198"/>
                  <a:pt x="7206" y="39395"/>
                </a:cubicBezTo>
                <a:cubicBezTo>
                  <a:pt x="2770" y="35226"/>
                  <a:pt x="1" y="29321"/>
                  <a:pt x="1" y="22750"/>
                </a:cubicBezTo>
              </a:path>
            </a:pathLst>
          </a:custGeom>
          <a:noFill/>
          <a:ln w="1143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29"/>
          <p:cNvSpPr txBox="1"/>
          <p:nvPr/>
        </p:nvSpPr>
        <p:spPr>
          <a:xfrm>
            <a:off x="4568475" y="2846275"/>
            <a:ext cx="6023100" cy="14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4700"/>
            </a:pPr>
            <a:r>
              <a:rPr lang="es-MX" sz="5000" b="1" dirty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Aplicación de la </a:t>
            </a:r>
            <a:r>
              <a:rPr lang="es-MX" sz="5000" b="1" dirty="0" smtClean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vacuna</a:t>
            </a:r>
            <a:endParaRPr sz="5000" b="1" i="0" u="none" strike="noStrike" cap="none" dirty="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8984451" y="61151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s-AR">
                <a:latin typeface="Lora"/>
                <a:ea typeface="Lora"/>
                <a:cs typeface="Lora"/>
                <a:sym typeface="Lora"/>
              </a:rPr>
              <a:pPr/>
              <a:t>18</a:t>
            </a:fld>
            <a:endParaRPr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521100" y="671600"/>
            <a:ext cx="675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400"/>
            </a:pPr>
            <a:r>
              <a:rPr lang="es-MX" sz="2400" b="1" dirty="0" smtClean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5</a:t>
            </a:r>
            <a:endParaRPr sz="2000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363924" y="551294"/>
            <a:ext cx="675107" cy="675106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61" name="Google Shape;161;p20"/>
          <p:cNvSpPr txBox="1"/>
          <p:nvPr/>
        </p:nvSpPr>
        <p:spPr>
          <a:xfrm>
            <a:off x="321600" y="1415775"/>
            <a:ext cx="2298771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1100"/>
            </a:pPr>
            <a:r>
              <a:rPr lang="es-MX" sz="2400" b="1" dirty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Aplicación de la vacuna</a:t>
            </a:r>
          </a:p>
          <a:p>
            <a:pPr algn="ctr">
              <a:buSzPts val="1100"/>
            </a:pPr>
            <a:endParaRPr sz="2400" b="1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buSzPts val="1100"/>
            </a:pPr>
            <a:endParaRPr sz="2400" b="1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algn="ctr">
              <a:buSzPts val="2400"/>
            </a:pPr>
            <a:endParaRPr sz="2400" b="1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676065" y="551302"/>
            <a:ext cx="365081" cy="365097"/>
          </a:xfrm>
          <a:custGeom>
            <a:avLst/>
            <a:gdLst/>
            <a:ahLst/>
            <a:cxnLst/>
            <a:rect l="l" t="t" r="r" b="b"/>
            <a:pathLst>
              <a:path w="22750" h="22751" fill="none" extrusionOk="0">
                <a:moveTo>
                  <a:pt x="0" y="1"/>
                </a:moveTo>
                <a:cubicBezTo>
                  <a:pt x="6138" y="1"/>
                  <a:pt x="11675" y="2436"/>
                  <a:pt x="15778" y="6372"/>
                </a:cubicBezTo>
                <a:cubicBezTo>
                  <a:pt x="20081" y="10508"/>
                  <a:pt x="22750" y="16313"/>
                  <a:pt x="22750" y="22750"/>
                </a:cubicBez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1" name="2 CuadroTexto"/>
          <p:cNvSpPr txBox="1">
            <a:spLocks noChangeArrowheads="1"/>
          </p:cNvSpPr>
          <p:nvPr/>
        </p:nvSpPr>
        <p:spPr bwMode="auto">
          <a:xfrm>
            <a:off x="3463153" y="671600"/>
            <a:ext cx="3783811" cy="5414202"/>
          </a:xfrm>
          <a:prstGeom prst="rect">
            <a:avLst/>
          </a:prstGeom>
          <a:solidFill>
            <a:srgbClr val="B2B5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SzPts val="1400"/>
              <a:buNone/>
              <a:defRPr sz="2000">
                <a:latin typeface="Lora"/>
                <a:ea typeface="Lora"/>
                <a:cs typeface="Lora"/>
              </a:defRPr>
            </a:lvl1pPr>
          </a:lstStyle>
          <a:p>
            <a:r>
              <a:rPr lang="es-AR" dirty="0" smtClean="0"/>
              <a:t>Como debe ser:</a:t>
            </a:r>
          </a:p>
          <a:p>
            <a:endParaRPr lang="es-AR" dirty="0" smtClean="0"/>
          </a:p>
          <a:p>
            <a:r>
              <a:rPr lang="es-AR" dirty="0" smtClean="0"/>
              <a:t>1. Dinámica</a:t>
            </a:r>
          </a:p>
          <a:p>
            <a:endParaRPr lang="es-AR" dirty="0" smtClean="0"/>
          </a:p>
          <a:p>
            <a:r>
              <a:rPr lang="es-AR" dirty="0" smtClean="0"/>
              <a:t>2. Activa</a:t>
            </a:r>
          </a:p>
          <a:p>
            <a:endParaRPr lang="es-AR" dirty="0" smtClean="0"/>
          </a:p>
          <a:p>
            <a:r>
              <a:rPr lang="es-AR" dirty="0" smtClean="0"/>
              <a:t>3. Registrable</a:t>
            </a:r>
          </a:p>
          <a:p>
            <a:endParaRPr lang="es-AR" dirty="0" smtClean="0"/>
          </a:p>
          <a:p>
            <a:r>
              <a:rPr lang="es-AR" dirty="0" smtClean="0"/>
              <a:t>4. Seguimiento de UP</a:t>
            </a:r>
          </a:p>
          <a:p>
            <a:endParaRPr lang="es-AR" dirty="0" smtClean="0"/>
          </a:p>
          <a:p>
            <a:r>
              <a:rPr lang="es-AR" dirty="0" smtClean="0"/>
              <a:t>5. Cumplimiento de las fechas</a:t>
            </a:r>
          </a:p>
          <a:p>
            <a:r>
              <a:rPr lang="es-AR" dirty="0" smtClean="0"/>
              <a:t> de inicio y finalización</a:t>
            </a:r>
          </a:p>
          <a:p>
            <a:endParaRPr lang="es-AR" dirty="0" smtClean="0"/>
          </a:p>
          <a:p>
            <a:r>
              <a:rPr lang="es-AR" dirty="0" smtClean="0"/>
              <a:t>6. Diferencias de stock</a:t>
            </a:r>
            <a:endParaRPr lang="es-AR" dirty="0"/>
          </a:p>
        </p:txBody>
      </p:sp>
      <p:sp>
        <p:nvSpPr>
          <p:cNvPr id="12" name="5 CuadroTexto"/>
          <p:cNvSpPr txBox="1">
            <a:spLocks noChangeArrowheads="1"/>
          </p:cNvSpPr>
          <p:nvPr/>
        </p:nvSpPr>
        <p:spPr bwMode="auto">
          <a:xfrm>
            <a:off x="7877164" y="671602"/>
            <a:ext cx="3887209" cy="54142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SzPts val="1400"/>
              <a:buNone/>
              <a:defRPr sz="2000">
                <a:solidFill>
                  <a:srgbClr val="FFFFFF"/>
                </a:solidFill>
                <a:latin typeface="Lora" charset="0"/>
                <a:ea typeface="Lora"/>
                <a:cs typeface="Lora"/>
              </a:defRPr>
            </a:lvl1pPr>
          </a:lstStyle>
          <a:p>
            <a:r>
              <a:rPr lang="es-AR" dirty="0"/>
              <a:t> </a:t>
            </a:r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r>
              <a:rPr lang="es-AR" dirty="0" smtClean="0"/>
              <a:t> </a:t>
            </a:r>
            <a:r>
              <a:rPr lang="es-AR" dirty="0"/>
              <a:t>Desvíos </a:t>
            </a:r>
            <a:r>
              <a:rPr lang="es-AR" dirty="0" smtClean="0"/>
              <a:t>detectados:</a:t>
            </a:r>
            <a:endParaRPr lang="es-AR" dirty="0"/>
          </a:p>
          <a:p>
            <a:endParaRPr lang="es-AR" dirty="0"/>
          </a:p>
          <a:p>
            <a:r>
              <a:rPr lang="es-AR" dirty="0" smtClean="0"/>
              <a:t>- Registros incompletos.</a:t>
            </a:r>
            <a:endParaRPr lang="es-AR" dirty="0"/>
          </a:p>
          <a:p>
            <a:endParaRPr lang="es-AR" dirty="0"/>
          </a:p>
          <a:p>
            <a:r>
              <a:rPr lang="es-AR" dirty="0" smtClean="0"/>
              <a:t>- Falta </a:t>
            </a:r>
            <a:r>
              <a:rPr lang="es-AR" dirty="0"/>
              <a:t>de </a:t>
            </a:r>
            <a:r>
              <a:rPr lang="es-AR" dirty="0" smtClean="0"/>
              <a:t>coincidencia entre la programación y las actas.</a:t>
            </a:r>
            <a:endParaRPr lang="es-AR" dirty="0"/>
          </a:p>
          <a:p>
            <a:endParaRPr lang="es-AR" dirty="0"/>
          </a:p>
          <a:p>
            <a:pPr marL="342900" indent="-342900">
              <a:buFontTx/>
              <a:buChar char="-"/>
            </a:pPr>
            <a:r>
              <a:rPr lang="es-AR" dirty="0" smtClean="0"/>
              <a:t>- Extensión de la fecha de finalización de la campaña.</a:t>
            </a:r>
          </a:p>
          <a:p>
            <a:pPr marL="342900" indent="-342900">
              <a:buFontTx/>
              <a:buChar char="-"/>
            </a:pPr>
            <a:endParaRPr lang="es-AR" dirty="0" smtClean="0"/>
          </a:p>
          <a:p>
            <a:pPr marL="342900" indent="-342900">
              <a:buFontTx/>
              <a:buChar char="-"/>
            </a:pPr>
            <a:r>
              <a:rPr lang="es-MX" dirty="0" smtClean="0"/>
              <a:t>- Seguimiento incompletos</a:t>
            </a:r>
          </a:p>
          <a:p>
            <a:pPr marL="342900" indent="-342900">
              <a:buFontTx/>
              <a:buChar char="-"/>
            </a:pPr>
            <a:r>
              <a:rPr lang="es-MX" dirty="0" smtClean="0"/>
              <a:t>Sin acciones ante diferencias de stock.</a:t>
            </a:r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24724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8984451" y="61151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s-AR">
                <a:latin typeface="Lora"/>
                <a:ea typeface="Lora"/>
                <a:cs typeface="Lora"/>
                <a:sym typeface="Lora"/>
              </a:rPr>
              <a:pPr/>
              <a:t>19</a:t>
            </a:fld>
            <a:endParaRPr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521100" y="671600"/>
            <a:ext cx="675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400"/>
            </a:pPr>
            <a:r>
              <a:rPr lang="es-MX" sz="2400" b="1" dirty="0" smtClean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5</a:t>
            </a:r>
            <a:endParaRPr sz="2000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363924" y="551294"/>
            <a:ext cx="675107" cy="675106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63" name="Google Shape;163;p20"/>
          <p:cNvSpPr/>
          <p:nvPr/>
        </p:nvSpPr>
        <p:spPr>
          <a:xfrm>
            <a:off x="676065" y="551302"/>
            <a:ext cx="365081" cy="365097"/>
          </a:xfrm>
          <a:custGeom>
            <a:avLst/>
            <a:gdLst/>
            <a:ahLst/>
            <a:cxnLst/>
            <a:rect l="l" t="t" r="r" b="b"/>
            <a:pathLst>
              <a:path w="22750" h="22751" fill="none" extrusionOk="0">
                <a:moveTo>
                  <a:pt x="0" y="1"/>
                </a:moveTo>
                <a:cubicBezTo>
                  <a:pt x="6138" y="1"/>
                  <a:pt x="11675" y="2436"/>
                  <a:pt x="15778" y="6372"/>
                </a:cubicBezTo>
                <a:cubicBezTo>
                  <a:pt x="20081" y="10508"/>
                  <a:pt x="22750" y="16313"/>
                  <a:pt x="22750" y="22750"/>
                </a:cubicBez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1" name="2 CuadroTexto"/>
          <p:cNvSpPr txBox="1">
            <a:spLocks noChangeArrowheads="1"/>
          </p:cNvSpPr>
          <p:nvPr/>
        </p:nvSpPr>
        <p:spPr bwMode="auto">
          <a:xfrm>
            <a:off x="3273961" y="189186"/>
            <a:ext cx="4088530" cy="6558460"/>
          </a:xfrm>
          <a:prstGeom prst="rect">
            <a:avLst/>
          </a:prstGeom>
          <a:solidFill>
            <a:srgbClr val="B2B5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SzPts val="1400"/>
              <a:buNone/>
              <a:defRPr sz="2000">
                <a:latin typeface="Lora"/>
                <a:ea typeface="Lora"/>
                <a:cs typeface="Lora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AR" sz="1800" u="sng" kern="1200" dirty="0">
                <a:latin typeface="Lora" charset="0"/>
              </a:rPr>
              <a:t>Resolución SENASA N° 799/2006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AR" sz="1100" kern="1200" dirty="0">
              <a:latin typeface="Lora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AR" kern="1200" dirty="0">
                <a:latin typeface="Lora" charset="0"/>
              </a:rPr>
              <a:t>1. Jeringas en buen estado de funcionamiento. 1 para Aftosa y 1 para brucelosis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AR" kern="1200" dirty="0">
                <a:latin typeface="Lora" charset="0"/>
              </a:rPr>
              <a:t>2. Limpias y desinfectadas.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AR" kern="1200" dirty="0">
                <a:latin typeface="Lora" charset="0"/>
              </a:rPr>
              <a:t>3. Cajas térmicas con refrigerantes      en cantidad suficiente y termómetros.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AR" kern="1200" dirty="0">
                <a:latin typeface="Lora" charset="0"/>
              </a:rPr>
              <a:t>4. No exponer la vacuna al sol.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AR" kern="1200" dirty="0">
                <a:latin typeface="Lora" charset="0"/>
              </a:rPr>
              <a:t>5. No vacunar a manga abierta.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AR" kern="1200" dirty="0">
                <a:latin typeface="Lora" charset="0"/>
              </a:rPr>
              <a:t>6. Graduación correcta (2 ml)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AR" kern="1200" dirty="0">
                <a:latin typeface="Lora" charset="0"/>
              </a:rPr>
              <a:t>7. Cambiar las agujas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AR" kern="1200" dirty="0">
                <a:latin typeface="Lora" charset="0"/>
              </a:rPr>
              <a:t>8. No usar la jeringa como picana.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AR" kern="1200" dirty="0">
                <a:latin typeface="Lora" charset="0"/>
              </a:rPr>
              <a:t>9. Repetir la aplicación en caso de derrame.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AR" kern="1200" dirty="0">
                <a:latin typeface="Lora" charset="0"/>
              </a:rPr>
              <a:t>10. Detener la vacunación en caso de observar animales con sintomatología sospechosa.</a:t>
            </a:r>
          </a:p>
        </p:txBody>
      </p:sp>
      <p:sp>
        <p:nvSpPr>
          <p:cNvPr id="12" name="5 CuadroTexto"/>
          <p:cNvSpPr txBox="1">
            <a:spLocks noChangeArrowheads="1"/>
          </p:cNvSpPr>
          <p:nvPr/>
        </p:nvSpPr>
        <p:spPr bwMode="auto">
          <a:xfrm>
            <a:off x="7877164" y="671602"/>
            <a:ext cx="3887209" cy="54142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SzPts val="1400"/>
              <a:buNone/>
              <a:defRPr sz="2000">
                <a:solidFill>
                  <a:srgbClr val="FFFFFF"/>
                </a:solidFill>
                <a:latin typeface="Lora" charset="0"/>
                <a:ea typeface="Lora"/>
                <a:cs typeface="Lora"/>
              </a:defRPr>
            </a:lvl1pPr>
          </a:lstStyle>
          <a:p>
            <a:r>
              <a:rPr lang="es-AR" dirty="0"/>
              <a:t> </a:t>
            </a:r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pPr fontAlgn="base"/>
            <a:r>
              <a:rPr lang="es-AR" dirty="0"/>
              <a:t> </a:t>
            </a:r>
            <a:r>
              <a:rPr lang="es-AR" dirty="0"/>
              <a:t>Desvíos </a:t>
            </a:r>
            <a:r>
              <a:rPr lang="es-AR" dirty="0"/>
              <a:t>detectados:</a:t>
            </a:r>
          </a:p>
          <a:p>
            <a:pPr fontAlgn="base"/>
            <a:endParaRPr lang="es-MX" dirty="0"/>
          </a:p>
          <a:p>
            <a:pPr fontAlgn="base"/>
            <a:r>
              <a:rPr lang="es-AR" dirty="0" smtClean="0"/>
              <a:t>- Cajas </a:t>
            </a:r>
            <a:r>
              <a:rPr lang="es-AR" dirty="0"/>
              <a:t>de </a:t>
            </a:r>
            <a:r>
              <a:rPr lang="es-AR" dirty="0" err="1"/>
              <a:t>telgopor</a:t>
            </a:r>
            <a:r>
              <a:rPr lang="es-AR" dirty="0"/>
              <a:t> en mal estado. </a:t>
            </a:r>
          </a:p>
          <a:p>
            <a:pPr fontAlgn="base"/>
            <a:endParaRPr lang="es-AR" dirty="0"/>
          </a:p>
          <a:p>
            <a:pPr fontAlgn="base"/>
            <a:r>
              <a:rPr lang="es-AR" dirty="0" smtClean="0"/>
              <a:t>- Falta </a:t>
            </a:r>
            <a:r>
              <a:rPr lang="es-AR" dirty="0"/>
              <a:t>de </a:t>
            </a:r>
            <a:r>
              <a:rPr lang="es-AR" dirty="0" smtClean="0"/>
              <a:t>higiene en jeringas.</a:t>
            </a:r>
            <a:endParaRPr lang="es-AR" dirty="0"/>
          </a:p>
          <a:p>
            <a:pPr fontAlgn="base"/>
            <a:endParaRPr lang="es-AR" dirty="0"/>
          </a:p>
          <a:p>
            <a:pPr fontAlgn="base"/>
            <a:r>
              <a:rPr lang="es-AR" dirty="0" smtClean="0"/>
              <a:t>- Insuficiente cantidad </a:t>
            </a:r>
            <a:r>
              <a:rPr lang="es-AR" dirty="0"/>
              <a:t>de agujas </a:t>
            </a:r>
            <a:r>
              <a:rPr lang="es-AR" dirty="0" smtClean="0"/>
              <a:t>o en mal estado.</a:t>
            </a:r>
            <a:endParaRPr lang="es-AR" dirty="0"/>
          </a:p>
          <a:p>
            <a:pPr fontAlgn="base"/>
            <a:endParaRPr lang="es-AR" dirty="0"/>
          </a:p>
          <a:p>
            <a:pPr fontAlgn="base"/>
            <a:r>
              <a:rPr lang="es-AR" dirty="0" smtClean="0"/>
              <a:t>- Falta </a:t>
            </a:r>
            <a:r>
              <a:rPr lang="es-AR" dirty="0"/>
              <a:t>de termómetros.</a:t>
            </a:r>
          </a:p>
          <a:p>
            <a:pPr fontAlgn="base"/>
            <a:endParaRPr lang="es-AR" dirty="0"/>
          </a:p>
          <a:p>
            <a:pPr fontAlgn="base"/>
            <a:r>
              <a:rPr lang="es-AR" dirty="0" smtClean="0"/>
              <a:t>- Vacunación </a:t>
            </a:r>
            <a:r>
              <a:rPr lang="es-AR" dirty="0"/>
              <a:t>a manga abierta.</a:t>
            </a:r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  <p:sp>
        <p:nvSpPr>
          <p:cNvPr id="9" name="Google Shape;161;p20"/>
          <p:cNvSpPr txBox="1"/>
          <p:nvPr/>
        </p:nvSpPr>
        <p:spPr>
          <a:xfrm>
            <a:off x="321600" y="1415775"/>
            <a:ext cx="2298771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1100"/>
            </a:pPr>
            <a:r>
              <a:rPr lang="es-MX" sz="2400" b="1" dirty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Aplicación de la vacuna</a:t>
            </a:r>
          </a:p>
          <a:p>
            <a:pPr algn="ctr">
              <a:buSzPts val="1100"/>
            </a:pPr>
            <a:endParaRPr sz="2400" b="1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buSzPts val="1100"/>
            </a:pPr>
            <a:endParaRPr sz="2400" b="1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algn="ctr">
              <a:buSzPts val="2400"/>
            </a:pPr>
            <a:endParaRPr sz="2400" b="1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  <p:extLst>
      <p:ext uri="{BB962C8B-B14F-4D97-AF65-F5344CB8AC3E}">
        <p14:creationId xmlns:p14="http://schemas.microsoft.com/office/powerpoint/2010/main" val="631358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/>
          <p:nvPr/>
        </p:nvSpPr>
        <p:spPr>
          <a:xfrm flipH="1">
            <a:off x="-136225" y="-68825"/>
            <a:ext cx="4265700" cy="7065600"/>
          </a:xfrm>
          <a:prstGeom prst="rect">
            <a:avLst/>
          </a:prstGeom>
          <a:solidFill>
            <a:srgbClr val="252C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9244251" y="63190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>
                <a:latin typeface="Lora"/>
                <a:ea typeface="Lora"/>
                <a:cs typeface="Lora"/>
                <a:sym typeface="Lora"/>
              </a:rPr>
              <a:t>2</a:t>
            </a:fld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5420499" y="1068520"/>
            <a:ext cx="6562235" cy="52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SzPts val="2000"/>
            </a:pPr>
            <a:r>
              <a:rPr lang="es-ES" sz="2400" b="1" dirty="0">
                <a:solidFill>
                  <a:srgbClr val="002060"/>
                </a:solidFill>
                <a:latin typeface="Lora"/>
                <a:ea typeface="Lora"/>
                <a:cs typeface="Lora"/>
              </a:rPr>
              <a:t>Objetivo de la </a:t>
            </a:r>
            <a:r>
              <a:rPr lang="es-ES" sz="2400" b="1" dirty="0" smtClean="0">
                <a:solidFill>
                  <a:srgbClr val="002060"/>
                </a:solidFill>
                <a:latin typeface="Lora"/>
                <a:ea typeface="Lora"/>
                <a:cs typeface="Lora"/>
              </a:rPr>
              <a:t>vacunación</a:t>
            </a:r>
            <a:endParaRPr lang="es-ES" sz="2400" b="1" dirty="0">
              <a:solidFill>
                <a:srgbClr val="002060"/>
              </a:solidFill>
              <a:latin typeface="Lora"/>
              <a:ea typeface="Lora"/>
              <a:cs typeface="Lor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 dirty="0" smtClean="0">
              <a:solidFill>
                <a:srgbClr val="00206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lvl="0">
              <a:lnSpc>
                <a:spcPct val="115000"/>
              </a:lnSpc>
              <a:buSzPts val="2000"/>
            </a:pPr>
            <a:r>
              <a:rPr lang="es-ES" sz="2400" b="1" dirty="0">
                <a:solidFill>
                  <a:srgbClr val="002060"/>
                </a:solidFill>
                <a:latin typeface="Lora"/>
                <a:ea typeface="Lora"/>
                <a:cs typeface="Lora"/>
              </a:rPr>
              <a:t>Conservación y manejo de la vacuna </a:t>
            </a:r>
            <a:endParaRPr sz="2400" b="1" i="0" u="none" strike="noStrike" cap="none" dirty="0" smtClean="0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 dirty="0" smtClean="0">
              <a:solidFill>
                <a:srgbClr val="00206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lvl="0">
              <a:lnSpc>
                <a:spcPct val="115000"/>
              </a:lnSpc>
              <a:buSzPts val="2000"/>
            </a:pPr>
            <a:r>
              <a:rPr lang="es-ES" sz="2400" b="1" dirty="0">
                <a:solidFill>
                  <a:srgbClr val="002060"/>
                </a:solidFill>
                <a:latin typeface="Lora"/>
                <a:ea typeface="Lora"/>
                <a:cs typeface="Lora"/>
              </a:rPr>
              <a:t>Stock de vacuna </a:t>
            </a:r>
            <a:endParaRPr sz="2400" b="1" i="0" u="none" strike="noStrike" cap="none" dirty="0" smtClean="0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 dirty="0" smtClean="0">
              <a:solidFill>
                <a:srgbClr val="00206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400" b="1" dirty="0" smtClean="0">
                <a:solidFill>
                  <a:srgbClr val="002060"/>
                </a:solidFill>
                <a:latin typeface="Lora"/>
                <a:ea typeface="Lora"/>
                <a:cs typeface="Lora"/>
                <a:sym typeface="Lora"/>
              </a:rPr>
              <a:t>Programación</a:t>
            </a:r>
            <a:endParaRPr sz="2400" b="1" i="0" u="none" strike="noStrike" cap="none" dirty="0" smtClean="0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 dirty="0" smtClean="0">
              <a:solidFill>
                <a:srgbClr val="00206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400" b="1" dirty="0" smtClean="0">
                <a:solidFill>
                  <a:srgbClr val="002060"/>
                </a:solidFill>
                <a:latin typeface="Lora"/>
                <a:ea typeface="Lora"/>
                <a:cs typeface="Lora"/>
                <a:sym typeface="Lora"/>
              </a:rPr>
              <a:t>Aplicación de la vacuna</a:t>
            </a:r>
            <a:endParaRPr sz="2400" b="1" i="0" u="none" strike="noStrike" cap="none" dirty="0" smtClean="0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 dirty="0" smtClean="0">
              <a:solidFill>
                <a:srgbClr val="00206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AR" sz="2400" b="1" i="0" u="none" strike="noStrike" cap="none" dirty="0" smtClean="0">
                <a:solidFill>
                  <a:srgbClr val="002060"/>
                </a:solidFill>
                <a:latin typeface="Lora"/>
                <a:ea typeface="Lora"/>
                <a:cs typeface="Lora"/>
                <a:sym typeface="Lora"/>
              </a:rPr>
              <a:t>Confección de actas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s-AR" sz="2400" b="1" i="0" u="none" strike="noStrike" cap="none" dirty="0" smtClean="0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  <a:p>
            <a:pPr>
              <a:buSzPts val="2000"/>
              <a:defRPr/>
            </a:pPr>
            <a:r>
              <a:rPr lang="es-ES" sz="2400" b="1" dirty="0">
                <a:solidFill>
                  <a:srgbClr val="002060"/>
                </a:solidFill>
                <a:latin typeface="Lora"/>
                <a:ea typeface="Lora"/>
                <a:cs typeface="Lora"/>
              </a:rPr>
              <a:t>Denuncia de reacciones post vacunación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s-AR" sz="2400" b="1" i="0" u="none" strike="noStrike" cap="none" dirty="0" smtClean="0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 dirty="0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521103" y="976400"/>
            <a:ext cx="31176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2400" i="0" u="none" strike="noStrike" cap="none" dirty="0">
                <a:solidFill>
                  <a:srgbClr val="B2B5DE"/>
                </a:solidFill>
                <a:latin typeface="Lora"/>
                <a:ea typeface="Lora"/>
                <a:cs typeface="Lora"/>
                <a:sym typeface="Lora"/>
              </a:rPr>
              <a:t>Contenido</a:t>
            </a:r>
            <a:endParaRPr sz="1400" i="0" u="none" strike="noStrike" cap="none" dirty="0">
              <a:solidFill>
                <a:srgbClr val="B2B5DE"/>
              </a:solidFill>
              <a:latin typeface="Lora"/>
              <a:ea typeface="Lora"/>
              <a:cs typeface="Lora"/>
              <a:sym typeface="Lora"/>
            </a:endParaRPr>
          </a:p>
          <a:p>
            <a:pPr lvl="0">
              <a:buSzPts val="2400"/>
            </a:pPr>
            <a:r>
              <a:rPr lang="es-MX" sz="2400" b="1" dirty="0" smtClean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Puntos </a:t>
            </a:r>
            <a:r>
              <a:rPr lang="es-MX" sz="2400" b="1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críticos en el desarrollo de las tareas de vacunación </a:t>
            </a:r>
            <a:endParaRPr sz="2400" b="1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4691675" y="1068520"/>
            <a:ext cx="473100" cy="473100"/>
          </a:xfrm>
          <a:prstGeom prst="ellipse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AR" sz="2000" b="1" i="0" u="none" strike="noStrike" cap="none">
                <a:solidFill>
                  <a:srgbClr val="002060"/>
                </a:solidFill>
                <a:latin typeface="Lora"/>
                <a:ea typeface="Lora"/>
                <a:cs typeface="Lora"/>
                <a:sym typeface="Lora"/>
              </a:rPr>
              <a:t>1</a:t>
            </a:r>
            <a:endParaRPr sz="2000" b="1" i="0" u="none" strike="noStrike" cap="none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4691675" y="1898724"/>
            <a:ext cx="473100" cy="473100"/>
          </a:xfrm>
          <a:prstGeom prst="ellipse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AR" sz="2000" b="1" i="0" u="none" strike="noStrike" cap="none">
                <a:solidFill>
                  <a:srgbClr val="002060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endParaRPr sz="2000" b="1" i="0" u="none" strike="noStrike" cap="none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4691675" y="2728928"/>
            <a:ext cx="473100" cy="473100"/>
          </a:xfrm>
          <a:prstGeom prst="ellipse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AR" sz="2000" b="1" i="0" u="none" strike="noStrike" cap="none">
                <a:solidFill>
                  <a:srgbClr val="002060"/>
                </a:solidFill>
                <a:latin typeface="Lora"/>
                <a:ea typeface="Lora"/>
                <a:cs typeface="Lora"/>
                <a:sym typeface="Lora"/>
              </a:rPr>
              <a:t>3</a:t>
            </a:r>
            <a:endParaRPr sz="2000" b="1" i="0" u="none" strike="noStrike" cap="none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25" name="Google Shape;125;p16"/>
          <p:cNvSpPr/>
          <p:nvPr/>
        </p:nvSpPr>
        <p:spPr>
          <a:xfrm>
            <a:off x="4691675" y="3559132"/>
            <a:ext cx="473100" cy="473100"/>
          </a:xfrm>
          <a:prstGeom prst="ellipse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AR" sz="2000" b="1" i="0" u="none" strike="noStrike" cap="none">
                <a:solidFill>
                  <a:srgbClr val="002060"/>
                </a:solidFill>
                <a:latin typeface="Lora"/>
                <a:ea typeface="Lora"/>
                <a:cs typeface="Lora"/>
                <a:sym typeface="Lora"/>
              </a:rPr>
              <a:t>4</a:t>
            </a:r>
            <a:endParaRPr sz="2000" b="1" i="0" u="none" strike="noStrike" cap="none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4691675" y="4389336"/>
            <a:ext cx="473100" cy="473100"/>
          </a:xfrm>
          <a:prstGeom prst="ellipse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AR" sz="2000" b="1" i="0" u="none" strike="noStrike" cap="none">
                <a:solidFill>
                  <a:srgbClr val="002060"/>
                </a:solidFill>
                <a:latin typeface="Lora"/>
                <a:ea typeface="Lora"/>
                <a:cs typeface="Lora"/>
                <a:sym typeface="Lora"/>
              </a:rPr>
              <a:t>5</a:t>
            </a:r>
            <a:endParaRPr sz="2000" b="1" i="0" u="none" strike="noStrike" cap="none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4691675" y="5219540"/>
            <a:ext cx="473100" cy="473100"/>
          </a:xfrm>
          <a:prstGeom prst="ellipse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AR" sz="2000" b="1" i="0" u="none" strike="noStrike" cap="none">
                <a:solidFill>
                  <a:srgbClr val="002060"/>
                </a:solidFill>
                <a:latin typeface="Lora"/>
                <a:ea typeface="Lora"/>
                <a:cs typeface="Lora"/>
                <a:sym typeface="Lora"/>
              </a:rPr>
              <a:t>6</a:t>
            </a:r>
            <a:endParaRPr sz="2000" b="1" i="0" u="none" strike="noStrike" cap="none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3" name="Google Shape;127;p16"/>
          <p:cNvSpPr/>
          <p:nvPr/>
        </p:nvSpPr>
        <p:spPr>
          <a:xfrm>
            <a:off x="4707595" y="5986100"/>
            <a:ext cx="473100" cy="473100"/>
          </a:xfrm>
          <a:prstGeom prst="ellipse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1" dirty="0">
                <a:solidFill>
                  <a:srgbClr val="002060"/>
                </a:solidFill>
                <a:latin typeface="Lora"/>
                <a:ea typeface="Lora"/>
                <a:cs typeface="Lora"/>
                <a:sym typeface="Lora"/>
              </a:rPr>
              <a:t>7</a:t>
            </a:r>
            <a:endParaRPr sz="2000" b="1" i="0" u="none" strike="noStrike" cap="none" dirty="0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1"/>
          <p:cNvSpPr/>
          <p:nvPr/>
        </p:nvSpPr>
        <p:spPr>
          <a:xfrm>
            <a:off x="1290075" y="1938565"/>
            <a:ext cx="2784715" cy="2784714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1143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31"/>
          <p:cNvSpPr txBox="1"/>
          <p:nvPr/>
        </p:nvSpPr>
        <p:spPr>
          <a:xfrm>
            <a:off x="4568474" y="2959525"/>
            <a:ext cx="7239897" cy="9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4700"/>
            </a:pPr>
            <a:r>
              <a:rPr lang="es-AR" sz="5000" b="1" dirty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Confección de actas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endParaRPr sz="5000" b="1" i="0" u="none" strike="noStrike" cap="none" dirty="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67" name="Google Shape;467;p31"/>
          <p:cNvSpPr txBox="1"/>
          <p:nvPr/>
        </p:nvSpPr>
        <p:spPr>
          <a:xfrm>
            <a:off x="2042701" y="2369300"/>
            <a:ext cx="1125300" cy="17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s-AR" sz="11500" b="1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6</a:t>
            </a:r>
            <a:endParaRPr sz="10500" b="1" i="0" u="none" strike="noStrike" cap="non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8984451" y="61151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s-AR">
                <a:latin typeface="Lora"/>
                <a:ea typeface="Lora"/>
                <a:cs typeface="Lora"/>
                <a:sym typeface="Lora"/>
              </a:rPr>
              <a:pPr/>
              <a:t>21</a:t>
            </a:fld>
            <a:endParaRPr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521100" y="671600"/>
            <a:ext cx="675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400"/>
            </a:pPr>
            <a:r>
              <a:rPr lang="es-MX" sz="2400" b="1" dirty="0" smtClean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6</a:t>
            </a:r>
            <a:endParaRPr sz="2000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363924" y="551294"/>
            <a:ext cx="675107" cy="675106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61" name="Google Shape;161;p20"/>
          <p:cNvSpPr txBox="1"/>
          <p:nvPr/>
        </p:nvSpPr>
        <p:spPr>
          <a:xfrm>
            <a:off x="321600" y="1415775"/>
            <a:ext cx="2298771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1100"/>
            </a:pPr>
            <a:r>
              <a:rPr lang="es-MX" sz="2400" b="1" dirty="0" smtClean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Confección de actas</a:t>
            </a:r>
            <a:endParaRPr lang="es-MX" sz="2400" b="1" dirty="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buSzPts val="1100"/>
            </a:pPr>
            <a:endParaRPr sz="2400" b="1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buSzPts val="1100"/>
            </a:pPr>
            <a:endParaRPr sz="2400" b="1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algn="ctr">
              <a:buSzPts val="2400"/>
            </a:pPr>
            <a:endParaRPr sz="2400" b="1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676065" y="551302"/>
            <a:ext cx="365081" cy="365097"/>
          </a:xfrm>
          <a:custGeom>
            <a:avLst/>
            <a:gdLst/>
            <a:ahLst/>
            <a:cxnLst/>
            <a:rect l="l" t="t" r="r" b="b"/>
            <a:pathLst>
              <a:path w="22750" h="22751" fill="none" extrusionOk="0">
                <a:moveTo>
                  <a:pt x="0" y="1"/>
                </a:moveTo>
                <a:cubicBezTo>
                  <a:pt x="6138" y="1"/>
                  <a:pt x="11675" y="2436"/>
                  <a:pt x="15778" y="6372"/>
                </a:cubicBezTo>
                <a:cubicBezTo>
                  <a:pt x="20081" y="10508"/>
                  <a:pt x="22750" y="16313"/>
                  <a:pt x="22750" y="22750"/>
                </a:cubicBez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1" name="2 CuadroTexto"/>
          <p:cNvSpPr txBox="1">
            <a:spLocks noChangeArrowheads="1"/>
          </p:cNvSpPr>
          <p:nvPr/>
        </p:nvSpPr>
        <p:spPr bwMode="auto">
          <a:xfrm>
            <a:off x="2979675" y="671600"/>
            <a:ext cx="4597936" cy="5414202"/>
          </a:xfrm>
          <a:prstGeom prst="rect">
            <a:avLst/>
          </a:prstGeom>
          <a:solidFill>
            <a:srgbClr val="B2B5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SzPts val="1400"/>
              <a:buNone/>
              <a:defRPr sz="2000">
                <a:latin typeface="Lora"/>
                <a:ea typeface="Lora"/>
                <a:cs typeface="Lora"/>
              </a:defRPr>
            </a:lvl1pPr>
          </a:lstStyle>
          <a:p>
            <a:pPr marL="457200" indent="-457200" algn="l">
              <a:buAutoNum type="arabicPeriod"/>
            </a:pPr>
            <a:endParaRPr lang="es-MX" sz="1600" dirty="0" smtClean="0"/>
          </a:p>
          <a:p>
            <a:pPr algn="l"/>
            <a:r>
              <a:rPr lang="es-MX" sz="1600" dirty="0"/>
              <a:t>Resolución SENASA 879/2002</a:t>
            </a:r>
          </a:p>
          <a:p>
            <a:pPr marL="457200" indent="-457200" algn="l">
              <a:buAutoNum type="arabicPeriod"/>
            </a:pPr>
            <a:r>
              <a:rPr lang="es-MX" sz="1600" dirty="0"/>
              <a:t>Artículo 2°-3°: Uso obligatorio a partir de Primer Período de vacunación </a:t>
            </a:r>
            <a:r>
              <a:rPr lang="es-MX" sz="1600" dirty="0" err="1"/>
              <a:t>antiaftosa</a:t>
            </a:r>
            <a:r>
              <a:rPr lang="es-MX" sz="1600" dirty="0"/>
              <a:t> del año 2003, constituyendo el único documento válido.</a:t>
            </a:r>
          </a:p>
          <a:p>
            <a:pPr marL="457200" indent="-457200" algn="l">
              <a:buAutoNum type="arabicPeriod"/>
            </a:pPr>
            <a:r>
              <a:rPr lang="es-MX" sz="1600" dirty="0"/>
              <a:t>Artículo 4°: Se emitirá por triplicado, debiéndose entregar: original (blanco) para propietario/responsable de los animales vacunados; duplicado en color rosa para la OL de SENASA y el triplicado en color amarillo para el Plan local.</a:t>
            </a:r>
          </a:p>
          <a:p>
            <a:pPr marL="457200" indent="-457200" algn="l">
              <a:buAutoNum type="arabicPeriod"/>
            </a:pPr>
            <a:r>
              <a:rPr lang="es-MX" sz="1600" dirty="0"/>
              <a:t>Artículo 5°: carácter de Declaración Jurada, conforme lo prescripto en el artículo 293 del Código Penal</a:t>
            </a:r>
          </a:p>
          <a:p>
            <a:pPr marL="457200" indent="-457200" algn="l">
              <a:buAutoNum type="arabicPeriod"/>
            </a:pPr>
            <a:r>
              <a:rPr lang="es-MX" sz="1600" dirty="0"/>
              <a:t>Cada vacunador al arribar a la Sede Operativa entregará las Actas de Vacunación confeccionadas en el día, al programador o Coordinador del Plan</a:t>
            </a:r>
          </a:p>
          <a:p>
            <a:pPr marL="457200" indent="-457200" algn="l">
              <a:buAutoNum type="arabicPeriod"/>
            </a:pPr>
            <a:r>
              <a:rPr lang="es-MX" sz="1600" dirty="0"/>
              <a:t>Plazo máximo carga de actas: 7 días</a:t>
            </a:r>
          </a:p>
          <a:p>
            <a:pPr marL="457200" indent="-457200" algn="l">
              <a:buAutoNum type="arabicPeriod"/>
            </a:pPr>
            <a:endParaRPr lang="es-MX" sz="1600" dirty="0"/>
          </a:p>
        </p:txBody>
      </p:sp>
      <p:sp>
        <p:nvSpPr>
          <p:cNvPr id="12" name="5 CuadroTexto"/>
          <p:cNvSpPr txBox="1">
            <a:spLocks noChangeArrowheads="1"/>
          </p:cNvSpPr>
          <p:nvPr/>
        </p:nvSpPr>
        <p:spPr bwMode="auto">
          <a:xfrm>
            <a:off x="7877164" y="671602"/>
            <a:ext cx="3887209" cy="54142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SzPts val="1400"/>
              <a:buNone/>
              <a:defRPr sz="2000">
                <a:solidFill>
                  <a:srgbClr val="FFFFFF"/>
                </a:solidFill>
                <a:latin typeface="Lora" charset="0"/>
                <a:ea typeface="Lora"/>
                <a:cs typeface="Lora"/>
              </a:defRPr>
            </a:lvl1pPr>
          </a:lstStyle>
          <a:p>
            <a:r>
              <a:rPr lang="es-AR" dirty="0"/>
              <a:t> </a:t>
            </a:r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r>
              <a:rPr lang="es-AR" dirty="0" smtClean="0"/>
              <a:t> </a:t>
            </a:r>
            <a:r>
              <a:rPr lang="es-AR" dirty="0"/>
              <a:t>Desvíos </a:t>
            </a:r>
            <a:r>
              <a:rPr lang="es-AR" dirty="0" smtClean="0"/>
              <a:t>detectados</a:t>
            </a:r>
            <a:r>
              <a:rPr lang="es-AR" dirty="0" smtClean="0"/>
              <a:t>:</a:t>
            </a:r>
          </a:p>
          <a:p>
            <a:endParaRPr lang="es-AR" dirty="0" smtClean="0"/>
          </a:p>
          <a:p>
            <a:pPr marL="342900" indent="-342900">
              <a:buFontTx/>
              <a:buChar char="-"/>
            </a:pPr>
            <a:r>
              <a:rPr lang="es-MX" dirty="0" smtClean="0"/>
              <a:t>Encabezado </a:t>
            </a:r>
            <a:r>
              <a:rPr lang="es-MX" dirty="0"/>
              <a:t>incompleto</a:t>
            </a:r>
            <a:r>
              <a:rPr lang="es-MX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es-MX" dirty="0" smtClean="0"/>
              <a:t> </a:t>
            </a:r>
            <a:endParaRPr lang="es-MX" dirty="0"/>
          </a:p>
          <a:p>
            <a:r>
              <a:rPr lang="es-MX" dirty="0" smtClean="0"/>
              <a:t>- DDJJ de otras especies </a:t>
            </a:r>
            <a:r>
              <a:rPr lang="es-MX" dirty="0"/>
              <a:t>sin </a:t>
            </a:r>
          </a:p>
          <a:p>
            <a:r>
              <a:rPr lang="es-MX" dirty="0"/>
              <a:t>    completar 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r>
              <a:rPr lang="es-MX" dirty="0" smtClean="0"/>
              <a:t>- Sin </a:t>
            </a:r>
            <a:r>
              <a:rPr lang="es-MX" dirty="0"/>
              <a:t>firma del titular /responsable </a:t>
            </a:r>
          </a:p>
          <a:p>
            <a:r>
              <a:rPr lang="es-MX" dirty="0"/>
              <a:t>     del establecimiento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pPr marL="342900" indent="-342900">
              <a:buFontTx/>
              <a:buChar char="-"/>
            </a:pPr>
            <a:r>
              <a:rPr lang="es-MX" dirty="0" smtClean="0"/>
              <a:t>Corregidas </a:t>
            </a:r>
            <a:r>
              <a:rPr lang="es-MX" dirty="0"/>
              <a:t>sin enmendar</a:t>
            </a:r>
            <a:r>
              <a:rPr lang="es-MX" dirty="0" smtClean="0"/>
              <a:t>.</a:t>
            </a:r>
          </a:p>
          <a:p>
            <a:pPr marL="342900" indent="-342900">
              <a:buFontTx/>
              <a:buChar char="-"/>
            </a:pPr>
            <a:endParaRPr lang="es-MX" dirty="0"/>
          </a:p>
          <a:p>
            <a:pPr marL="342900" indent="-342900">
              <a:buFontTx/>
              <a:buChar char="-"/>
            </a:pPr>
            <a:r>
              <a:rPr lang="es-MX" dirty="0" smtClean="0"/>
              <a:t>Anuladas</a:t>
            </a:r>
            <a:r>
              <a:rPr lang="es-MX" dirty="0"/>
              <a:t>. </a:t>
            </a:r>
            <a:endParaRPr lang="es-MX" dirty="0" smtClean="0"/>
          </a:p>
          <a:p>
            <a:pPr marL="342900" indent="-342900">
              <a:buFontTx/>
              <a:buChar char="-"/>
            </a:pPr>
            <a:endParaRPr lang="es-MX" dirty="0"/>
          </a:p>
          <a:p>
            <a:r>
              <a:rPr lang="es-MX" dirty="0"/>
              <a:t>- Plazo de carga superior </a:t>
            </a:r>
            <a:r>
              <a:rPr lang="es-MX" dirty="0" smtClean="0"/>
              <a:t>a 7 </a:t>
            </a:r>
            <a:r>
              <a:rPr lang="es-MX" dirty="0"/>
              <a:t>días.</a:t>
            </a:r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8708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8984451" y="61151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s-AR">
                <a:latin typeface="Lora"/>
                <a:ea typeface="Lora"/>
                <a:cs typeface="Lora"/>
                <a:sym typeface="Lora"/>
              </a:rPr>
              <a:pPr/>
              <a:t>22</a:t>
            </a:fld>
            <a:endParaRPr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521100" y="671600"/>
            <a:ext cx="675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400"/>
            </a:pPr>
            <a:r>
              <a:rPr lang="es-MX" sz="2400" b="1" dirty="0" smtClean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6</a:t>
            </a:r>
            <a:endParaRPr sz="2000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363924" y="551294"/>
            <a:ext cx="675107" cy="675106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61" name="Google Shape;161;p20"/>
          <p:cNvSpPr txBox="1"/>
          <p:nvPr/>
        </p:nvSpPr>
        <p:spPr>
          <a:xfrm>
            <a:off x="321600" y="1415775"/>
            <a:ext cx="2298771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1100"/>
            </a:pPr>
            <a:r>
              <a:rPr lang="es-MX" sz="2400" b="1" dirty="0" smtClean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Confección de actas</a:t>
            </a:r>
            <a:endParaRPr lang="es-MX" sz="2400" b="1" dirty="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buSzPts val="1100"/>
            </a:pPr>
            <a:endParaRPr sz="2400" b="1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buSzPts val="1100"/>
            </a:pPr>
            <a:endParaRPr sz="2400" b="1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algn="ctr">
              <a:buSzPts val="2400"/>
            </a:pPr>
            <a:endParaRPr sz="2400" b="1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676065" y="551302"/>
            <a:ext cx="365081" cy="365097"/>
          </a:xfrm>
          <a:custGeom>
            <a:avLst/>
            <a:gdLst/>
            <a:ahLst/>
            <a:cxnLst/>
            <a:rect l="l" t="t" r="r" b="b"/>
            <a:pathLst>
              <a:path w="22750" h="22751" fill="none" extrusionOk="0">
                <a:moveTo>
                  <a:pt x="0" y="1"/>
                </a:moveTo>
                <a:cubicBezTo>
                  <a:pt x="6138" y="1"/>
                  <a:pt x="11675" y="2436"/>
                  <a:pt x="15778" y="6372"/>
                </a:cubicBezTo>
                <a:cubicBezTo>
                  <a:pt x="20081" y="10508"/>
                  <a:pt x="22750" y="16313"/>
                  <a:pt x="22750" y="22750"/>
                </a:cubicBez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6919" y="379880"/>
            <a:ext cx="8640233" cy="5903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520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1"/>
          <p:cNvSpPr/>
          <p:nvPr/>
        </p:nvSpPr>
        <p:spPr>
          <a:xfrm>
            <a:off x="1290075" y="1938565"/>
            <a:ext cx="2784715" cy="2784714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1143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31"/>
          <p:cNvSpPr txBox="1"/>
          <p:nvPr/>
        </p:nvSpPr>
        <p:spPr>
          <a:xfrm>
            <a:off x="4568474" y="2959525"/>
            <a:ext cx="7902050" cy="9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4700"/>
            </a:pPr>
            <a:r>
              <a:rPr lang="es-MX" sz="5000" b="1" dirty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Denuncia de reacciones post vacunación </a:t>
            </a:r>
          </a:p>
          <a:p>
            <a:pPr lvl="0">
              <a:buSzPts val="4700"/>
            </a:pPr>
            <a:endParaRPr lang="es-AR" sz="5000" b="1" dirty="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endParaRPr sz="5000" b="1" i="0" u="none" strike="noStrike" cap="none" dirty="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67" name="Google Shape;467;p31"/>
          <p:cNvSpPr txBox="1"/>
          <p:nvPr/>
        </p:nvSpPr>
        <p:spPr>
          <a:xfrm>
            <a:off x="2042701" y="2369300"/>
            <a:ext cx="1125300" cy="17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s-MX" sz="10500" b="1" i="0" u="none" strike="noStrike" cap="none" dirty="0" smtClean="0">
                <a:solidFill>
                  <a:schemeClr val="bg1"/>
                </a:solidFill>
                <a:latin typeface="Lora"/>
                <a:ea typeface="Lora"/>
                <a:cs typeface="Lora"/>
                <a:sym typeface="Lora"/>
              </a:rPr>
              <a:t>7</a:t>
            </a:r>
            <a:endParaRPr sz="10500" b="1" i="0" u="none" strike="noStrike" cap="none" dirty="0">
              <a:solidFill>
                <a:schemeClr val="bg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40348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8984451" y="61151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s-AR">
                <a:latin typeface="Lora"/>
                <a:ea typeface="Lora"/>
                <a:cs typeface="Lora"/>
                <a:sym typeface="Lora"/>
              </a:rPr>
              <a:pPr/>
              <a:t>24</a:t>
            </a:fld>
            <a:endParaRPr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521100" y="671600"/>
            <a:ext cx="675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400"/>
            </a:pPr>
            <a:r>
              <a:rPr lang="es-MX" sz="2400" b="1" dirty="0" smtClean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7</a:t>
            </a:r>
            <a:endParaRPr sz="2000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363924" y="551294"/>
            <a:ext cx="675107" cy="675106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61" name="Google Shape;161;p20"/>
          <p:cNvSpPr txBox="1"/>
          <p:nvPr/>
        </p:nvSpPr>
        <p:spPr>
          <a:xfrm>
            <a:off x="321600" y="1415775"/>
            <a:ext cx="2298771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1100"/>
            </a:pPr>
            <a:r>
              <a:rPr lang="es-MX" sz="2400" b="1" dirty="0" smtClean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Denuncia de reacciones post </a:t>
            </a:r>
            <a:r>
              <a:rPr lang="es-MX" sz="2400" b="1" dirty="0" err="1" smtClean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vacunales</a:t>
            </a:r>
            <a:endParaRPr lang="es-MX" sz="2400" b="1" dirty="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buSzPts val="1100"/>
            </a:pPr>
            <a:endParaRPr sz="2400" b="1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buSzPts val="1100"/>
            </a:pPr>
            <a:endParaRPr sz="2400" b="1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algn="ctr">
              <a:buSzPts val="2400"/>
            </a:pPr>
            <a:endParaRPr sz="2400" b="1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676065" y="551302"/>
            <a:ext cx="365081" cy="365097"/>
          </a:xfrm>
          <a:custGeom>
            <a:avLst/>
            <a:gdLst/>
            <a:ahLst/>
            <a:cxnLst/>
            <a:rect l="l" t="t" r="r" b="b"/>
            <a:pathLst>
              <a:path w="22750" h="22751" fill="none" extrusionOk="0">
                <a:moveTo>
                  <a:pt x="0" y="1"/>
                </a:moveTo>
                <a:cubicBezTo>
                  <a:pt x="6138" y="1"/>
                  <a:pt x="11675" y="2436"/>
                  <a:pt x="15778" y="6372"/>
                </a:cubicBezTo>
                <a:cubicBezTo>
                  <a:pt x="20081" y="10508"/>
                  <a:pt x="22750" y="16313"/>
                  <a:pt x="22750" y="22750"/>
                </a:cubicBez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1" name="2 CuadroTexto"/>
          <p:cNvSpPr txBox="1">
            <a:spLocks noChangeArrowheads="1"/>
          </p:cNvSpPr>
          <p:nvPr/>
        </p:nvSpPr>
        <p:spPr bwMode="auto">
          <a:xfrm>
            <a:off x="2979675" y="561357"/>
            <a:ext cx="8875994" cy="6202031"/>
          </a:xfrm>
          <a:prstGeom prst="rect">
            <a:avLst/>
          </a:prstGeom>
          <a:solidFill>
            <a:srgbClr val="B2B5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SzPts val="1400"/>
              <a:buNone/>
              <a:defRPr sz="2000">
                <a:latin typeface="Lora"/>
                <a:ea typeface="Lora"/>
                <a:cs typeface="Lora"/>
              </a:defRPr>
            </a:lvl1pPr>
          </a:lstStyle>
          <a:p>
            <a:pPr marL="457200" indent="-457200" algn="l">
              <a:buAutoNum type="arabicPeriod"/>
            </a:pPr>
            <a:endParaRPr lang="es-MX" dirty="0" smtClean="0"/>
          </a:p>
          <a:p>
            <a:r>
              <a:rPr lang="es-MX" b="1" dirty="0"/>
              <a:t>Procedimiento para la notificación de eventos relacionados con la utilización de Productos Veterinarios aprobados. </a:t>
            </a:r>
            <a:endParaRPr lang="es-MX" b="1" dirty="0" smtClean="0"/>
          </a:p>
          <a:p>
            <a:pPr algn="l"/>
            <a:r>
              <a:rPr lang="es-MX" u="sng" dirty="0"/>
              <a:t>Producto Veterinario:</a:t>
            </a:r>
            <a:r>
              <a:rPr lang="es-MX" dirty="0"/>
              <a:t> Toda sustancia química, biológica, biotecnológica o preparación manufacturada cuya administración sea individual o colectiva directamente suministrado o mezclado con los alimentos con destino a la prevención, diagnóstico, curación o tratamiento de las enfermedades de los animales incluyendo en ellos a aditivos, suplementos, promotores, mejoradores de la producción animal, antisépticos, desinfectantes de uso ambiental o en equipamiento, y pesticidas y todo otro producto que, utilizado en los animales y su hábitat, proteja, restaure o modifique sus funciones orgánicas y fisiológicas. </a:t>
            </a:r>
          </a:p>
          <a:p>
            <a:pPr algn="l"/>
            <a:endParaRPr lang="es-MX" dirty="0"/>
          </a:p>
          <a:p>
            <a:pPr algn="l"/>
            <a:r>
              <a:rPr lang="es-MX" u="sng" dirty="0"/>
              <a:t>Notificación de Evento:</a:t>
            </a:r>
            <a:r>
              <a:rPr lang="es-MX" dirty="0"/>
              <a:t> Toda notificación respecto a cualquier reacción nociva no intencionada generada por un producto veterinario aprobado, que fue aplicado de acuerdo a sus indicaciones </a:t>
            </a:r>
            <a:r>
              <a:rPr lang="es-MX" dirty="0" smtClean="0"/>
              <a:t>de uso y conservación, como así también respecto a la presunta falla de su eficacia y/o </a:t>
            </a:r>
            <a:r>
              <a:rPr lang="es-MX" dirty="0"/>
              <a:t>estabilidad y/o calidad. Dicha notificación debe ser </a:t>
            </a:r>
            <a:r>
              <a:rPr lang="es-MX" dirty="0" smtClean="0"/>
              <a:t>efectuada </a:t>
            </a:r>
            <a:r>
              <a:rPr lang="es-MX" dirty="0"/>
              <a:t>mediante el FORMULARIO DE FARMACOVIGILANCIA aprobado en la presente resolución</a:t>
            </a:r>
          </a:p>
          <a:p>
            <a:pPr algn="l"/>
            <a:endParaRPr lang="es-MX" b="1" dirty="0"/>
          </a:p>
        </p:txBody>
      </p:sp>
      <p:sp>
        <p:nvSpPr>
          <p:cNvPr id="9" name="Google Shape;173;p21"/>
          <p:cNvSpPr txBox="1"/>
          <p:nvPr/>
        </p:nvSpPr>
        <p:spPr>
          <a:xfrm>
            <a:off x="3253501" y="109852"/>
            <a:ext cx="7282572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800"/>
            </a:pPr>
            <a:r>
              <a:rPr lang="es-MX" sz="2800" b="1" dirty="0" smtClean="0">
                <a:solidFill>
                  <a:srgbClr val="002060"/>
                </a:solidFill>
                <a:latin typeface="Lora"/>
                <a:ea typeface="Lora"/>
                <a:cs typeface="Lora"/>
                <a:sym typeface="Lora"/>
              </a:rPr>
              <a:t>Resolución 323/2011</a:t>
            </a:r>
          </a:p>
          <a:p>
            <a:pPr lvl="0">
              <a:buSzPts val="2800"/>
            </a:pPr>
            <a:endParaRPr lang="es-MX" sz="2800" b="1" dirty="0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i="0" u="none" strike="noStrike" cap="none" dirty="0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00206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00206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  <p:extLst>
      <p:ext uri="{BB962C8B-B14F-4D97-AF65-F5344CB8AC3E}">
        <p14:creationId xmlns:p14="http://schemas.microsoft.com/office/powerpoint/2010/main" val="188283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8984451" y="61151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s-AR">
                <a:latin typeface="Lora"/>
                <a:ea typeface="Lora"/>
                <a:cs typeface="Lora"/>
                <a:sym typeface="Lora"/>
              </a:rPr>
              <a:pPr/>
              <a:t>25</a:t>
            </a:fld>
            <a:endParaRPr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521100" y="671600"/>
            <a:ext cx="675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400"/>
            </a:pPr>
            <a:r>
              <a:rPr lang="es-MX" sz="2400" b="1" dirty="0" smtClean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7</a:t>
            </a:r>
            <a:endParaRPr sz="2000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363924" y="551294"/>
            <a:ext cx="675107" cy="675106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61" name="Google Shape;161;p20"/>
          <p:cNvSpPr txBox="1"/>
          <p:nvPr/>
        </p:nvSpPr>
        <p:spPr>
          <a:xfrm>
            <a:off x="321600" y="1415775"/>
            <a:ext cx="2298771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1100"/>
            </a:pPr>
            <a:r>
              <a:rPr lang="es-MX" sz="2400" b="1" dirty="0" smtClean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Denuncia de reacciones post </a:t>
            </a:r>
            <a:r>
              <a:rPr lang="es-MX" sz="2400" b="1" dirty="0" err="1" smtClean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vacunales</a:t>
            </a:r>
            <a:endParaRPr lang="es-MX" sz="2400" b="1" dirty="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buSzPts val="1100"/>
            </a:pPr>
            <a:endParaRPr sz="2400" b="1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buSzPts val="1100"/>
            </a:pPr>
            <a:endParaRPr sz="2400" b="1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algn="ctr">
              <a:buSzPts val="2400"/>
            </a:pPr>
            <a:endParaRPr sz="2400" b="1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676065" y="551302"/>
            <a:ext cx="365081" cy="365097"/>
          </a:xfrm>
          <a:custGeom>
            <a:avLst/>
            <a:gdLst/>
            <a:ahLst/>
            <a:cxnLst/>
            <a:rect l="l" t="t" r="r" b="b"/>
            <a:pathLst>
              <a:path w="22750" h="22751" fill="none" extrusionOk="0">
                <a:moveTo>
                  <a:pt x="0" y="1"/>
                </a:moveTo>
                <a:cubicBezTo>
                  <a:pt x="6138" y="1"/>
                  <a:pt x="11675" y="2436"/>
                  <a:pt x="15778" y="6372"/>
                </a:cubicBezTo>
                <a:cubicBezTo>
                  <a:pt x="20081" y="10508"/>
                  <a:pt x="22750" y="16313"/>
                  <a:pt x="22750" y="22750"/>
                </a:cubicBez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1" name="2 CuadroTexto"/>
          <p:cNvSpPr txBox="1">
            <a:spLocks noChangeArrowheads="1"/>
          </p:cNvSpPr>
          <p:nvPr/>
        </p:nvSpPr>
        <p:spPr bwMode="auto">
          <a:xfrm>
            <a:off x="2979675" y="561357"/>
            <a:ext cx="8875994" cy="6202031"/>
          </a:xfrm>
          <a:prstGeom prst="rect">
            <a:avLst/>
          </a:prstGeom>
          <a:solidFill>
            <a:srgbClr val="B2B5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SzPts val="1400"/>
              <a:buNone/>
              <a:defRPr sz="2000">
                <a:latin typeface="Lora"/>
                <a:ea typeface="Lora"/>
                <a:cs typeface="Lora"/>
              </a:defRPr>
            </a:lvl1pPr>
          </a:lstStyle>
          <a:p>
            <a:pPr marL="457200" indent="-457200" algn="l">
              <a:buAutoNum type="arabicPeriod"/>
            </a:pPr>
            <a:endParaRPr lang="es-MX" dirty="0" smtClean="0"/>
          </a:p>
          <a:p>
            <a:r>
              <a:rPr lang="es-MX" b="1" dirty="0"/>
              <a:t>Procedimiento para la notificación de eventos relacionados con la utilización de Productos Veterinarios aprobados. </a:t>
            </a:r>
            <a:endParaRPr lang="es-MX" b="1" dirty="0" smtClean="0"/>
          </a:p>
          <a:p>
            <a:pPr algn="l"/>
            <a:r>
              <a:rPr lang="es-MX" u="sng" dirty="0"/>
              <a:t>Formulario de </a:t>
            </a:r>
            <a:r>
              <a:rPr lang="es-MX" u="sng" dirty="0" err="1"/>
              <a:t>Farmacovigilancia</a:t>
            </a:r>
            <a:r>
              <a:rPr lang="es-MX" u="sng" dirty="0"/>
              <a:t>:</a:t>
            </a:r>
            <a:r>
              <a:rPr lang="es-MX" dirty="0"/>
              <a:t> Cualquier constatación de reacciones adversas y/o presuntas fallas de eficacia y/o estabilidad y/o calidad relacionadas con un producto veterinario aprobado, puede ser notificada a este Organismo por un profesional de las Ciencias Veterinarias, para lo cual se debe utilizar el FORMULARIO DE FARMACOVIGILANCIA, que se aprueba como Anexo de la presente resolución.</a:t>
            </a:r>
          </a:p>
          <a:p>
            <a:pPr algn="l"/>
            <a:endParaRPr lang="es-MX" dirty="0"/>
          </a:p>
          <a:p>
            <a:pPr algn="l"/>
            <a:r>
              <a:rPr lang="es-MX" u="sng" dirty="0"/>
              <a:t>Forma de </a:t>
            </a:r>
            <a:r>
              <a:rPr lang="es-MX" u="sng" dirty="0" smtClean="0"/>
              <a:t>presentación:</a:t>
            </a:r>
            <a:r>
              <a:rPr lang="es-MX" dirty="0" smtClean="0"/>
              <a:t> La </a:t>
            </a:r>
            <a:r>
              <a:rPr lang="es-MX" dirty="0"/>
              <a:t>notificación deberá ser presentada por un profesional de las Ciencias Veterinarias, en forma personal, o remitida por correo postal a la Dirección de Productos Veterinarios, o en alguna de las oficinas regionales del Organismo. No obstante, el formulario cumplimentado se puede adelantar por fax o vía correo electrónico a cpfvyaa@senasa.gov.ar.</a:t>
            </a:r>
          </a:p>
          <a:p>
            <a:pPr algn="l"/>
            <a:endParaRPr lang="es-MX" b="1" dirty="0"/>
          </a:p>
        </p:txBody>
      </p:sp>
      <p:sp>
        <p:nvSpPr>
          <p:cNvPr id="9" name="Google Shape;173;p21"/>
          <p:cNvSpPr txBox="1"/>
          <p:nvPr/>
        </p:nvSpPr>
        <p:spPr>
          <a:xfrm>
            <a:off x="3253501" y="109852"/>
            <a:ext cx="7282572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800"/>
            </a:pPr>
            <a:r>
              <a:rPr lang="es-MX" sz="2800" b="1" dirty="0" smtClean="0">
                <a:solidFill>
                  <a:srgbClr val="002060"/>
                </a:solidFill>
                <a:latin typeface="Lora"/>
                <a:ea typeface="Lora"/>
                <a:cs typeface="Lora"/>
                <a:sym typeface="Lora"/>
              </a:rPr>
              <a:t>Resolución 323/2011</a:t>
            </a:r>
          </a:p>
          <a:p>
            <a:pPr lvl="0">
              <a:buSzPts val="2800"/>
            </a:pPr>
            <a:endParaRPr lang="es-MX" sz="2800" b="1" dirty="0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i="0" u="none" strike="noStrike" cap="none" dirty="0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00206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00206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  <p:extLst>
      <p:ext uri="{BB962C8B-B14F-4D97-AF65-F5344CB8AC3E}">
        <p14:creationId xmlns:p14="http://schemas.microsoft.com/office/powerpoint/2010/main" val="229459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8984451" y="61151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s-AR">
                <a:latin typeface="Lora"/>
                <a:ea typeface="Lora"/>
                <a:cs typeface="Lora"/>
                <a:sym typeface="Lora"/>
              </a:rPr>
              <a:pPr/>
              <a:t>26</a:t>
            </a:fld>
            <a:endParaRPr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521100" y="671600"/>
            <a:ext cx="675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400"/>
            </a:pPr>
            <a:r>
              <a:rPr lang="es-MX" sz="2400" b="1" dirty="0" smtClean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7</a:t>
            </a:r>
            <a:endParaRPr sz="2000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363924" y="551294"/>
            <a:ext cx="675107" cy="675106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61" name="Google Shape;161;p20"/>
          <p:cNvSpPr txBox="1"/>
          <p:nvPr/>
        </p:nvSpPr>
        <p:spPr>
          <a:xfrm>
            <a:off x="321600" y="1415775"/>
            <a:ext cx="2298771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1100"/>
            </a:pPr>
            <a:r>
              <a:rPr lang="es-MX" sz="2400" b="1" dirty="0" smtClean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Denuncia de reacciones post </a:t>
            </a:r>
            <a:r>
              <a:rPr lang="es-MX" sz="2400" b="1" dirty="0" err="1" smtClean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vacunales</a:t>
            </a:r>
            <a:endParaRPr lang="es-MX" sz="2400" b="1" dirty="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buSzPts val="1100"/>
            </a:pPr>
            <a:endParaRPr sz="2400" b="1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buSzPts val="1100"/>
            </a:pPr>
            <a:endParaRPr sz="2400" b="1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algn="ctr">
              <a:buSzPts val="2400"/>
            </a:pPr>
            <a:endParaRPr sz="2400" b="1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676065" y="551302"/>
            <a:ext cx="365081" cy="365097"/>
          </a:xfrm>
          <a:custGeom>
            <a:avLst/>
            <a:gdLst/>
            <a:ahLst/>
            <a:cxnLst/>
            <a:rect l="l" t="t" r="r" b="b"/>
            <a:pathLst>
              <a:path w="22750" h="22751" fill="none" extrusionOk="0">
                <a:moveTo>
                  <a:pt x="0" y="1"/>
                </a:moveTo>
                <a:cubicBezTo>
                  <a:pt x="6138" y="1"/>
                  <a:pt x="11675" y="2436"/>
                  <a:pt x="15778" y="6372"/>
                </a:cubicBezTo>
                <a:cubicBezTo>
                  <a:pt x="20081" y="10508"/>
                  <a:pt x="22750" y="16313"/>
                  <a:pt x="22750" y="22750"/>
                </a:cubicBez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9" name="Google Shape;173;p21"/>
          <p:cNvSpPr txBox="1"/>
          <p:nvPr/>
        </p:nvSpPr>
        <p:spPr>
          <a:xfrm>
            <a:off x="3253501" y="267512"/>
            <a:ext cx="7282572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800"/>
            </a:pPr>
            <a:r>
              <a:rPr lang="es-MX" sz="2800" b="1" dirty="0" smtClean="0">
                <a:solidFill>
                  <a:srgbClr val="002060"/>
                </a:solidFill>
                <a:latin typeface="Lora"/>
                <a:ea typeface="Lora"/>
                <a:cs typeface="Lora"/>
                <a:sym typeface="Lora"/>
              </a:rPr>
              <a:t>Anexo de la Resolución 323/2011</a:t>
            </a:r>
          </a:p>
          <a:p>
            <a:pPr lvl="0">
              <a:buSzPts val="2800"/>
            </a:pPr>
            <a:endParaRPr lang="es-MX" sz="2800" b="1" dirty="0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i="0" u="none" strike="noStrike" cap="none" dirty="0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00206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00206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grpSp>
        <p:nvGrpSpPr>
          <p:cNvPr id="10" name="1 Grupo"/>
          <p:cNvGrpSpPr>
            <a:grpSpLocks/>
          </p:cNvGrpSpPr>
          <p:nvPr/>
        </p:nvGrpSpPr>
        <p:grpSpPr bwMode="auto">
          <a:xfrm>
            <a:off x="4077358" y="1168655"/>
            <a:ext cx="7129463" cy="5056188"/>
            <a:chOff x="971550" y="1527602"/>
            <a:chExt cx="6553200" cy="4476768"/>
          </a:xfrm>
        </p:grpSpPr>
        <p:pic>
          <p:nvPicPr>
            <p:cNvPr id="12" name="6 Imag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19" t="18282" r="35182" b="4662"/>
            <a:stretch>
              <a:fillRect/>
            </a:stretch>
          </p:blipFill>
          <p:spPr bwMode="auto">
            <a:xfrm>
              <a:off x="971550" y="1527602"/>
              <a:ext cx="2581591" cy="4476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7 Imag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38" t="18832" r="35501" b="22263"/>
            <a:stretch>
              <a:fillRect/>
            </a:stretch>
          </p:blipFill>
          <p:spPr bwMode="auto">
            <a:xfrm>
              <a:off x="4779963" y="1700213"/>
              <a:ext cx="2744787" cy="408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3658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1;p20"/>
          <p:cNvSpPr txBox="1"/>
          <p:nvPr/>
        </p:nvSpPr>
        <p:spPr>
          <a:xfrm>
            <a:off x="3790020" y="-81958"/>
            <a:ext cx="4944083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1100"/>
            </a:pPr>
            <a:r>
              <a:rPr lang="es-MX" sz="3200" b="1" dirty="0" smtClean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Resumen</a:t>
            </a:r>
            <a:endParaRPr sz="3200" b="1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1933030" y="539034"/>
            <a:ext cx="8858250" cy="6192838"/>
            <a:chOff x="123825" y="44450"/>
            <a:chExt cx="8858250" cy="6192838"/>
          </a:xfrm>
        </p:grpSpPr>
        <p:sp>
          <p:nvSpPr>
            <p:cNvPr id="9" name="15 CuadroTexto"/>
            <p:cNvSpPr txBox="1">
              <a:spLocks noChangeArrowheads="1"/>
            </p:cNvSpPr>
            <p:nvPr/>
          </p:nvSpPr>
          <p:spPr bwMode="auto">
            <a:xfrm>
              <a:off x="428625" y="5500688"/>
              <a:ext cx="335756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0" name="12 Elipse"/>
            <p:cNvSpPr>
              <a:spLocks noChangeArrowheads="1"/>
            </p:cNvSpPr>
            <p:nvPr/>
          </p:nvSpPr>
          <p:spPr bwMode="auto">
            <a:xfrm>
              <a:off x="250825" y="71438"/>
              <a:ext cx="2733675" cy="2205037"/>
            </a:xfrm>
            <a:prstGeom prst="ellipse">
              <a:avLst/>
            </a:prstGeom>
            <a:solidFill>
              <a:srgbClr val="B2B5DE"/>
            </a:solidFill>
            <a:ln>
              <a:solidFill>
                <a:srgbClr val="0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r>
                <a:rPr kumimoji="0" lang="es-ES_tradnl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ora"/>
                  <a:ea typeface="Lora"/>
                  <a:cs typeface="Lora"/>
                </a:rPr>
                <a:t>1. ELABORACION DE VACUNA DE CALIDAD – CONTROL OFICIAL DE SERIES </a:t>
              </a:r>
            </a:p>
          </p:txBody>
        </p:sp>
        <p:sp>
          <p:nvSpPr>
            <p:cNvPr id="11" name="15 Elipse"/>
            <p:cNvSpPr>
              <a:spLocks noChangeArrowheads="1"/>
            </p:cNvSpPr>
            <p:nvPr/>
          </p:nvSpPr>
          <p:spPr bwMode="auto">
            <a:xfrm>
              <a:off x="3203575" y="44450"/>
              <a:ext cx="2881313" cy="2233613"/>
            </a:xfrm>
            <a:prstGeom prst="ellipse">
              <a:avLst/>
            </a:prstGeom>
            <a:solidFill>
              <a:srgbClr val="B2B5DE"/>
            </a:solidFill>
            <a:ln>
              <a:solidFill>
                <a:srgbClr val="0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ora"/>
                  <a:ea typeface="Lora"/>
                  <a:cs typeface="Lora"/>
                </a:rPr>
                <a:t>2.CONSERVACION Y MANEJO  DE VACUNA </a:t>
              </a:r>
            </a:p>
          </p:txBody>
        </p:sp>
        <p:sp>
          <p:nvSpPr>
            <p:cNvPr id="12" name="16 Elipse"/>
            <p:cNvSpPr>
              <a:spLocks noChangeArrowheads="1"/>
            </p:cNvSpPr>
            <p:nvPr/>
          </p:nvSpPr>
          <p:spPr bwMode="auto">
            <a:xfrm>
              <a:off x="123825" y="2133600"/>
              <a:ext cx="2897188" cy="2232025"/>
            </a:xfrm>
            <a:prstGeom prst="ellipse">
              <a:avLst/>
            </a:prstGeom>
            <a:solidFill>
              <a:srgbClr val="B2B5DE"/>
            </a:solidFill>
            <a:ln>
              <a:solidFill>
                <a:srgbClr val="0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ora"/>
                <a:ea typeface="Lora"/>
                <a:cs typeface="Lor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ora"/>
                  <a:ea typeface="Lora"/>
                  <a:cs typeface="Lora"/>
                </a:rPr>
                <a:t>4.PROGRAMACION ACTIVA Y DINAMICA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ora"/>
                <a:ea typeface="Lora"/>
                <a:cs typeface="Lora"/>
              </a:endParaRPr>
            </a:p>
          </p:txBody>
        </p:sp>
        <p:sp>
          <p:nvSpPr>
            <p:cNvPr id="13" name="17 Elipse"/>
            <p:cNvSpPr>
              <a:spLocks noChangeArrowheads="1"/>
            </p:cNvSpPr>
            <p:nvPr/>
          </p:nvSpPr>
          <p:spPr bwMode="auto">
            <a:xfrm>
              <a:off x="3348038" y="3860800"/>
              <a:ext cx="2673350" cy="2233613"/>
            </a:xfrm>
            <a:prstGeom prst="ellipse">
              <a:avLst/>
            </a:prstGeom>
            <a:solidFill>
              <a:srgbClr val="B2B5DE"/>
            </a:solidFill>
            <a:ln>
              <a:solidFill>
                <a:srgbClr val="0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ora"/>
                  <a:ea typeface="Lora"/>
                  <a:cs typeface="Lora"/>
                </a:rPr>
                <a:t>7. CORRECTA CONFECCION DE ACTAS</a:t>
              </a:r>
            </a:p>
          </p:txBody>
        </p:sp>
        <p:sp>
          <p:nvSpPr>
            <p:cNvPr id="14" name="18 Elipse"/>
            <p:cNvSpPr>
              <a:spLocks noChangeArrowheads="1"/>
            </p:cNvSpPr>
            <p:nvPr/>
          </p:nvSpPr>
          <p:spPr bwMode="auto">
            <a:xfrm>
              <a:off x="6283325" y="4005263"/>
              <a:ext cx="2681288" cy="2232025"/>
            </a:xfrm>
            <a:prstGeom prst="ellipse">
              <a:avLst/>
            </a:prstGeom>
            <a:solidFill>
              <a:srgbClr val="B2B5DE"/>
            </a:solidFill>
            <a:ln>
              <a:solidFill>
                <a:srgbClr val="0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ora"/>
                <a:ea typeface="Lora"/>
                <a:cs typeface="Lor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ora"/>
                  <a:ea typeface="Lora"/>
                  <a:cs typeface="Lora"/>
                </a:rPr>
                <a:t>8. DETECCION DE DIFERENCIAS DE STOCK</a:t>
              </a:r>
            </a:p>
          </p:txBody>
        </p:sp>
        <p:sp>
          <p:nvSpPr>
            <p:cNvPr id="15" name="19 Elipse"/>
            <p:cNvSpPr>
              <a:spLocks noChangeArrowheads="1"/>
            </p:cNvSpPr>
            <p:nvPr/>
          </p:nvSpPr>
          <p:spPr bwMode="auto">
            <a:xfrm>
              <a:off x="6300788" y="2205038"/>
              <a:ext cx="2681287" cy="2232025"/>
            </a:xfrm>
            <a:prstGeom prst="ellipse">
              <a:avLst/>
            </a:prstGeom>
            <a:solidFill>
              <a:srgbClr val="B2B5DE"/>
            </a:solidFill>
            <a:ln>
              <a:solidFill>
                <a:srgbClr val="0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ora"/>
                  <a:ea typeface="Lora"/>
                  <a:cs typeface="Lora"/>
                </a:rPr>
                <a:t>5. APLICACIÓN DE LA VACUNA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ora"/>
                <a:ea typeface="Lora"/>
                <a:cs typeface="Lora"/>
              </a:endParaRPr>
            </a:p>
          </p:txBody>
        </p:sp>
        <p:sp>
          <p:nvSpPr>
            <p:cNvPr id="16" name="20 Elipse"/>
            <p:cNvSpPr>
              <a:spLocks noChangeArrowheads="1"/>
            </p:cNvSpPr>
            <p:nvPr/>
          </p:nvSpPr>
          <p:spPr bwMode="auto">
            <a:xfrm>
              <a:off x="6283325" y="115888"/>
              <a:ext cx="2681288" cy="2160587"/>
            </a:xfrm>
            <a:prstGeom prst="ellipse">
              <a:avLst/>
            </a:prstGeom>
            <a:solidFill>
              <a:srgbClr val="B2B5DE"/>
            </a:solidFill>
            <a:ln>
              <a:solidFill>
                <a:srgbClr val="0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ora"/>
                <a:ea typeface="Lora"/>
                <a:cs typeface="Lor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ora"/>
                  <a:ea typeface="Lora"/>
                  <a:cs typeface="Lora"/>
                </a:rPr>
                <a:t>3.CONTROL DE STOCK DE VACUNA</a:t>
              </a:r>
            </a:p>
          </p:txBody>
        </p:sp>
        <p:sp>
          <p:nvSpPr>
            <p:cNvPr id="17" name="21 Elipse"/>
            <p:cNvSpPr>
              <a:spLocks noChangeArrowheads="1"/>
            </p:cNvSpPr>
            <p:nvPr/>
          </p:nvSpPr>
          <p:spPr bwMode="auto">
            <a:xfrm>
              <a:off x="377825" y="4005263"/>
              <a:ext cx="2681288" cy="2232025"/>
            </a:xfrm>
            <a:prstGeom prst="ellipse">
              <a:avLst/>
            </a:prstGeom>
            <a:solidFill>
              <a:srgbClr val="B2B5DE"/>
            </a:solidFill>
            <a:ln>
              <a:solidFill>
                <a:srgbClr val="0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ora"/>
                <a:ea typeface="Lora"/>
                <a:cs typeface="Lor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ora"/>
                  <a:ea typeface="Lora"/>
                  <a:cs typeface="Lora"/>
                </a:rPr>
                <a:t>6. VACUNACION DEL 100% DEL RODEO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ora"/>
                <a:ea typeface="Lora"/>
                <a:cs typeface="Lora"/>
              </a:endParaRPr>
            </a:p>
          </p:txBody>
        </p:sp>
        <p:sp>
          <p:nvSpPr>
            <p:cNvPr id="18" name="17 Rectángulo redondeado"/>
            <p:cNvSpPr/>
            <p:nvPr/>
          </p:nvSpPr>
          <p:spPr>
            <a:xfrm>
              <a:off x="2915816" y="2348856"/>
              <a:ext cx="3672408" cy="1512168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0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r>
                <a:rPr kumimoji="0" lang="es-E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ra" charset="0"/>
                  <a:ea typeface="Lora"/>
                  <a:cs typeface="Lora"/>
                </a:rPr>
                <a:t>GARANTIA DEL PROCEDIMIENTO DE VACUNACION</a:t>
              </a:r>
              <a:endParaRPr kumimoji="0" lang="es-A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" charset="0"/>
                <a:ea typeface="Lora"/>
                <a:cs typeface="Lor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346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C4F"/>
        </a:solidFill>
        <a:effectLst/>
      </p:bgPr>
    </p:bg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>
            <a:extLst>
              <a:ext uri="{FF2B5EF4-FFF2-40B4-BE49-F238E27FC236}">
                <a16:creationId xmlns:a16="http://schemas.microsoft.com/office/drawing/2014/main" xmlns="" id="{B4334656-2603-1595-6CFB-64C086850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404" y="3152811"/>
            <a:ext cx="3113477" cy="577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C4F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/>
          <p:nvPr/>
        </p:nvSpPr>
        <p:spPr>
          <a:xfrm>
            <a:off x="1290075" y="1938565"/>
            <a:ext cx="2784715" cy="2784714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7"/>
          <p:cNvSpPr/>
          <p:nvPr/>
        </p:nvSpPr>
        <p:spPr>
          <a:xfrm>
            <a:off x="2676236" y="1926327"/>
            <a:ext cx="967795" cy="387963"/>
          </a:xfrm>
          <a:custGeom>
            <a:avLst/>
            <a:gdLst/>
            <a:ahLst/>
            <a:cxnLst/>
            <a:rect l="l" t="t" r="r" b="b"/>
            <a:pathLst>
              <a:path w="15813" h="6339" fill="none" extrusionOk="0">
                <a:moveTo>
                  <a:pt x="1" y="1"/>
                </a:moveTo>
                <a:cubicBezTo>
                  <a:pt x="6139" y="1"/>
                  <a:pt x="11709" y="2402"/>
                  <a:pt x="15812" y="6338"/>
                </a:cubicBezTo>
              </a:path>
            </a:pathLst>
          </a:custGeom>
          <a:noFill/>
          <a:ln w="1143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4568475" y="2883325"/>
            <a:ext cx="66396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4700"/>
            </a:pPr>
            <a:r>
              <a:rPr lang="es-AR" sz="5000" b="1" dirty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Objetivo de la vacunación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endParaRPr sz="5000" i="0" u="none" strike="noStrike" cap="none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2042701" y="2369300"/>
            <a:ext cx="1125300" cy="17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s-AR" sz="11500" b="1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1</a:t>
            </a:r>
            <a:endParaRPr sz="10500" b="1" i="0" u="none" strike="noStrike" cap="non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sldNum" idx="12"/>
          </p:nvPr>
        </p:nvSpPr>
        <p:spPr>
          <a:xfrm>
            <a:off x="8984451" y="61151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>
                <a:latin typeface="Lora"/>
                <a:ea typeface="Lora"/>
                <a:cs typeface="Lora"/>
                <a:sym typeface="Lora"/>
              </a:rPr>
              <a:t>4</a:t>
            </a:fld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521100" y="671600"/>
            <a:ext cx="5178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2400" b="1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1</a:t>
            </a:r>
            <a:endParaRPr sz="2000" i="0" u="none" strike="noStrike" cap="non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363924" y="551294"/>
            <a:ext cx="675107" cy="675106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699992" y="548328"/>
            <a:ext cx="234625" cy="94055"/>
          </a:xfrm>
          <a:custGeom>
            <a:avLst/>
            <a:gdLst/>
            <a:ahLst/>
            <a:cxnLst/>
            <a:rect l="l" t="t" r="r" b="b"/>
            <a:pathLst>
              <a:path w="15813" h="6339" fill="none" extrusionOk="0">
                <a:moveTo>
                  <a:pt x="1" y="1"/>
                </a:moveTo>
                <a:cubicBezTo>
                  <a:pt x="6139" y="1"/>
                  <a:pt x="11709" y="2402"/>
                  <a:pt x="15812" y="6338"/>
                </a:cubicBez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321601" y="1415775"/>
            <a:ext cx="1916633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2400"/>
            </a:pPr>
            <a:r>
              <a:rPr lang="es-AR" sz="2400" b="1" dirty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Objetivo de la vacunación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i="0" u="none" strike="noStrike" cap="none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3253500" y="475100"/>
            <a:ext cx="7679400" cy="56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800"/>
            </a:pPr>
            <a:endParaRPr lang="es-AR" sz="2800" b="1" dirty="0">
              <a:solidFill>
                <a:srgbClr val="002060"/>
              </a:solidFill>
              <a:latin typeface="Lora"/>
              <a:ea typeface="Lora"/>
              <a:cs typeface="Lora"/>
            </a:endParaRPr>
          </a:p>
          <a:p>
            <a:pPr>
              <a:buClr>
                <a:schemeClr val="dk1"/>
              </a:buClr>
              <a:buSzPts val="1100"/>
            </a:pPr>
            <a:endParaRPr lang="es-AR" sz="2100" dirty="0" smtClean="0">
              <a:solidFill>
                <a:srgbClr val="002060"/>
              </a:solidFill>
              <a:latin typeface="Lora"/>
              <a:ea typeface="Lora"/>
              <a:cs typeface="Lora"/>
            </a:endParaRPr>
          </a:p>
          <a:p>
            <a:pPr>
              <a:buClr>
                <a:schemeClr val="dk1"/>
              </a:buClr>
              <a:buSzPts val="1100"/>
            </a:pPr>
            <a:endParaRPr lang="es-MX" sz="2100" dirty="0">
              <a:solidFill>
                <a:srgbClr val="002060"/>
              </a:solidFill>
              <a:latin typeface="Lora"/>
              <a:ea typeface="Lora"/>
              <a:cs typeface="Lora"/>
            </a:endParaRPr>
          </a:p>
          <a:p>
            <a:pPr>
              <a:buClr>
                <a:schemeClr val="dk1"/>
              </a:buClr>
              <a:buSzPts val="1100"/>
            </a:pPr>
            <a:endParaRPr lang="es-AR" sz="2100" dirty="0">
              <a:solidFill>
                <a:srgbClr val="002060"/>
              </a:solidFill>
              <a:latin typeface="Lora"/>
              <a:ea typeface="Lora"/>
              <a:cs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AR" sz="2100" i="0" u="none" strike="noStrike" cap="none" dirty="0" smtClean="0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4BD0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4BD0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9" name="7 Rectángulo"/>
          <p:cNvSpPr>
            <a:spLocks noChangeArrowheads="1"/>
          </p:cNvSpPr>
          <p:nvPr/>
        </p:nvSpPr>
        <p:spPr bwMode="auto">
          <a:xfrm>
            <a:off x="3545511" y="1529952"/>
            <a:ext cx="7775575" cy="2759558"/>
          </a:xfrm>
          <a:prstGeom prst="rect">
            <a:avLst/>
          </a:prstGeom>
          <a:solidFill>
            <a:srgbClr val="B2B5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r>
              <a:rPr lang="es-AR" sz="2000" b="1" dirty="0">
                <a:solidFill>
                  <a:srgbClr val="002060"/>
                </a:solidFill>
                <a:latin typeface="Lora"/>
                <a:ea typeface="Lora"/>
                <a:cs typeface="Lora"/>
              </a:rPr>
              <a:t>Qué debemos lograr</a:t>
            </a:r>
            <a:r>
              <a:rPr lang="es-AR" sz="2000" b="1" dirty="0" smtClean="0">
                <a:solidFill>
                  <a:srgbClr val="002060"/>
                </a:solidFill>
                <a:latin typeface="Lora"/>
                <a:ea typeface="Lora"/>
                <a:cs typeface="Lora"/>
              </a:rPr>
              <a:t>…….</a:t>
            </a:r>
            <a:endParaRPr lang="es-MX" sz="2000" dirty="0" smtClean="0">
              <a:solidFill>
                <a:srgbClr val="000000"/>
              </a:solidFill>
              <a:latin typeface="Lora"/>
              <a:ea typeface="Lora"/>
              <a:cs typeface="Lora"/>
            </a:endParaRPr>
          </a:p>
          <a:p>
            <a:pPr algn="ctr">
              <a:buSzPts val="1400"/>
            </a:pPr>
            <a:endParaRPr lang="es-MX" sz="2000" dirty="0">
              <a:latin typeface="Lora"/>
              <a:ea typeface="Lora"/>
              <a:cs typeface="Lora"/>
            </a:endParaRPr>
          </a:p>
          <a:p>
            <a:pPr algn="ctr">
              <a:buSzPts val="1400"/>
            </a:pPr>
            <a:r>
              <a:rPr lang="es-ES" sz="2000" dirty="0">
                <a:latin typeface="Lora"/>
                <a:ea typeface="Lora"/>
                <a:cs typeface="Lora"/>
              </a:rPr>
              <a:t>“Niveles inmunitarios óptimos en donde la inmunidad es lo suficientemente buena para evitar la aparición clínica y para impedir la transmisión de </a:t>
            </a:r>
            <a:r>
              <a:rPr lang="es-ES" sz="2000" dirty="0" smtClean="0">
                <a:latin typeface="Lora"/>
                <a:ea typeface="Lora"/>
                <a:cs typeface="Lora"/>
              </a:rPr>
              <a:t>la fiebre </a:t>
            </a:r>
            <a:r>
              <a:rPr lang="es-ES" sz="2000" dirty="0">
                <a:latin typeface="Lora"/>
                <a:ea typeface="Lora"/>
                <a:cs typeface="Lora"/>
              </a:rPr>
              <a:t>aftosa”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sldNum" idx="12"/>
          </p:nvPr>
        </p:nvSpPr>
        <p:spPr>
          <a:xfrm>
            <a:off x="8984451" y="61151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>
                <a:latin typeface="Lora"/>
                <a:ea typeface="Lora"/>
                <a:cs typeface="Lora"/>
                <a:sym typeface="Lora"/>
              </a:rPr>
              <a:t>5</a:t>
            </a:fld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521100" y="671600"/>
            <a:ext cx="5178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2400" b="1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1</a:t>
            </a:r>
            <a:endParaRPr sz="2000" i="0" u="none" strike="noStrike" cap="non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363924" y="551294"/>
            <a:ext cx="675107" cy="675106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699992" y="548328"/>
            <a:ext cx="234625" cy="94055"/>
          </a:xfrm>
          <a:custGeom>
            <a:avLst/>
            <a:gdLst/>
            <a:ahLst/>
            <a:cxnLst/>
            <a:rect l="l" t="t" r="r" b="b"/>
            <a:pathLst>
              <a:path w="15813" h="6339" fill="none" extrusionOk="0">
                <a:moveTo>
                  <a:pt x="1" y="1"/>
                </a:moveTo>
                <a:cubicBezTo>
                  <a:pt x="6139" y="1"/>
                  <a:pt x="11709" y="2402"/>
                  <a:pt x="15812" y="6338"/>
                </a:cubicBez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321601" y="1415775"/>
            <a:ext cx="1916633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2400"/>
            </a:pPr>
            <a:r>
              <a:rPr lang="es-AR" sz="2400" b="1" dirty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Objetivo de la vacunación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i="0" u="none" strike="noStrike" cap="none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3253500" y="475100"/>
            <a:ext cx="7679400" cy="56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800"/>
            </a:pPr>
            <a:r>
              <a:rPr lang="es-AR" altLang="es-AR" sz="2800" b="1" dirty="0" smtClean="0">
                <a:solidFill>
                  <a:srgbClr val="002060"/>
                </a:solidFill>
                <a:latin typeface="Lora"/>
                <a:ea typeface="Lora"/>
                <a:cs typeface="Lora"/>
              </a:rPr>
              <a:t>El </a:t>
            </a:r>
            <a:r>
              <a:rPr lang="es-AR" altLang="es-AR" sz="2800" b="1" dirty="0">
                <a:solidFill>
                  <a:srgbClr val="002060"/>
                </a:solidFill>
                <a:latin typeface="Lora"/>
                <a:ea typeface="Lora"/>
                <a:cs typeface="Lora"/>
              </a:rPr>
              <a:t>logro de este objetivo depende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i="0" u="none" strike="noStrike" cap="none" dirty="0" smtClean="0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00206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00206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AR" sz="2100" i="0" u="none" strike="noStrike" cap="none" dirty="0" smtClean="0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4BD0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4BD0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grpSp>
        <p:nvGrpSpPr>
          <p:cNvPr id="9" name="2 Grupo"/>
          <p:cNvGrpSpPr>
            <a:grpSpLocks/>
          </p:cNvGrpSpPr>
          <p:nvPr/>
        </p:nvGrpSpPr>
        <p:grpSpPr bwMode="auto">
          <a:xfrm>
            <a:off x="3374541" y="1223470"/>
            <a:ext cx="7812087" cy="4978400"/>
            <a:chOff x="395288" y="1052513"/>
            <a:chExt cx="8139132" cy="5610609"/>
          </a:xfrm>
        </p:grpSpPr>
        <p:sp>
          <p:nvSpPr>
            <p:cNvPr id="10" name="9 Elipse"/>
            <p:cNvSpPr/>
            <p:nvPr/>
          </p:nvSpPr>
          <p:spPr bwMode="auto">
            <a:xfrm>
              <a:off x="2555359" y="2059775"/>
              <a:ext cx="3456774" cy="3182803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  <a:ex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SzPts val="1400"/>
              </a:pPr>
              <a:r>
                <a:rPr lang="es-AR" sz="2000" dirty="0" smtClean="0">
                  <a:solidFill>
                    <a:srgbClr val="FFFFFF"/>
                  </a:solidFill>
                  <a:latin typeface="Lora" charset="0"/>
                  <a:ea typeface="Lora"/>
                  <a:cs typeface="Lora"/>
                </a:rPr>
                <a:t>Niveles </a:t>
              </a:r>
              <a:r>
                <a:rPr lang="es-AR" sz="2000" dirty="0">
                  <a:solidFill>
                    <a:srgbClr val="FFFFFF"/>
                  </a:solidFill>
                  <a:latin typeface="Lora" charset="0"/>
                  <a:ea typeface="Lora"/>
                  <a:cs typeface="Lora"/>
                </a:rPr>
                <a:t>de Inmunidad alcanzados</a:t>
              </a:r>
            </a:p>
          </p:txBody>
        </p:sp>
        <p:sp>
          <p:nvSpPr>
            <p:cNvPr id="11" name="10 Elipse"/>
            <p:cNvSpPr/>
            <p:nvPr/>
          </p:nvSpPr>
          <p:spPr bwMode="auto">
            <a:xfrm>
              <a:off x="395288" y="1052513"/>
              <a:ext cx="2881197" cy="2737319"/>
            </a:xfrm>
            <a:prstGeom prst="ellipse">
              <a:avLst/>
            </a:prstGeom>
            <a:solidFill>
              <a:srgbClr val="B2B5DE"/>
            </a:solidFill>
            <a:ln>
              <a:solidFill>
                <a:schemeClr val="tx1"/>
              </a:solidFill>
            </a:ln>
            <a:ex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SzPts val="1400"/>
              </a:pPr>
              <a:r>
                <a:rPr lang="es-ES_tradnl" sz="1600" dirty="0">
                  <a:latin typeface="Lora"/>
                  <a:ea typeface="Lora"/>
                  <a:cs typeface="Lora"/>
                </a:rPr>
                <a:t>1. CALIDAD DE LA VACUNA: Capacidad de inducción de anticuerpos contra cepas circulantes.</a:t>
              </a:r>
            </a:p>
          </p:txBody>
        </p:sp>
        <p:sp>
          <p:nvSpPr>
            <p:cNvPr id="12" name="11 Elipse"/>
            <p:cNvSpPr/>
            <p:nvPr/>
          </p:nvSpPr>
          <p:spPr bwMode="auto">
            <a:xfrm>
              <a:off x="5292660" y="1052513"/>
              <a:ext cx="3167332" cy="2832142"/>
            </a:xfrm>
            <a:prstGeom prst="ellipse">
              <a:avLst/>
            </a:prstGeom>
            <a:solidFill>
              <a:srgbClr val="B2B5DE"/>
            </a:solidFill>
            <a:ln>
              <a:solidFill>
                <a:schemeClr val="tx1"/>
              </a:solidFill>
            </a:ln>
            <a:ex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SzPts val="1400"/>
              </a:pPr>
              <a:r>
                <a:rPr lang="es-ES_tradnl" sz="1600" dirty="0">
                  <a:latin typeface="Lora"/>
                  <a:ea typeface="Lora"/>
                  <a:cs typeface="Lora"/>
                </a:rPr>
                <a:t>2. ESTRATEGIA DE VACUNACIÓN:    Categorías,   frecuencias,       momento.</a:t>
              </a:r>
            </a:p>
          </p:txBody>
        </p:sp>
        <p:sp>
          <p:nvSpPr>
            <p:cNvPr id="13" name="12 Elipse"/>
            <p:cNvSpPr/>
            <p:nvPr/>
          </p:nvSpPr>
          <p:spPr bwMode="auto">
            <a:xfrm>
              <a:off x="482947" y="3730792"/>
              <a:ext cx="3025092" cy="2853610"/>
            </a:xfrm>
            <a:prstGeom prst="ellipse">
              <a:avLst/>
            </a:prstGeom>
            <a:solidFill>
              <a:srgbClr val="B2B5DE"/>
            </a:solidFill>
            <a:ln>
              <a:solidFill>
                <a:schemeClr val="tx1"/>
              </a:solidFill>
            </a:ln>
            <a:ex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SzPts val="1400"/>
              </a:pPr>
              <a:r>
                <a:rPr lang="es-ES_tradnl" sz="1600" dirty="0" smtClean="0">
                  <a:latin typeface="Lora"/>
                  <a:ea typeface="Lora"/>
                  <a:cs typeface="Lora"/>
                </a:rPr>
                <a:t>3</a:t>
              </a:r>
              <a:r>
                <a:rPr lang="es-ES_tradnl" sz="1600" dirty="0">
                  <a:latin typeface="Lora"/>
                  <a:ea typeface="Lora"/>
                  <a:cs typeface="Lora"/>
                </a:rPr>
                <a:t>. </a:t>
              </a:r>
              <a:r>
                <a:rPr lang="es-ES_tradnl" sz="1600" dirty="0">
                  <a:latin typeface="Lora"/>
                  <a:ea typeface="Lora"/>
                  <a:cs typeface="Lora"/>
                </a:rPr>
                <a:t>COBERTURA VACUNAL: Proporción de animales vacunados</a:t>
              </a:r>
              <a:endParaRPr lang="es-AR" sz="1600" dirty="0">
                <a:latin typeface="Lora"/>
                <a:ea typeface="Lora"/>
                <a:cs typeface="Lora"/>
              </a:endParaRPr>
            </a:p>
          </p:txBody>
        </p:sp>
        <p:sp>
          <p:nvSpPr>
            <p:cNvPr id="14" name="13 Elipse"/>
            <p:cNvSpPr/>
            <p:nvPr/>
          </p:nvSpPr>
          <p:spPr bwMode="auto">
            <a:xfrm>
              <a:off x="5152074" y="3811301"/>
              <a:ext cx="3382346" cy="2851821"/>
            </a:xfrm>
            <a:prstGeom prst="ellipse">
              <a:avLst/>
            </a:prstGeom>
            <a:solidFill>
              <a:srgbClr val="B2B5DE"/>
            </a:solidFill>
            <a:ln>
              <a:solidFill>
                <a:schemeClr val="tx1"/>
              </a:solidFill>
            </a:ln>
            <a:ex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SzPts val="1400"/>
              </a:pPr>
              <a:r>
                <a:rPr lang="es-ES_tradnl" sz="1600" dirty="0" smtClean="0">
                  <a:latin typeface="Lora"/>
                  <a:ea typeface="Lora"/>
                  <a:cs typeface="Lora"/>
                </a:rPr>
                <a:t>4.OPERATIVIDAD</a:t>
              </a:r>
              <a:r>
                <a:rPr lang="es-ES_tradnl" sz="1600" dirty="0">
                  <a:latin typeface="Lora"/>
                  <a:ea typeface="Lora"/>
                  <a:cs typeface="Lora"/>
                </a:rPr>
                <a:t>: Control de la cadena de frío y correcta aplicación </a:t>
              </a:r>
              <a:endParaRPr lang="es-ES" sz="1600" dirty="0">
                <a:latin typeface="Lora"/>
                <a:ea typeface="Lora"/>
                <a:cs typeface="Lor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10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C4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/>
          <p:nvPr/>
        </p:nvSpPr>
        <p:spPr>
          <a:xfrm>
            <a:off x="1290075" y="1938565"/>
            <a:ext cx="2784715" cy="2784714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4568475" y="2883325"/>
            <a:ext cx="67827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4700"/>
            </a:pPr>
            <a:r>
              <a:rPr lang="es-MX" sz="5000" b="1" dirty="0">
                <a:solidFill>
                  <a:schemeClr val="lt1"/>
                </a:solidFill>
                <a:latin typeface="Lora"/>
                <a:ea typeface="Lora"/>
                <a:cs typeface="Lora"/>
              </a:rPr>
              <a:t>Conservación y manejo de la </a:t>
            </a:r>
            <a:r>
              <a:rPr lang="es-MX" sz="5000" b="1" dirty="0" smtClean="0">
                <a:solidFill>
                  <a:schemeClr val="lt1"/>
                </a:solidFill>
                <a:latin typeface="Lora"/>
                <a:ea typeface="Lora"/>
                <a:cs typeface="Lora"/>
              </a:rPr>
              <a:t>vacuna</a:t>
            </a:r>
            <a:endParaRPr sz="5000" i="0" u="none" strike="noStrike" cap="none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endParaRPr sz="4700" b="1" i="0" u="none" strike="noStrike" cap="none" dirty="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2042701" y="2369300"/>
            <a:ext cx="1125300" cy="17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s-AR" sz="11500" b="1" i="0" u="none" strike="noStrike" cap="none" dirty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endParaRPr sz="10500" b="1" i="0" u="none" strike="noStrike" cap="none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3" name="Google Shape;153;p19"/>
          <p:cNvSpPr/>
          <p:nvPr/>
        </p:nvSpPr>
        <p:spPr>
          <a:xfrm>
            <a:off x="2590277" y="1938577"/>
            <a:ext cx="1484551" cy="1484617"/>
          </a:xfrm>
          <a:custGeom>
            <a:avLst/>
            <a:gdLst/>
            <a:ahLst/>
            <a:cxnLst/>
            <a:rect l="l" t="t" r="r" b="b"/>
            <a:pathLst>
              <a:path w="22750" h="22751" fill="none" extrusionOk="0">
                <a:moveTo>
                  <a:pt x="0" y="1"/>
                </a:moveTo>
                <a:cubicBezTo>
                  <a:pt x="6138" y="1"/>
                  <a:pt x="11675" y="2436"/>
                  <a:pt x="15778" y="6372"/>
                </a:cubicBezTo>
                <a:cubicBezTo>
                  <a:pt x="20081" y="10508"/>
                  <a:pt x="22750" y="16313"/>
                  <a:pt x="22750" y="22750"/>
                </a:cubicBezTo>
              </a:path>
            </a:pathLst>
          </a:custGeom>
          <a:noFill/>
          <a:ln w="1143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8984451" y="61151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>
                <a:latin typeface="Lora"/>
                <a:ea typeface="Lora"/>
                <a:cs typeface="Lora"/>
                <a:sym typeface="Lora"/>
              </a:rPr>
              <a:t>7</a:t>
            </a:fld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521100" y="671600"/>
            <a:ext cx="675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2400" b="1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endParaRPr sz="2000" i="0" u="none" strike="noStrike" cap="non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363924" y="551294"/>
            <a:ext cx="675107" cy="675106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321600" y="1415775"/>
            <a:ext cx="2190000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s-MX" sz="2400" b="1" dirty="0">
                <a:solidFill>
                  <a:schemeClr val="lt1"/>
                </a:solidFill>
                <a:latin typeface="Lora"/>
                <a:ea typeface="Lora"/>
                <a:cs typeface="Lora"/>
              </a:rPr>
              <a:t>Conservación y manejo de la vacuna</a:t>
            </a:r>
            <a:endParaRPr lang="es-MX" sz="2400" dirty="0"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0" u="none" strike="noStrike" cap="none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0" u="none" strike="noStrike" cap="none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676065" y="551302"/>
            <a:ext cx="365081" cy="365097"/>
          </a:xfrm>
          <a:custGeom>
            <a:avLst/>
            <a:gdLst/>
            <a:ahLst/>
            <a:cxnLst/>
            <a:rect l="l" t="t" r="r" b="b"/>
            <a:pathLst>
              <a:path w="22750" h="22751" fill="none" extrusionOk="0">
                <a:moveTo>
                  <a:pt x="0" y="1"/>
                </a:moveTo>
                <a:cubicBezTo>
                  <a:pt x="6138" y="1"/>
                  <a:pt x="11675" y="2436"/>
                  <a:pt x="15778" y="6372"/>
                </a:cubicBezTo>
                <a:cubicBezTo>
                  <a:pt x="20081" y="10508"/>
                  <a:pt x="22750" y="16313"/>
                  <a:pt x="22750" y="22750"/>
                </a:cubicBez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5 CuadroTexto"/>
          <p:cNvSpPr txBox="1">
            <a:spLocks noChangeArrowheads="1"/>
          </p:cNvSpPr>
          <p:nvPr/>
        </p:nvSpPr>
        <p:spPr bwMode="auto">
          <a:xfrm>
            <a:off x="7624127" y="739641"/>
            <a:ext cx="4056063" cy="5538332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1400"/>
              <a:buNone/>
              <a:defRPr>
                <a:latin typeface="Lora"/>
                <a:ea typeface="Lora"/>
                <a:cs typeface="Lora"/>
              </a:defRPr>
            </a:lvl1pPr>
          </a:lstStyle>
          <a:p>
            <a:pPr algn="ctr"/>
            <a:r>
              <a:rPr lang="es-AR" sz="2000" dirty="0">
                <a:solidFill>
                  <a:schemeClr val="bg1"/>
                </a:solidFill>
                <a:latin typeface="Lora" charset="0"/>
              </a:rPr>
              <a:t>Desvíos detectados </a:t>
            </a:r>
          </a:p>
          <a:p>
            <a:endParaRPr lang="es-AR" sz="2000" dirty="0">
              <a:solidFill>
                <a:schemeClr val="bg1"/>
              </a:solidFill>
              <a:latin typeface="Lora" charset="0"/>
            </a:endParaRPr>
          </a:p>
          <a:p>
            <a:r>
              <a:rPr lang="es-AR" sz="2000" dirty="0">
                <a:solidFill>
                  <a:schemeClr val="bg1"/>
                </a:solidFill>
                <a:latin typeface="Lora" charset="0"/>
              </a:rPr>
              <a:t> - Falta de Acta de recepción o incompleta.</a:t>
            </a:r>
          </a:p>
          <a:p>
            <a:r>
              <a:rPr lang="es-AR" sz="2000" dirty="0">
                <a:solidFill>
                  <a:schemeClr val="bg1"/>
                </a:solidFill>
                <a:latin typeface="Lora" charset="0"/>
              </a:rPr>
              <a:t> - Remitos de laboratorio faltantes.</a:t>
            </a:r>
          </a:p>
          <a:p>
            <a:r>
              <a:rPr lang="es-AR" sz="2000" dirty="0">
                <a:solidFill>
                  <a:schemeClr val="bg1"/>
                </a:solidFill>
                <a:latin typeface="Lora" charset="0"/>
              </a:rPr>
              <a:t> - Almacenamiento en cajas de </a:t>
            </a:r>
            <a:r>
              <a:rPr lang="es-AR" sz="2000" dirty="0" err="1">
                <a:solidFill>
                  <a:schemeClr val="bg1"/>
                </a:solidFill>
                <a:latin typeface="Lora" charset="0"/>
              </a:rPr>
              <a:t>telgopor</a:t>
            </a:r>
            <a:r>
              <a:rPr lang="es-AR" sz="2000" dirty="0">
                <a:solidFill>
                  <a:schemeClr val="bg1"/>
                </a:solidFill>
                <a:latin typeface="Lora" charset="0"/>
              </a:rPr>
              <a:t> cerradas .</a:t>
            </a:r>
          </a:p>
          <a:p>
            <a:r>
              <a:rPr lang="es-AR" sz="2000" dirty="0">
                <a:solidFill>
                  <a:schemeClr val="bg1"/>
                </a:solidFill>
                <a:latin typeface="Lora" charset="0"/>
              </a:rPr>
              <a:t> - Falta de control y registro diario de temperatura.</a:t>
            </a:r>
          </a:p>
          <a:p>
            <a:r>
              <a:rPr lang="es-AR" sz="2000" dirty="0">
                <a:solidFill>
                  <a:schemeClr val="bg1"/>
                </a:solidFill>
                <a:latin typeface="Lora" charset="0"/>
              </a:rPr>
              <a:t> - Hallazgos de vacunas vencidas.</a:t>
            </a:r>
          </a:p>
          <a:p>
            <a:r>
              <a:rPr lang="es-AR" sz="2000" dirty="0">
                <a:solidFill>
                  <a:schemeClr val="bg1"/>
                </a:solidFill>
                <a:latin typeface="Lora" charset="0"/>
              </a:rPr>
              <a:t> - Hallazgos de vacunas congeladas.</a:t>
            </a:r>
          </a:p>
          <a:p>
            <a:endParaRPr lang="es-AR" sz="2000" dirty="0">
              <a:solidFill>
                <a:schemeClr val="bg1"/>
              </a:solidFill>
              <a:latin typeface="Lora" charset="0"/>
            </a:endParaRPr>
          </a:p>
        </p:txBody>
      </p:sp>
      <p:sp>
        <p:nvSpPr>
          <p:cNvPr id="9" name="2 CuadroTexto"/>
          <p:cNvSpPr txBox="1">
            <a:spLocks noChangeArrowheads="1"/>
          </p:cNvSpPr>
          <p:nvPr/>
        </p:nvSpPr>
        <p:spPr bwMode="auto">
          <a:xfrm>
            <a:off x="3397642" y="728720"/>
            <a:ext cx="3781079" cy="5549255"/>
          </a:xfrm>
          <a:prstGeom prst="rect">
            <a:avLst/>
          </a:prstGeom>
          <a:solidFill>
            <a:srgbClr val="B2B5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1400"/>
              <a:buNone/>
              <a:defRPr>
                <a:latin typeface="Lora"/>
                <a:ea typeface="Lora"/>
                <a:cs typeface="Lora"/>
              </a:defRPr>
            </a:lvl1pPr>
          </a:lstStyle>
          <a:p>
            <a:pPr algn="ctr"/>
            <a:r>
              <a:rPr lang="es-AR" sz="2000" dirty="0"/>
              <a:t>Resolución 33/2002</a:t>
            </a:r>
          </a:p>
          <a:p>
            <a:endParaRPr lang="es-AR" sz="2000" dirty="0"/>
          </a:p>
          <a:p>
            <a:r>
              <a:rPr lang="es-AR" sz="2000" dirty="0"/>
              <a:t>1. Recepción de la vacuna bajo control de personal de SENASA.</a:t>
            </a:r>
          </a:p>
          <a:p>
            <a:endParaRPr lang="es-AR" sz="2000" dirty="0"/>
          </a:p>
          <a:p>
            <a:r>
              <a:rPr lang="es-AR" sz="2000" dirty="0"/>
              <a:t>2. Confección de actas de recepción.</a:t>
            </a:r>
          </a:p>
          <a:p>
            <a:endParaRPr lang="es-AR" sz="2000" dirty="0"/>
          </a:p>
          <a:p>
            <a:r>
              <a:rPr lang="es-AR" sz="2000" dirty="0"/>
              <a:t>3. Heladeras en cantidad suficiente y en buen estado de funcionamiento.</a:t>
            </a:r>
          </a:p>
          <a:p>
            <a:endParaRPr lang="es-AR" sz="2000" dirty="0"/>
          </a:p>
          <a:p>
            <a:r>
              <a:rPr lang="es-AR" sz="2000" dirty="0"/>
              <a:t>4. Equipo electrógeno alternativo.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8984451" y="61151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>
                <a:latin typeface="Lora"/>
                <a:ea typeface="Lora"/>
                <a:cs typeface="Lora"/>
                <a:sym typeface="Lora"/>
              </a:rPr>
              <a:t>8</a:t>
            </a:fld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521100" y="671600"/>
            <a:ext cx="675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2400" b="1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endParaRPr sz="2000" i="0" u="none" strike="noStrike" cap="non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363924" y="551294"/>
            <a:ext cx="675107" cy="675106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321600" y="1415775"/>
            <a:ext cx="2190000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s-MX" sz="2400" b="1" dirty="0">
                <a:solidFill>
                  <a:schemeClr val="lt1"/>
                </a:solidFill>
                <a:latin typeface="Lora"/>
                <a:ea typeface="Lora"/>
                <a:cs typeface="Lora"/>
              </a:rPr>
              <a:t>Conservación y manejo de la vacuna</a:t>
            </a:r>
            <a:endParaRPr lang="es-MX" sz="2400" dirty="0"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0" u="none" strike="noStrike" cap="none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0" u="none" strike="noStrike" cap="none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676065" y="551302"/>
            <a:ext cx="365081" cy="365097"/>
          </a:xfrm>
          <a:custGeom>
            <a:avLst/>
            <a:gdLst/>
            <a:ahLst/>
            <a:cxnLst/>
            <a:rect l="l" t="t" r="r" b="b"/>
            <a:pathLst>
              <a:path w="22750" h="22751" fill="none" extrusionOk="0">
                <a:moveTo>
                  <a:pt x="0" y="1"/>
                </a:moveTo>
                <a:cubicBezTo>
                  <a:pt x="6138" y="1"/>
                  <a:pt x="11675" y="2436"/>
                  <a:pt x="15778" y="6372"/>
                </a:cubicBezTo>
                <a:cubicBezTo>
                  <a:pt x="20081" y="10508"/>
                  <a:pt x="22750" y="16313"/>
                  <a:pt x="22750" y="22750"/>
                </a:cubicBez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1 Grupo"/>
          <p:cNvGrpSpPr>
            <a:grpSpLocks/>
          </p:cNvGrpSpPr>
          <p:nvPr/>
        </p:nvGrpSpPr>
        <p:grpSpPr bwMode="auto">
          <a:xfrm>
            <a:off x="3455993" y="1284641"/>
            <a:ext cx="8008124" cy="5224879"/>
            <a:chOff x="288926" y="549276"/>
            <a:chExt cx="8243887" cy="5435599"/>
          </a:xfrm>
        </p:grpSpPr>
        <p:pic>
          <p:nvPicPr>
            <p:cNvPr id="12" name="Picture 7" descr="foto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1" y="620715"/>
              <a:ext cx="3692525" cy="251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0" descr="foto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888" y="3284538"/>
              <a:ext cx="4225925" cy="270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8" descr="foto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5625" y="549276"/>
              <a:ext cx="4167188" cy="262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" descr="foto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26" y="3284538"/>
              <a:ext cx="3851275" cy="270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Google Shape;173;p21"/>
          <p:cNvSpPr txBox="1"/>
          <p:nvPr/>
        </p:nvSpPr>
        <p:spPr>
          <a:xfrm>
            <a:off x="3253501" y="551300"/>
            <a:ext cx="7282572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800"/>
            </a:pPr>
            <a:r>
              <a:rPr lang="es-MX" sz="2800" b="1" dirty="0">
                <a:solidFill>
                  <a:srgbClr val="002060"/>
                </a:solidFill>
                <a:latin typeface="Lora"/>
                <a:ea typeface="Lora"/>
                <a:cs typeface="Lora"/>
                <a:sym typeface="Lora"/>
              </a:rPr>
              <a:t>Recepción de vacuna: Control y registro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i="0" u="none" strike="noStrike" cap="none" dirty="0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00206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00206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  <p:extLst>
      <p:ext uri="{BB962C8B-B14F-4D97-AF65-F5344CB8AC3E}">
        <p14:creationId xmlns:p14="http://schemas.microsoft.com/office/powerpoint/2010/main" val="3342364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8984451" y="61151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>
                <a:latin typeface="Lora"/>
                <a:ea typeface="Lora"/>
                <a:cs typeface="Lora"/>
                <a:sym typeface="Lora"/>
              </a:rPr>
              <a:t>9</a:t>
            </a:fld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521100" y="671600"/>
            <a:ext cx="675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2400" b="1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endParaRPr sz="2000" i="0" u="none" strike="noStrike" cap="non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363924" y="551294"/>
            <a:ext cx="675107" cy="675106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321600" y="1415775"/>
            <a:ext cx="2190000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s-MX" sz="2400" b="1" dirty="0">
                <a:solidFill>
                  <a:schemeClr val="lt1"/>
                </a:solidFill>
                <a:latin typeface="Lora"/>
                <a:ea typeface="Lora"/>
                <a:cs typeface="Lora"/>
              </a:rPr>
              <a:t>Conservación y manejo de la vacuna</a:t>
            </a:r>
            <a:endParaRPr lang="es-MX" sz="2400" dirty="0"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0" u="none" strike="noStrike" cap="none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0" u="none" strike="noStrike" cap="none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676065" y="551302"/>
            <a:ext cx="365081" cy="365097"/>
          </a:xfrm>
          <a:custGeom>
            <a:avLst/>
            <a:gdLst/>
            <a:ahLst/>
            <a:cxnLst/>
            <a:rect l="l" t="t" r="r" b="b"/>
            <a:pathLst>
              <a:path w="22750" h="22751" fill="none" extrusionOk="0">
                <a:moveTo>
                  <a:pt x="0" y="1"/>
                </a:moveTo>
                <a:cubicBezTo>
                  <a:pt x="6138" y="1"/>
                  <a:pt x="11675" y="2436"/>
                  <a:pt x="15778" y="6372"/>
                </a:cubicBezTo>
                <a:cubicBezTo>
                  <a:pt x="20081" y="10508"/>
                  <a:pt x="22750" y="16313"/>
                  <a:pt x="22750" y="22750"/>
                </a:cubicBez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73;p21"/>
          <p:cNvSpPr txBox="1"/>
          <p:nvPr/>
        </p:nvSpPr>
        <p:spPr>
          <a:xfrm>
            <a:off x="3253501" y="551300"/>
            <a:ext cx="8607687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800"/>
            </a:pPr>
            <a:r>
              <a:rPr lang="es-MX" sz="2800" b="1" dirty="0">
                <a:solidFill>
                  <a:srgbClr val="002060"/>
                </a:solidFill>
                <a:latin typeface="Lora"/>
                <a:ea typeface="Lora"/>
                <a:cs typeface="Lora"/>
                <a:sym typeface="Lora"/>
              </a:rPr>
              <a:t>Almacenamiento: Control diario y registro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00206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00206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7" name="3 Marcador de conteni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0426" y="1546162"/>
            <a:ext cx="3384551" cy="3921125"/>
          </a:xfrm>
          <a:prstGeom prst="rect">
            <a:avLst/>
          </a:prstGeom>
        </p:spPr>
      </p:pic>
      <p:pic>
        <p:nvPicPr>
          <p:cNvPr id="18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314" y="1833499"/>
            <a:ext cx="3025775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962" y="1500122"/>
            <a:ext cx="1800225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488195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1418</Words>
  <Application>Microsoft Office PowerPoint</Application>
  <PresentationFormat>Personalizado</PresentationFormat>
  <Paragraphs>359</Paragraphs>
  <Slides>28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Arial</vt:lpstr>
      <vt:lpstr>Lora</vt:lpstr>
      <vt:lpstr>Encode Sans</vt:lpstr>
      <vt:lpstr>Roboto</vt:lpstr>
      <vt:lpstr>Avenir</vt:lpstr>
      <vt:lpstr>Calibri</vt:lpstr>
      <vt:lpstr>AccentBoxVTI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Jose parenti</dc:creator>
  <cp:lastModifiedBy>Mariana Sowul</cp:lastModifiedBy>
  <cp:revision>45</cp:revision>
  <dcterms:modified xsi:type="dcterms:W3CDTF">2024-07-05T15:00:02Z</dcterms:modified>
</cp:coreProperties>
</file>