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2" r:id="rId2"/>
    <p:sldId id="334" r:id="rId3"/>
    <p:sldId id="335" r:id="rId4"/>
    <p:sldId id="327" r:id="rId5"/>
    <p:sldId id="328" r:id="rId6"/>
    <p:sldId id="336" r:id="rId7"/>
    <p:sldId id="325" r:id="rId8"/>
    <p:sldId id="337" r:id="rId9"/>
    <p:sldId id="330" r:id="rId10"/>
    <p:sldId id="272" r:id="rId11"/>
    <p:sldId id="332" r:id="rId12"/>
    <p:sldId id="333" r:id="rId13"/>
  </p:sldIdLst>
  <p:sldSz cx="9144000" cy="5143500" type="screen16x9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ta" initials="J" lastIdx="9" clrIdx="0">
    <p:extLst>
      <p:ext uri="{19B8F6BF-5375-455C-9EA6-DF929625EA0E}">
        <p15:presenceInfo xmlns:p15="http://schemas.microsoft.com/office/powerpoint/2012/main" xmlns="" userId="Julieta" providerId="None"/>
      </p:ext>
    </p:extLst>
  </p:cmAuthor>
  <p:cmAuthor id="2" name="archivo" initials="a" lastIdx="9" clrIdx="1"/>
  <p:cmAuthor id="3" name="soporte" initials="s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029" autoAdjust="0"/>
    <p:restoredTop sz="76882" autoAdjust="0"/>
  </p:normalViewPr>
  <p:slideViewPr>
    <p:cSldViewPr>
      <p:cViewPr>
        <p:scale>
          <a:sx n="69" d="100"/>
          <a:sy n="69" d="100"/>
        </p:scale>
        <p:origin x="-1398" y="-5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B5CED-3CEA-4A89-B18F-6F90AF58C8E6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8375A-4E82-4EF6-A60B-9B5532DC5FE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1B4BD-1092-40C2-9E48-D3FE5D358AAF}" type="datetimeFigureOut">
              <a:rPr lang="es-MX" smtClean="0"/>
              <a:pPr/>
              <a:t>18/08/2023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8F994-3595-407E-B57C-1F7663AEDE8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 descr="_MG_39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113588"/>
            <a:ext cx="4464496" cy="3043242"/>
          </a:xfrm>
        </p:spPr>
      </p:pic>
      <p:sp>
        <p:nvSpPr>
          <p:cNvPr id="5" name="3 Rectángulo">
            <a:extLst>
              <a:ext uri="{FF2B5EF4-FFF2-40B4-BE49-F238E27FC236}">
                <a16:creationId xmlns:a16="http://schemas.microsoft.com/office/drawing/2014/main" xmlns="" id="{ADC98B26-C5FC-4F4A-9B38-752E56776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s-MX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Archivo y Centro de Documentación Comisión provincial por la Memoria </a:t>
            </a:r>
            <a:endParaRPr lang="es-MX" sz="2800" dirty="0">
              <a:solidFill>
                <a:schemeClr val="bg1"/>
              </a:solidFill>
            </a:endParaRPr>
          </a:p>
        </p:txBody>
      </p:sp>
      <p:pic>
        <p:nvPicPr>
          <p:cNvPr id="8" name="3 Marcador de contenido" descr="_MG_3947.jpg">
            <a:extLst>
              <a:ext uri="{FF2B5EF4-FFF2-40B4-BE49-F238E27FC236}">
                <a16:creationId xmlns:a16="http://schemas.microsoft.com/office/drawing/2014/main" xmlns="" id="{2625D497-58AB-4690-8345-0EFEC114B9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37160" y="1113588"/>
            <a:ext cx="3649393" cy="3024336"/>
          </a:xfrm>
          <a:prstGeom prst="rect">
            <a:avLst/>
          </a:prstGeom>
        </p:spPr>
      </p:pic>
      <p:pic>
        <p:nvPicPr>
          <p:cNvPr id="9" name="8 Imagen" descr="logoconfondonegr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191930"/>
            <a:ext cx="8208912" cy="837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9DB6502-82C4-4922-9D79-265657428044}"/>
              </a:ext>
            </a:extLst>
          </p:cNvPr>
          <p:cNvSpPr txBox="1"/>
          <p:nvPr/>
        </p:nvSpPr>
        <p:spPr>
          <a:xfrm>
            <a:off x="539552" y="465516"/>
            <a:ext cx="7920000" cy="5232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A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Desafíos/conclusiones</a:t>
            </a:r>
            <a:r>
              <a:rPr 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8B8AAF3-70D4-4532-BB02-6629728438C5}"/>
              </a:ext>
            </a:extLst>
          </p:cNvPr>
          <p:cNvSpPr txBox="1"/>
          <p:nvPr/>
        </p:nvSpPr>
        <p:spPr>
          <a:xfrm>
            <a:off x="530464" y="951570"/>
            <a:ext cx="777686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endParaRPr lang="es-AR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s-AR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1600" dirty="0" smtClean="0">
                <a:latin typeface="Times New Roman" pitchFamily="18" charset="0"/>
                <a:cs typeface="Times New Roman" pitchFamily="18" charset="0"/>
              </a:rPr>
              <a:t>Conservar Historias Clínicas a pesar de que la normativa prescribe su eliminación se convirtió en una decisión de gran valor para la garantía de derechos y para el desarrollo de las ciencias sociales y médicas. </a:t>
            </a: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1600" dirty="0" smtClean="0">
                <a:latin typeface="Times New Roman" pitchFamily="18" charset="0"/>
                <a:cs typeface="Times New Roman" pitchFamily="18" charset="0"/>
              </a:rPr>
              <a:t>El trabajo de preservación y descripción nos sitúa frente a la </a:t>
            </a:r>
            <a:r>
              <a:rPr lang="es-AR" sz="1600" b="1" dirty="0" smtClean="0">
                <a:latin typeface="Times New Roman" pitchFamily="18" charset="0"/>
                <a:cs typeface="Times New Roman" pitchFamily="18" charset="0"/>
              </a:rPr>
              <a:t>posibilidad de dar acceso a documentación sobre la que no se considera con valor secundario</a:t>
            </a: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1600" dirty="0" smtClean="0">
                <a:latin typeface="Times New Roman" pitchFamily="18" charset="0"/>
                <a:cs typeface="Times New Roman" pitchFamily="18" charset="0"/>
              </a:rPr>
              <a:t>Son </a:t>
            </a:r>
            <a:r>
              <a:rPr lang="es-AR" sz="1600" b="1" dirty="0" smtClean="0">
                <a:latin typeface="Times New Roman" pitchFamily="18" charset="0"/>
                <a:cs typeface="Times New Roman" pitchFamily="18" charset="0"/>
              </a:rPr>
              <a:t>pocos los Archivos que en nuestro país cuentan con fondos documentales referidos a la historia de la salud.</a:t>
            </a: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s-AR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</a:pPr>
            <a:endParaRPr lang="es-AR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AR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9DB6502-82C4-4922-9D79-265657428044}"/>
              </a:ext>
            </a:extLst>
          </p:cNvPr>
          <p:cNvSpPr txBox="1"/>
          <p:nvPr/>
        </p:nvSpPr>
        <p:spPr>
          <a:xfrm>
            <a:off x="428596" y="482189"/>
            <a:ext cx="7920000" cy="5232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A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Desafíos/conclusiones  </a:t>
            </a:r>
            <a:endParaRPr lang="es-A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8B8AAF3-70D4-4532-BB02-6629728438C5}"/>
              </a:ext>
            </a:extLst>
          </p:cNvPr>
          <p:cNvSpPr txBox="1"/>
          <p:nvPr/>
        </p:nvSpPr>
        <p:spPr>
          <a:xfrm>
            <a:off x="530464" y="951570"/>
            <a:ext cx="7776864" cy="5427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endParaRPr lang="es-AR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</a:pPr>
            <a:endParaRPr lang="es-AR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2000" dirty="0" smtClean="0">
                <a:latin typeface="Times New Roman" pitchFamily="18" charset="0"/>
                <a:cs typeface="Times New Roman" pitchFamily="18" charset="0"/>
              </a:rPr>
              <a:t>Las HC pueden convertirse en prueba para la reparación en caso de apropiaciones ilegales, adopciones regulares e irregulares, historias personales y familiares; ser memoria institucional del Hospital y de la salud provincial; ser fuente para investigaciones sociales y médicas.</a:t>
            </a: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2000" dirty="0" smtClean="0">
                <a:latin typeface="Times New Roman" pitchFamily="18" charset="0"/>
                <a:cs typeface="Times New Roman" pitchFamily="18" charset="0"/>
              </a:rPr>
              <a:t>Quizás esta experiencia sirva también para abrir la discusión acerca del valor documental que se les otorga a las Historias Clínicas. </a:t>
            </a:r>
          </a:p>
          <a:p>
            <a:endParaRPr lang="es-A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</a:pPr>
            <a:endParaRPr lang="es-AR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AR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9DB6502-82C4-4922-9D79-265657428044}"/>
              </a:ext>
            </a:extLst>
          </p:cNvPr>
          <p:cNvSpPr txBox="1"/>
          <p:nvPr/>
        </p:nvSpPr>
        <p:spPr>
          <a:xfrm>
            <a:off x="539552" y="465516"/>
            <a:ext cx="7920000" cy="5232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A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Desafíos/conclusiones  </a:t>
            </a:r>
            <a:endParaRPr lang="es-A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8B8AAF3-70D4-4532-BB02-6629728438C5}"/>
              </a:ext>
            </a:extLst>
          </p:cNvPr>
          <p:cNvSpPr txBox="1"/>
          <p:nvPr/>
        </p:nvSpPr>
        <p:spPr>
          <a:xfrm>
            <a:off x="530464" y="951571"/>
            <a:ext cx="7929968" cy="5837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endParaRPr lang="es-AR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</a:pPr>
            <a:endParaRPr lang="es-AR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2000" dirty="0" smtClean="0">
                <a:latin typeface="Times New Roman" pitchFamily="18" charset="0"/>
                <a:cs typeface="Times New Roman" pitchFamily="18" charset="0"/>
              </a:rPr>
              <a:t>La documentación ya fue consultada por partes interesadas.</a:t>
            </a: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2000" dirty="0" smtClean="0">
                <a:latin typeface="Times New Roman" pitchFamily="18" charset="0"/>
                <a:cs typeface="Times New Roman" pitchFamily="18" charset="0"/>
              </a:rPr>
              <a:t>Se abrirá a la consulta pública de acuerdo al protocolo de acceso del Centro de Documentación y Archivo de la CPM, a la Ley provincial 12475 de acceso a la información pública y a la Ley 25.326 de Protección de datos personales.</a:t>
            </a:r>
          </a:p>
          <a:p>
            <a:pPr marL="285750" indent="-285750"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2000" dirty="0" smtClean="0">
                <a:latin typeface="Times New Roman" pitchFamily="18" charset="0"/>
                <a:cs typeface="Times New Roman" pitchFamily="18" charset="0"/>
              </a:rPr>
              <a:t>Difusión porque un archivo que no se conoce, no puede cumplir con su función social </a:t>
            </a:r>
          </a:p>
          <a:p>
            <a:endParaRPr lang="es-A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800"/>
              </a:spcAft>
              <a:buClr>
                <a:schemeClr val="accent5">
                  <a:lumMod val="75000"/>
                </a:schemeClr>
              </a:buClr>
            </a:pPr>
            <a:endParaRPr lang="es-AR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AR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es-MX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MX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MX" sz="2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Historias clínicas de partos y nacimientos del Hospital San Roque de </a:t>
            </a:r>
            <a:r>
              <a:rPr lang="es-MX" sz="27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Gonnet</a:t>
            </a:r>
            <a:r>
              <a:rPr lang="es-MX" sz="2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(1976 – 1983)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285720" y="1200150"/>
            <a:ext cx="4429156" cy="3586177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70000"/>
              </a:lnSpc>
              <a:buBlip>
                <a:blip r:embed="rId2"/>
              </a:buBlip>
            </a:pPr>
            <a:endParaRPr lang="es-AR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Blip>
                <a:blip r:embed="rId2"/>
              </a:buBlip>
            </a:pPr>
            <a:r>
              <a:rPr lang="es-AR" sz="4000" dirty="0" smtClean="0">
                <a:latin typeface="Times New Roman" pitchFamily="18" charset="0"/>
                <a:cs typeface="Times New Roman" pitchFamily="18" charset="0"/>
              </a:rPr>
              <a:t>El Hospital decidió conservar HC del período 1976 – 1983 </a:t>
            </a:r>
            <a:r>
              <a:rPr lang="es-AR" sz="4000" dirty="0" smtClean="0">
                <a:latin typeface="Times New Roman" pitchFamily="18" charset="0"/>
                <a:cs typeface="Times New Roman" pitchFamily="18" charset="0"/>
              </a:rPr>
              <a:t>- la normativa </a:t>
            </a:r>
            <a:r>
              <a:rPr lang="es-AR" sz="4000" dirty="0" smtClean="0">
                <a:latin typeface="Times New Roman" pitchFamily="18" charset="0"/>
                <a:cs typeface="Times New Roman" pitchFamily="18" charset="0"/>
              </a:rPr>
              <a:t>provincial </a:t>
            </a:r>
            <a:r>
              <a:rPr lang="es-ES" sz="40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s-ES" sz="4000" dirty="0" smtClean="0">
                <a:latin typeface="Times New Roman" pitchFamily="18" charset="0"/>
                <a:cs typeface="Times New Roman" pitchFamily="18" charset="0"/>
              </a:rPr>
              <a:t>ecreto 536/1999 </a:t>
            </a:r>
            <a:r>
              <a:rPr lang="es-AR" sz="4000" dirty="0" smtClean="0">
                <a:latin typeface="Times New Roman" pitchFamily="18" charset="0"/>
                <a:cs typeface="Times New Roman" pitchFamily="18" charset="0"/>
              </a:rPr>
              <a:t>indica su eliminación- por </a:t>
            </a:r>
            <a:r>
              <a:rPr lang="es-AR" sz="4000" dirty="0" smtClean="0">
                <a:latin typeface="Times New Roman" pitchFamily="18" charset="0"/>
                <a:cs typeface="Times New Roman" pitchFamily="18" charset="0"/>
              </a:rPr>
              <a:t>considerar que podían contener información relacionada con delitos de lesa </a:t>
            </a:r>
            <a:r>
              <a:rPr lang="es-AR" sz="4000" dirty="0" smtClean="0">
                <a:latin typeface="Times New Roman" pitchFamily="18" charset="0"/>
                <a:cs typeface="Times New Roman" pitchFamily="18" charset="0"/>
              </a:rPr>
              <a:t>humanidad.</a:t>
            </a:r>
          </a:p>
          <a:p>
            <a:pPr>
              <a:lnSpc>
                <a:spcPct val="170000"/>
              </a:lnSpc>
              <a:buBlip>
                <a:blip r:embed="rId2"/>
              </a:buBlip>
            </a:pPr>
            <a:endParaRPr lang="es-AR" sz="4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70000"/>
              </a:lnSpc>
              <a:buBlip>
                <a:blip r:embed="rId2"/>
              </a:buBlip>
            </a:pPr>
            <a:r>
              <a:rPr lang="es-AR" sz="4000" dirty="0" smtClean="0">
                <a:latin typeface="Times New Roman" pitchFamily="18" charset="0"/>
                <a:cs typeface="Times New Roman" pitchFamily="18" charset="0"/>
              </a:rPr>
              <a:t> El 13 de abril de 2021 el Hospital cede dicha documentación a la CPM para su guarda y gestión. </a:t>
            </a:r>
            <a:endParaRPr lang="es-AR" sz="4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70000"/>
              </a:lnSpc>
              <a:buBlip>
                <a:blip r:embed="rId2"/>
              </a:buBlip>
            </a:pPr>
            <a:endParaRPr lang="es-AR" sz="4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70000"/>
              </a:lnSpc>
              <a:buBlip>
                <a:blip r:embed="rId2"/>
              </a:buBlip>
            </a:pPr>
            <a:r>
              <a:rPr lang="es-AR" sz="4000" dirty="0" smtClean="0">
                <a:latin typeface="Times New Roman" pitchFamily="18" charset="0"/>
                <a:cs typeface="Times New Roman" pitchFamily="18" charset="0"/>
              </a:rPr>
              <a:t> Se llevó a cabo el traslado de las HC contenidas en 296 cajas de </a:t>
            </a:r>
            <a:r>
              <a:rPr lang="es-AR" sz="4000" dirty="0" smtClean="0">
                <a:latin typeface="Times New Roman" pitchFamily="18" charset="0"/>
                <a:cs typeface="Times New Roman" pitchFamily="18" charset="0"/>
              </a:rPr>
              <a:t>archivos.</a:t>
            </a:r>
            <a:endParaRPr lang="es-AR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Marcador de contenido" descr="\\SERVER4\Gestion y Preservacion de Archivos\2_CENTRO_DOCUMENTACION\FONDOS Y COLECCIONES\FONDOS Y COLECCIONES DE ORIGEN ESTATAL\HOSPITAL DE GONNET\Fotos\Fotos mudanza HC\WhatsApp Image 2023-02-02 at 19.07.03 (3).jpe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285866"/>
            <a:ext cx="293023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\\SERVER4\Gestion y Preservacion de Archivos\5_INSTITUCIONAL\Inauguración-centro digitalizacion\IMG_962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214692"/>
            <a:ext cx="3000396" cy="1571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es-MX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MX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MX" sz="2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 de trabajo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214282" y="1200151"/>
            <a:ext cx="4281518" cy="3394472"/>
          </a:xfrm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s-E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Revisión 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somera de la documentación para planificar tareas de limpieza, identificación y descripción</a:t>
            </a:r>
            <a:r>
              <a:rPr lang="es-AR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Consulta a especialistas de la salud y de organismos de DDHH para definir campos a relevar. 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Relevamiento de normativa vinculada a HC de </a:t>
            </a:r>
            <a:r>
              <a:rPr lang="es-ES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</a:t>
            </a:r>
            <a:r>
              <a:rPr lang="es-ES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Bs As.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1400" dirty="0" smtClean="0">
                <a:latin typeface="Times New Roman" pitchFamily="18" charset="0"/>
                <a:cs typeface="Times New Roman" pitchFamily="18" charset="0"/>
              </a:rPr>
              <a:t>Inauguración de un centro de digitalización con un espacio de limpieza y guarda. </a:t>
            </a:r>
          </a:p>
        </p:txBody>
      </p:sp>
      <p:pic>
        <p:nvPicPr>
          <p:cNvPr id="10" name="9 Marcador de contenido" descr="\\SERVER4\Gestion y Preservacion de Archivos\5_INSTITUCIONAL\Inauguración-centro digitalizacion\IMG_9515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071552"/>
            <a:ext cx="371477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Imagen" descr="\\SERVER4\Gestion y Preservacion de Archivos\5_INSTITUCIONAL\Inauguración-centro digitalizacion\IMG_963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893221"/>
            <a:ext cx="3929058" cy="22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32783" y="1"/>
            <a:ext cx="6840000" cy="8002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AR" sz="2800" dirty="0" smtClean="0">
                <a:latin typeface="Times New Roman" pitchFamily="18" charset="0"/>
                <a:cs typeface="Times New Roman" pitchFamily="18" charset="0"/>
              </a:rPr>
              <a:t>Conservación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s-AR" dirty="0">
                <a:latin typeface="Times New Roman" pitchFamily="18" charset="0"/>
                <a:cs typeface="Times New Roman" pitchFamily="18" charset="0"/>
              </a:rPr>
            </a:br>
            <a:r>
              <a:rPr lang="es-MX" dirty="0"/>
              <a:t>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42844" y="910817"/>
            <a:ext cx="47149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endParaRPr lang="es-AR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AR" sz="1400" dirty="0" smtClean="0">
                <a:latin typeface="Times New Roman" pitchFamily="18" charset="0"/>
                <a:cs typeface="Times New Roman" pitchFamily="18" charset="0"/>
              </a:rPr>
              <a:t>Limpieza y extracción de elementos metálicos. 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Capacitación  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interna sobre </a:t>
            </a:r>
            <a:r>
              <a:rPr lang="es-AR" sz="1400" dirty="0" smtClean="0">
                <a:latin typeface="Times New Roman" pitchFamily="18" charset="0"/>
                <a:cs typeface="Times New Roman" pitchFamily="18" charset="0"/>
              </a:rPr>
              <a:t>conservación y restauración de bienes archivísticos y bibliográficos. 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AR" sz="1400" dirty="0" smtClean="0">
                <a:latin typeface="Times New Roman" pitchFamily="18" charset="0"/>
                <a:cs typeface="Times New Roman" pitchFamily="18" charset="0"/>
              </a:rPr>
              <a:t>Desinfección ante presencia de agentes biológicos. 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Habilitar espacio de 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cuarentena/aislamiento.</a:t>
            </a:r>
            <a:endParaRPr lang="es-AR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Revisiones periódicas de la documentación ya desinfectada. 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Ingresar al depósito del Centro de Documentación y Archivo.</a:t>
            </a:r>
            <a:endParaRPr lang="es-AR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s-MX" dirty="0"/>
          </a:p>
        </p:txBody>
      </p:sp>
      <p:pic>
        <p:nvPicPr>
          <p:cNvPr id="8" name="7 Imagen" descr="\\SERVER4\Gestion y Preservacion de Archivos\2_CENTRO_DOCUMENTACION\FONDOS Y COLECCIONES\FONDOS Y COLECCIONES DE ORIGEN ESTATAL\HOSPITAL DE GONNET\Fotos\Registro fotogr+ífico\Estado de conservaci+¦n- Hongos-\IMG_20211111_1351490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24" y="910816"/>
            <a:ext cx="3714776" cy="208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Imagen" descr="\\SERVER4\Gestion y Preservacion de Archivos\2_CENTRO_DOCUMENTACION\FONDOS Y COLECCIONES\FONDOS Y COLECCIONES DE ORIGEN ESTATAL\HOSPITAL DE GONNET\Fotos\Registro fotogr+ífico\Estado de conservaci+¦n- Hongos-\IMG_20220105_1347182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161113"/>
            <a:ext cx="3786182" cy="198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00034" y="375032"/>
            <a:ext cx="6840000" cy="8002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AR" sz="2800" dirty="0" smtClean="0">
                <a:latin typeface="Times New Roman" pitchFamily="18" charset="0"/>
                <a:cs typeface="Times New Roman" pitchFamily="18" charset="0"/>
              </a:rPr>
              <a:t>Conservación</a:t>
            </a:r>
            <a:r>
              <a:rPr lang="es-AR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s-AR" sz="2800" dirty="0">
                <a:latin typeface="Times New Roman" pitchFamily="18" charset="0"/>
                <a:cs typeface="Times New Roman" pitchFamily="18" charset="0"/>
              </a:rPr>
            </a:br>
            <a:r>
              <a:rPr lang="es-MX" dirty="0"/>
              <a:t> </a:t>
            </a:r>
          </a:p>
        </p:txBody>
      </p:sp>
      <p:pic>
        <p:nvPicPr>
          <p:cNvPr id="7" name="6 Imagen" descr="\\SERVER4\Gestion y Preservacion de Archivos\2_CENTRO_DOCUMENTACION\FONDOS Y COLECCIONES\FONDOS Y COLECCIONES DE ORIGEN ESTATAL\HOSPITAL DE GONNET\Fotos\drive-download-20230203T130425Z-001\EDITADA ARCHIVO-94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86075"/>
            <a:ext cx="500066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 descr="\\SERVER4\Gestion y Preservacion de Archivos\2_CENTRO_DOCUMENTACION\FONDOS Y COLECCIONES\FONDOS Y COLECCIONES DE ORIGEN ESTATAL\HOSPITAL DE GONNET\Fotos\Registro fotogr+ífico\Estado de conservaci+¦n- Hongos-\IMG_20220121_11284015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857238"/>
            <a:ext cx="4643438" cy="2196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6215074" y="3643320"/>
            <a:ext cx="2643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Limpieza mecánica, documento por documento con </a:t>
            </a:r>
            <a:r>
              <a:rPr lang="es-ES" sz="1400" dirty="0" err="1" smtClean="0">
                <a:latin typeface="Times New Roman" pitchFamily="18" charset="0"/>
                <a:cs typeface="Times New Roman" pitchFamily="18" charset="0"/>
              </a:rPr>
              <a:t>pinceletas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 de cerda suave.</a:t>
            </a:r>
            <a:endParaRPr lang="es-AR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A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00034" y="1125131"/>
            <a:ext cx="35719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Material con 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presencia de agentes biológicos: desinfección, secado, limpieza con pincel y guardado en cajas de conservación. </a:t>
            </a:r>
          </a:p>
          <a:p>
            <a:endParaRPr lang="es-E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la fotografía se observa el proceso de secado. </a:t>
            </a:r>
            <a:endParaRPr lang="es-AR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AR" dirty="0"/>
          </a:p>
        </p:txBody>
      </p:sp>
      <p:sp>
        <p:nvSpPr>
          <p:cNvPr id="8" name="7 Flecha derecha"/>
          <p:cNvSpPr/>
          <p:nvPr/>
        </p:nvSpPr>
        <p:spPr>
          <a:xfrm>
            <a:off x="3428992" y="1785932"/>
            <a:ext cx="978408" cy="363474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Flecha izquierda"/>
          <p:cNvSpPr/>
          <p:nvPr/>
        </p:nvSpPr>
        <p:spPr>
          <a:xfrm>
            <a:off x="5072066" y="3929072"/>
            <a:ext cx="978408" cy="363474"/>
          </a:xfrm>
          <a:prstGeom prst="lef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32783" y="357505"/>
            <a:ext cx="6840000" cy="8002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Instalación y guarda </a:t>
            </a:r>
            <a:r>
              <a:rPr lang="es-AR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s-AR" sz="2800" dirty="0">
                <a:latin typeface="Times New Roman" pitchFamily="18" charset="0"/>
                <a:cs typeface="Times New Roman" pitchFamily="18" charset="0"/>
              </a:rPr>
            </a:br>
            <a:r>
              <a:rPr lang="es-MX" dirty="0"/>
              <a:t> </a:t>
            </a:r>
          </a:p>
        </p:txBody>
      </p:sp>
      <p:pic>
        <p:nvPicPr>
          <p:cNvPr id="7" name="6 Imagen" descr="\\SERVER4\Gestion y Preservacion de Archivos\2_CENTRO_DOCUMENTACION\FONDOS Y COLECCIONES\FONDOS Y COLECCIONES DE ORIGEN ESTATAL\HOSPITAL DE GONNET\Fotos\drive-download-20230203T130425Z-001\EDITADA ARCHIVO-937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17973"/>
            <a:ext cx="4000528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 descr="\\SERVER4\Gestion y Preservacion de Archivos\2_CENTRO_DOCUMENTACION\FONDOS Y COLECCIONES\FONDOS Y COLECCIONES DE ORIGEN ESTATAL\HOSPITAL DE GONNET\Fotos\drive-download-20230203T130354Z-001\IMG_23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171700"/>
            <a:ext cx="5943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4857752" y="1232287"/>
            <a:ext cx="407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Aquella documentación que ha cumplido el tiempo de aislamiento, ingresa al depósito del Centro de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y Archivo</a:t>
            </a:r>
            <a:endParaRPr lang="es-A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42910" y="321454"/>
            <a:ext cx="7715304" cy="8002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        Identificación y clasificación</a:t>
            </a:r>
            <a:r>
              <a:rPr lang="es-AR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s-AR" sz="2800" dirty="0">
                <a:latin typeface="Times New Roman" pitchFamily="18" charset="0"/>
                <a:cs typeface="Times New Roman" pitchFamily="18" charset="0"/>
              </a:rPr>
            </a:br>
            <a:r>
              <a:rPr lang="es-MX" dirty="0"/>
              <a:t>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23528" y="1553758"/>
            <a:ext cx="7776864" cy="1889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2000" dirty="0" smtClean="0">
                <a:latin typeface="Times New Roman" pitchFamily="18" charset="0"/>
                <a:cs typeface="Times New Roman" pitchFamily="18" charset="0"/>
              </a:rPr>
              <a:t>Visionado somero de la documentación a fin de identificar datos para la carga.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2000" dirty="0" smtClean="0">
                <a:latin typeface="Times New Roman" pitchFamily="18" charset="0"/>
                <a:cs typeface="Times New Roman" pitchFamily="18" charset="0"/>
              </a:rPr>
              <a:t>Consulta a investigadores/ras, trabajadores/ras de organismos de DDHH que han trabajado con HC e historia de la salud. </a:t>
            </a:r>
            <a:endParaRPr lang="es-MX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endParaRPr lang="es-AR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6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s-AR" sz="2100" dirty="0" smtClean="0">
                <a:latin typeface="Times New Roman" pitchFamily="18" charset="0"/>
                <a:cs typeface="Times New Roman" pitchFamily="18" charset="0"/>
              </a:rPr>
              <a:t>Número </a:t>
            </a:r>
            <a:r>
              <a:rPr lang="es-AR" sz="2100" dirty="0" smtClean="0">
                <a:latin typeface="Times New Roman" pitchFamily="18" charset="0"/>
                <a:cs typeface="Times New Roman" pitchFamily="18" charset="0"/>
              </a:rPr>
              <a:t>de caja/número de HC/nombre de la/el paciente/nacionalidad/lugar de residencia/motivo que da origen a la apertura de la historia clínica/nombre de la madre en caso de que la HC sea del </a:t>
            </a:r>
            <a:r>
              <a:rPr lang="es-AR" sz="2100" dirty="0" err="1" smtClean="0">
                <a:latin typeface="Times New Roman" pitchFamily="18" charset="0"/>
                <a:cs typeface="Times New Roman" pitchFamily="18" charset="0"/>
              </a:rPr>
              <a:t>nacidx</a:t>
            </a:r>
            <a:r>
              <a:rPr lang="es-AR" sz="2100" dirty="0" smtClean="0">
                <a:latin typeface="Times New Roman" pitchFamily="18" charset="0"/>
                <a:cs typeface="Times New Roman" pitchFamily="18" charset="0"/>
              </a:rPr>
              <a:t>/edad de la madre/fecha de nacimiento/sexo del </a:t>
            </a:r>
            <a:r>
              <a:rPr lang="es-AR" sz="2100" dirty="0" err="1" smtClean="0">
                <a:latin typeface="Times New Roman" pitchFamily="18" charset="0"/>
                <a:cs typeface="Times New Roman" pitchFamily="18" charset="0"/>
              </a:rPr>
              <a:t>niñe</a:t>
            </a:r>
            <a:r>
              <a:rPr lang="es-AR" sz="2100" dirty="0" smtClean="0">
                <a:latin typeface="Times New Roman" pitchFamily="18" charset="0"/>
                <a:cs typeface="Times New Roman" pitchFamily="18" charset="0"/>
              </a:rPr>
              <a:t>/fallecido/parto múltiple/entre otros.</a:t>
            </a:r>
          </a:p>
          <a:p>
            <a:endParaRPr lang="es-AR" dirty="0"/>
          </a:p>
        </p:txBody>
      </p:sp>
      <p:sp>
        <p:nvSpPr>
          <p:cNvPr id="5" name="4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        Descripción: Campos del inventario</a:t>
            </a:r>
            <a:r>
              <a:rPr lang="es-AR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s-AR" sz="2800" dirty="0">
                <a:latin typeface="Times New Roman" pitchFamily="18" charset="0"/>
                <a:cs typeface="Times New Roman" pitchFamily="18" charset="0"/>
              </a:rPr>
            </a:br>
            <a:r>
              <a:rPr lang="es-MX" sz="2800" dirty="0"/>
              <a:t> </a:t>
            </a:r>
          </a:p>
        </p:txBody>
      </p:sp>
      <p:pic>
        <p:nvPicPr>
          <p:cNvPr id="6" name="5 Marcador de contenido" descr="\\SERVER4\Gestion y Preservacion de Archivos\2_CENTRO_DOCUMENTACION\FONDOS Y COLECCIONES\FONDOS Y COLECCIONES DE ORIGEN ESTATAL\HOSPITAL DE GONNET\Fotos\drive-download-20230203T130425Z-001\EDITADA ARCHIVO-9386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714494"/>
            <a:ext cx="4038600" cy="269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39553" y="357505"/>
            <a:ext cx="7596803" cy="95410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           Descripción: información general observada durante la descripción </a:t>
            </a:r>
            <a:r>
              <a:rPr lang="es-MX" sz="2800" dirty="0" smtClean="0"/>
              <a:t> </a:t>
            </a:r>
            <a:endParaRPr lang="es-MX" sz="2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23528" y="1393023"/>
            <a:ext cx="7776864" cy="3691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</a:pPr>
            <a:endParaRPr lang="es-AR" dirty="0" smtClean="0"/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AR" sz="2000" dirty="0" smtClean="0">
                <a:latin typeface="Times New Roman" pitchFamily="18" charset="0"/>
                <a:cs typeface="Times New Roman" pitchFamily="18" charset="0"/>
              </a:rPr>
              <a:t>Durante el proceso de descripción y análisis de las más de 16000 HC identificamos información referida a abortos, partos domiciliarios, embarazos adolescentes - notoria la cantidad de mujeres/niñas que al momento del parto tenían entre 12 y 18 años- y datos de origen que dan cuenta de una gran cantidad de población de otras provincias del país y de países limítrofes. 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</a:pPr>
            <a:endParaRPr lang="es-MX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5610</TotalTime>
  <Words>632</Words>
  <Application>Microsoft Office PowerPoint</Application>
  <PresentationFormat>Presentación en pantalla (16:9)</PresentationFormat>
  <Paragraphs>72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Archivo y Centro de Documentación Comisión provincial por la Memoria </vt:lpstr>
      <vt:lpstr> Historias clínicas de partos y nacimientos del Hospital San Roque de Gonnet (1976 – 1983) </vt:lpstr>
      <vt:lpstr> Plan de trabajo </vt:lpstr>
      <vt:lpstr>Diapositiva 4</vt:lpstr>
      <vt:lpstr>Diapositiva 5</vt:lpstr>
      <vt:lpstr>Diapositiva 6</vt:lpstr>
      <vt:lpstr>Diapositiva 7</vt:lpstr>
      <vt:lpstr>         Descripción: Campos del inventario  </vt:lpstr>
      <vt:lpstr>Diapositiva 9</vt:lpstr>
      <vt:lpstr>Diapositiva 10</vt:lpstr>
      <vt:lpstr>Diapositiva 11</vt:lpstr>
      <vt:lpstr>Diapositiva 12</vt:lpstr>
    </vt:vector>
  </TitlesOfParts>
  <Company>RevolucionUnattended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Archivo y Centro de Documentación Comisión provincial por la Memoria</dc:title>
  <dc:creator>Usuario de Windows</dc:creator>
  <cp:lastModifiedBy>jsahade</cp:lastModifiedBy>
  <cp:revision>337</cp:revision>
  <dcterms:created xsi:type="dcterms:W3CDTF">2020-12-19T15:40:02Z</dcterms:created>
  <dcterms:modified xsi:type="dcterms:W3CDTF">2023-08-18T17:16:18Z</dcterms:modified>
</cp:coreProperties>
</file>