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y="6858000" cx="12192000"/>
  <p:notesSz cx="6858000" cy="9144000"/>
  <p:embeddedFontLst>
    <p:embeddedFont>
      <p:font typeface="Average"/>
      <p:regular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1" roundtripDataSignature="AMtx7mgduNpD1OgEzdLi8fcyhwaqhrR02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E8ADEB0-9BD6-4A7D-865A-F3025E9E38BF}">
  <a:tblStyle styleId="{BE8ADEB0-9BD6-4A7D-865A-F3025E9E38BF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customschemas.google.com/relationships/presentationmetadata" Target="metadata"/><Relationship Id="rId30" Type="http://schemas.openxmlformats.org/officeDocument/2006/relationships/font" Target="fonts/Average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16bcba1c948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4" name="Google Shape;204;g16bcba1c948_0_8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8dd45d33d2_1_19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1" name="Google Shape;351;g18dd45d33d2_1_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18f73d09b4a_2_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8" name="Google Shape;358;g18f73d09b4a_2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18dd45d33d2_0_1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4" name="Google Shape;364;g18dd45d33d2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s-ES"/>
              <a:t>7896 Denuncias Digitalizadas (Totalidad de la que tenemos fisicamente) 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s-ES"/>
              <a:t>236 (Carpetas de investigación de los casos de abuelas) 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s-ES"/>
              <a:t>901 (Resultos que excluyeron)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s-ES"/>
              <a:t>destacar colección de cuadernos 141 Digitalizados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190e4fdd493_6_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4" name="Google Shape;374;g190e4fdd493_6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18dd45d33d2_1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0" name="Google Shape;380;g18dd45d33d2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/>
              <a:t>Profundizar el funcionamiento de la base y la cantidad de información que tiene, como esta pensada, el potencial que tiene, etc.. 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25d7c7ccafb_0_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25d7c7ccafb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25d7c7ccafb_0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25d7c7ccafb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18dd45d33d2_1_85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1" name="Google Shape;401;g18dd45d33d2_1_8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/>
              <a:t>Mencionar Cuantas entrevistas que se hicieron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/>
              <a:t>Contar el sentido de las entrevista, que buscamos con las entrevistas. 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18dd45d33d2_1_86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0" name="Google Shape;410;g18dd45d33d2_1_8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18dd45d33d2_1_56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7" name="Google Shape;417;g18dd45d33d2_1_5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8da3a3c60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1" name="Google Shape;221;g18da3a3c606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260d1e263a1_0_43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260d1e263a1_0_4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260d1e263a1_1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3" name="Google Shape;433;g260d1e263a1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260d1e263a1_3_4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260d1e263a1_3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18dd45d33d2_1_168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0" name="Google Shape;450;g18dd45d33d2_1_16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s-ES"/>
              <a:t>Atom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190e4fdd493_21_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0" name="Google Shape;460;g190e4fdd493_21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50f8d6fc13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1" name="Google Shape;231;g250f8d6fc13_0_1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50f8d6fc13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1" name="Google Shape;241;g250f8d6fc13_0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18da3a3c606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6" name="Google Shape;246;g18da3a3c606_0_24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16bcba1c948_0_9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7" name="Google Shape;257;g16bcba1c948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16bcba1c948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4" name="Google Shape;264;g16bcba1c948_0_6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8dd45d33d2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1" name="Google Shape;271;g18dd45d33d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25ecc261c4a_0_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25ecc261c4a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4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4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4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4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17" name="Google Shape;17;p46"/>
          <p:cNvSpPr/>
          <p:nvPr/>
        </p:nvSpPr>
        <p:spPr>
          <a:xfrm>
            <a:off x="10208695" y="1"/>
            <a:ext cx="1135066" cy="477997"/>
          </a:xfrm>
          <a:custGeom>
            <a:rect b="b" l="l" r="r" t="t"/>
            <a:pathLst>
              <a:path extrusionOk="0" h="477997" w="1135066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46"/>
          <p:cNvSpPr/>
          <p:nvPr/>
        </p:nvSpPr>
        <p:spPr>
          <a:xfrm flipH="1">
            <a:off x="555710" y="1064829"/>
            <a:ext cx="4083433" cy="4083433"/>
          </a:xfrm>
          <a:prstGeom prst="arc">
            <a:avLst>
              <a:gd fmla="val 16200000" name="adj1"/>
              <a:gd fmla="val 0" name="adj2"/>
            </a:avLst>
          </a:prstGeom>
          <a:noFill/>
          <a:ln cap="rnd" cmpd="sng" w="127000">
            <a:solidFill>
              <a:schemeClr val="accent4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 1">
  <p:cSld name="AUTOLAYOUT_1">
    <p:bg>
      <p:bgPr>
        <a:solidFill>
          <a:srgbClr val="FFFFFF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8dd45d33d2_1_19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g18dd45d33d2_1_19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 2">
  <p:cSld name="AUTOLAYOUT_2">
    <p:bg>
      <p:bgPr>
        <a:solidFill>
          <a:srgbClr val="FFFFFF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8dd45d33d2_1_2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g18dd45d33d2_1_21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 7">
  <p:cSld name="AUTOLAYOUT_8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8f73d09b4a_2_208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g18f73d09b4a_2_2080"/>
          <p:cNvSpPr/>
          <p:nvPr/>
        </p:nvSpPr>
        <p:spPr>
          <a:xfrm>
            <a:off x="33" y="0"/>
            <a:ext cx="12191958" cy="4370382"/>
          </a:xfrm>
          <a:prstGeom prst="flowChartDocumen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g18f73d09b4a_2_2080"/>
          <p:cNvSpPr txBox="1"/>
          <p:nvPr>
            <p:ph type="ctrTitle"/>
          </p:nvPr>
        </p:nvSpPr>
        <p:spPr>
          <a:xfrm>
            <a:off x="415600" y="4717067"/>
            <a:ext cx="10796700" cy="13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sz="40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85" name="Google Shape;85;g18f73d09b4a_2_208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 11">
  <p:cSld name="AUTOLAYOUT_14">
    <p:bg>
      <p:bgPr>
        <a:solidFill>
          <a:srgbClr val="FFFFFF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90e4fdd493_12_13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8" name="Google Shape;88;g190e4fdd493_12_131"/>
          <p:cNvGrpSpPr/>
          <p:nvPr/>
        </p:nvGrpSpPr>
        <p:grpSpPr>
          <a:xfrm>
            <a:off x="3" y="6285041"/>
            <a:ext cx="4063796" cy="572786"/>
            <a:chOff x="-73" y="4713898"/>
            <a:chExt cx="3047923" cy="429600"/>
          </a:xfrm>
        </p:grpSpPr>
        <p:sp>
          <p:nvSpPr>
            <p:cNvPr id="89" name="Google Shape;89;g190e4fdd493_12_131"/>
            <p:cNvSpPr/>
            <p:nvPr/>
          </p:nvSpPr>
          <p:spPr>
            <a:xfrm rot="-5400000">
              <a:off x="2452050" y="4547698"/>
              <a:ext cx="429600" cy="762000"/>
            </a:xfrm>
            <a:prstGeom prst="rtTriangle">
              <a:avLst/>
            </a:prstGeom>
            <a:solidFill>
              <a:srgbClr val="EFEFEF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g190e4fdd493_12_131"/>
            <p:cNvSpPr/>
            <p:nvPr/>
          </p:nvSpPr>
          <p:spPr>
            <a:xfrm rot="-5400000">
              <a:off x="928119" y="4547698"/>
              <a:ext cx="429600" cy="762000"/>
            </a:xfrm>
            <a:prstGeom prst="rtTriangle">
              <a:avLst/>
            </a:prstGeom>
            <a:solidFill>
              <a:srgbClr val="D9D9D9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g190e4fdd493_12_131"/>
            <p:cNvSpPr/>
            <p:nvPr/>
          </p:nvSpPr>
          <p:spPr>
            <a:xfrm flipH="1" rot="5400000">
              <a:off x="1689952" y="4547698"/>
              <a:ext cx="429600" cy="762000"/>
            </a:xfrm>
            <a:prstGeom prst="rtTriangle">
              <a:avLst/>
            </a:prstGeom>
            <a:solidFill>
              <a:srgbClr val="F3F3F3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g190e4fdd493_12_131"/>
            <p:cNvSpPr/>
            <p:nvPr/>
          </p:nvSpPr>
          <p:spPr>
            <a:xfrm flipH="1" rot="5400000">
              <a:off x="166127" y="4547698"/>
              <a:ext cx="429600" cy="762000"/>
            </a:xfrm>
            <a:prstGeom prst="rtTriangle">
              <a:avLst/>
            </a:prstGeom>
            <a:solidFill>
              <a:srgbClr val="F3F3F3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3" name="Google Shape;93;g190e4fdd493_12_131"/>
          <p:cNvSpPr/>
          <p:nvPr/>
        </p:nvSpPr>
        <p:spPr>
          <a:xfrm>
            <a:off x="4063533" y="0"/>
            <a:ext cx="81285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g190e4fdd493_12_131"/>
          <p:cNvSpPr txBox="1"/>
          <p:nvPr>
            <p:ph type="title"/>
          </p:nvPr>
        </p:nvSpPr>
        <p:spPr>
          <a:xfrm>
            <a:off x="247133" y="469333"/>
            <a:ext cx="3577500" cy="54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1" sz="4000">
                <a:solidFill>
                  <a:srgbClr val="21212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4000">
                <a:solidFill>
                  <a:srgbClr val="21212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4000">
                <a:solidFill>
                  <a:srgbClr val="21212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4000">
                <a:solidFill>
                  <a:srgbClr val="21212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4000">
                <a:solidFill>
                  <a:srgbClr val="21212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4000">
                <a:solidFill>
                  <a:srgbClr val="21212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4000">
                <a:solidFill>
                  <a:srgbClr val="21212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4000">
                <a:solidFill>
                  <a:srgbClr val="21212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4000">
                <a:solidFill>
                  <a:srgbClr val="212121"/>
                </a:solidFill>
              </a:defRPr>
            </a:lvl9pPr>
          </a:lstStyle>
          <a:p/>
        </p:txBody>
      </p:sp>
      <p:sp>
        <p:nvSpPr>
          <p:cNvPr id="95" name="Google Shape;95;g190e4fdd493_12_13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 4">
  <p:cSld name="AUTOLAYOUT_4">
    <p:bg>
      <p:bgPr>
        <a:solidFill>
          <a:srgbClr val="FFFFFF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8f73d09b4a_2_59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g18f73d09b4a_2_590"/>
          <p:cNvSpPr txBox="1"/>
          <p:nvPr>
            <p:ph type="title"/>
          </p:nvPr>
        </p:nvSpPr>
        <p:spPr>
          <a:xfrm>
            <a:off x="1115200" y="4042933"/>
            <a:ext cx="9987300" cy="210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None/>
              <a:defRPr sz="5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9" name="Google Shape;99;g18f73d09b4a_2_59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 10">
  <p:cSld name="AUTOLAYOUT_12">
    <p:bg>
      <p:bgPr>
        <a:solidFill>
          <a:srgbClr val="FFFFFF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90e4fdd493_12_7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g190e4fdd493_12_71"/>
          <p:cNvSpPr txBox="1"/>
          <p:nvPr>
            <p:ph type="title"/>
          </p:nvPr>
        </p:nvSpPr>
        <p:spPr>
          <a:xfrm>
            <a:off x="468800" y="3649133"/>
            <a:ext cx="5330100" cy="185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1" sz="3700">
                <a:solidFill>
                  <a:srgbClr val="21212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3700">
                <a:solidFill>
                  <a:srgbClr val="21212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3700">
                <a:solidFill>
                  <a:srgbClr val="21212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3700">
                <a:solidFill>
                  <a:srgbClr val="21212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3700">
                <a:solidFill>
                  <a:srgbClr val="21212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3700">
                <a:solidFill>
                  <a:srgbClr val="21212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3700">
                <a:solidFill>
                  <a:srgbClr val="21212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3700">
                <a:solidFill>
                  <a:srgbClr val="21212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3700">
                <a:solidFill>
                  <a:srgbClr val="212121"/>
                </a:solidFill>
              </a:defRPr>
            </a:lvl9pPr>
          </a:lstStyle>
          <a:p/>
        </p:txBody>
      </p:sp>
      <p:sp>
        <p:nvSpPr>
          <p:cNvPr id="103" name="Google Shape;103;g190e4fdd493_12_7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 3">
  <p:cSld name="AUTOLAYOUT_9">
    <p:bg>
      <p:bgPr>
        <a:solidFill>
          <a:srgbClr val="FFFFFF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8f73d09b4a_2_242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6" name="Google Shape;106;g18f73d09b4a_2_2429"/>
          <p:cNvCxnSpPr/>
          <p:nvPr/>
        </p:nvCxnSpPr>
        <p:spPr>
          <a:xfrm>
            <a:off x="4036630" y="0"/>
            <a:ext cx="0" cy="6844500"/>
          </a:xfrm>
          <a:prstGeom prst="straightConnector1">
            <a:avLst/>
          </a:prstGeom>
          <a:noFill/>
          <a:ln cap="flat" cmpd="sng" w="9525">
            <a:solidFill>
              <a:srgbClr val="F2F2F2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0800" rotWithShape="0" algn="l" dist="38100">
              <a:srgbClr val="000000">
                <a:alpha val="40000"/>
              </a:srgbClr>
            </a:outerShdw>
          </a:effectLst>
        </p:spPr>
      </p:cxnSp>
      <p:sp>
        <p:nvSpPr>
          <p:cNvPr id="107" name="Google Shape;107;g18f73d09b4a_2_2429"/>
          <p:cNvSpPr/>
          <p:nvPr/>
        </p:nvSpPr>
        <p:spPr>
          <a:xfrm>
            <a:off x="0" y="0"/>
            <a:ext cx="40641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g18f73d09b4a_2_2429"/>
          <p:cNvSpPr txBox="1"/>
          <p:nvPr>
            <p:ph type="title"/>
          </p:nvPr>
        </p:nvSpPr>
        <p:spPr>
          <a:xfrm>
            <a:off x="378800" y="410633"/>
            <a:ext cx="3306300" cy="569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b="1" sz="4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b="1" sz="40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b="1" sz="40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b="1" sz="40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b="1" sz="40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b="1" sz="40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b="1" sz="40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b="1" sz="40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b="1" sz="4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9" name="Google Shape;109;g18f73d09b4a_2_2429"/>
          <p:cNvSpPr txBox="1"/>
          <p:nvPr>
            <p:ph idx="1" type="body"/>
          </p:nvPr>
        </p:nvSpPr>
        <p:spPr>
          <a:xfrm>
            <a:off x="4508133" y="410633"/>
            <a:ext cx="7268400" cy="569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 sz="2400">
                <a:solidFill>
                  <a:schemeClr val="dk2"/>
                </a:solidFill>
              </a:defRPr>
            </a:lvl1pPr>
            <a:lvl2pPr indent="-381000" lvl="1" marL="9144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 sz="1900">
                <a:solidFill>
                  <a:schemeClr val="dk2"/>
                </a:solidFill>
              </a:defRPr>
            </a:lvl2pPr>
            <a:lvl3pPr indent="-355600" lvl="2" marL="13716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 sz="1900">
                <a:solidFill>
                  <a:schemeClr val="dk2"/>
                </a:solidFill>
              </a:defRPr>
            </a:lvl3pPr>
            <a:lvl4pPr indent="-342900" lvl="3" marL="18288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900">
                <a:solidFill>
                  <a:schemeClr val="dk2"/>
                </a:solidFill>
              </a:defRPr>
            </a:lvl4pPr>
            <a:lvl5pPr indent="-342900" lvl="4" marL="22860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900">
                <a:solidFill>
                  <a:schemeClr val="dk2"/>
                </a:solidFill>
              </a:defRPr>
            </a:lvl5pPr>
            <a:lvl6pPr indent="-342900" lvl="5" marL="27432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900">
                <a:solidFill>
                  <a:schemeClr val="dk2"/>
                </a:solidFill>
              </a:defRPr>
            </a:lvl6pPr>
            <a:lvl7pPr indent="-342900" lvl="6" marL="32004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900">
                <a:solidFill>
                  <a:schemeClr val="dk2"/>
                </a:solidFill>
              </a:defRPr>
            </a:lvl7pPr>
            <a:lvl8pPr indent="-342900" lvl="7" marL="36576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900">
                <a:solidFill>
                  <a:schemeClr val="dk2"/>
                </a:solidFill>
              </a:defRPr>
            </a:lvl8pPr>
            <a:lvl9pPr indent="-342900" lvl="8" marL="411480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800"/>
              <a:buChar char="•"/>
              <a:defRPr sz="19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10" name="Google Shape;110;g18f73d09b4a_2_2429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5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4" name="Google Shape;114;p5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5" name="Google Shape;115;p5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5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5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118" name="Google Shape;118;p57"/>
          <p:cNvSpPr/>
          <p:nvPr/>
        </p:nvSpPr>
        <p:spPr>
          <a:xfrm rot="-5400000">
            <a:off x="-388933" y="4841194"/>
            <a:ext cx="1737401" cy="959536"/>
          </a:xfrm>
          <a:custGeom>
            <a:rect b="b" l="l" r="r" t="t"/>
            <a:pathLst>
              <a:path extrusionOk="0" h="959536" w="1737401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57"/>
          <p:cNvSpPr/>
          <p:nvPr/>
        </p:nvSpPr>
        <p:spPr>
          <a:xfrm>
            <a:off x="10494433" y="2"/>
            <a:ext cx="849328" cy="357668"/>
          </a:xfrm>
          <a:custGeom>
            <a:rect b="b" l="l" r="r" t="t"/>
            <a:pathLst>
              <a:path extrusionOk="0" h="477997" w="1135066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wentieth Centur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5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3" name="Google Shape;123;p5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5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5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126" name="Google Shape;126;p56"/>
          <p:cNvSpPr/>
          <p:nvPr/>
        </p:nvSpPr>
        <p:spPr>
          <a:xfrm>
            <a:off x="10208695" y="1"/>
            <a:ext cx="1135066" cy="477997"/>
          </a:xfrm>
          <a:custGeom>
            <a:rect b="b" l="l" r="r" t="t"/>
            <a:pathLst>
              <a:path extrusionOk="0" h="477997" w="1135066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56"/>
          <p:cNvSpPr/>
          <p:nvPr/>
        </p:nvSpPr>
        <p:spPr>
          <a:xfrm flipH="1">
            <a:off x="555710" y="1064829"/>
            <a:ext cx="4083433" cy="4083433"/>
          </a:xfrm>
          <a:prstGeom prst="arc">
            <a:avLst>
              <a:gd fmla="val 16200000" name="adj1"/>
              <a:gd fmla="val 0" name="adj2"/>
            </a:avLst>
          </a:prstGeom>
          <a:noFill/>
          <a:ln cap="rnd" cmpd="sng" w="127000">
            <a:solidFill>
              <a:schemeClr val="accent4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wentieth Centur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59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31" name="Google Shape;131;p59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32" name="Google Shape;132;p5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5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5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135" name="Google Shape;135;p59"/>
          <p:cNvSpPr/>
          <p:nvPr/>
        </p:nvSpPr>
        <p:spPr>
          <a:xfrm rot="-5400000">
            <a:off x="-388933" y="4841194"/>
            <a:ext cx="1737401" cy="959536"/>
          </a:xfrm>
          <a:custGeom>
            <a:rect b="b" l="l" r="r" t="t"/>
            <a:pathLst>
              <a:path extrusionOk="0" h="959536" w="1737401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59"/>
          <p:cNvSpPr/>
          <p:nvPr/>
        </p:nvSpPr>
        <p:spPr>
          <a:xfrm>
            <a:off x="10494433" y="2"/>
            <a:ext cx="849328" cy="357668"/>
          </a:xfrm>
          <a:custGeom>
            <a:rect b="b" l="l" r="r" t="t"/>
            <a:pathLst>
              <a:path extrusionOk="0" h="477997" w="1135066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7"/>
          <p:cNvSpPr txBox="1"/>
          <p:nvPr>
            <p:ph idx="1" type="body"/>
          </p:nvPr>
        </p:nvSpPr>
        <p:spPr>
          <a:xfrm>
            <a:off x="838200" y="1825625"/>
            <a:ext cx="10515600" cy="38597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" name="Google Shape;22;p4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25" name="Google Shape;25;p47"/>
          <p:cNvSpPr/>
          <p:nvPr/>
        </p:nvSpPr>
        <p:spPr>
          <a:xfrm>
            <a:off x="10494433" y="2"/>
            <a:ext cx="849328" cy="357668"/>
          </a:xfrm>
          <a:custGeom>
            <a:rect b="b" l="l" r="r" t="t"/>
            <a:pathLst>
              <a:path extrusionOk="0" h="477997" w="1135066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47"/>
          <p:cNvSpPr/>
          <p:nvPr/>
        </p:nvSpPr>
        <p:spPr>
          <a:xfrm flipH="1">
            <a:off x="123536" y="5717905"/>
            <a:ext cx="1771609" cy="1140095"/>
          </a:xfrm>
          <a:custGeom>
            <a:rect b="b" l="l" r="r" t="t"/>
            <a:pathLst>
              <a:path extrusionOk="0" h="1140095" w="1771609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, texto y objetos" type="txAndObj">
  <p:cSld name="TEXT_AND_OBJECT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8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48"/>
          <p:cNvSpPr txBox="1"/>
          <p:nvPr>
            <p:ph idx="1" type="body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" name="Google Shape;140;p48"/>
          <p:cNvSpPr txBox="1"/>
          <p:nvPr>
            <p:ph idx="2" type="body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" name="Google Shape;141;p4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4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4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4 objetos" type="fourObj">
  <p:cSld name="FOUR_OBJECTS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9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49"/>
          <p:cNvSpPr txBox="1"/>
          <p:nvPr>
            <p:ph idx="1" type="body"/>
          </p:nvPr>
        </p:nvSpPr>
        <p:spPr>
          <a:xfrm>
            <a:off x="609600" y="1600200"/>
            <a:ext cx="5384800" cy="2185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" name="Google Shape;147;p49"/>
          <p:cNvSpPr txBox="1"/>
          <p:nvPr>
            <p:ph idx="2" type="body"/>
          </p:nvPr>
        </p:nvSpPr>
        <p:spPr>
          <a:xfrm>
            <a:off x="6197600" y="1600200"/>
            <a:ext cx="5384800" cy="2185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" name="Google Shape;148;p49"/>
          <p:cNvSpPr txBox="1"/>
          <p:nvPr>
            <p:ph idx="3" type="body"/>
          </p:nvPr>
        </p:nvSpPr>
        <p:spPr>
          <a:xfrm>
            <a:off x="609600" y="3938589"/>
            <a:ext cx="5384800" cy="2187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" name="Google Shape;149;p49"/>
          <p:cNvSpPr txBox="1"/>
          <p:nvPr>
            <p:ph idx="4" type="body"/>
          </p:nvPr>
        </p:nvSpPr>
        <p:spPr>
          <a:xfrm>
            <a:off x="6197600" y="3938589"/>
            <a:ext cx="5384800" cy="2187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" name="Google Shape;150;p4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4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4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wentieth Centur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58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56" name="Google Shape;156;p58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57" name="Google Shape;157;p5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5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5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160" name="Google Shape;160;p58"/>
          <p:cNvSpPr/>
          <p:nvPr/>
        </p:nvSpPr>
        <p:spPr>
          <a:xfrm rot="-5400000">
            <a:off x="-388933" y="4841194"/>
            <a:ext cx="1737401" cy="959536"/>
          </a:xfrm>
          <a:custGeom>
            <a:rect b="b" l="l" r="r" t="t"/>
            <a:pathLst>
              <a:path extrusionOk="0" h="959536" w="1737401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58"/>
          <p:cNvSpPr/>
          <p:nvPr/>
        </p:nvSpPr>
        <p:spPr>
          <a:xfrm>
            <a:off x="10494433" y="2"/>
            <a:ext cx="849328" cy="357668"/>
          </a:xfrm>
          <a:custGeom>
            <a:rect b="b" l="l" r="r" t="t"/>
            <a:pathLst>
              <a:path extrusionOk="0" h="477997" w="1135066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6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0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6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" name="Google Shape;167;p6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168" name="Google Shape;168;p60"/>
          <p:cNvSpPr/>
          <p:nvPr/>
        </p:nvSpPr>
        <p:spPr>
          <a:xfrm rot="-5400000">
            <a:off x="-388933" y="4841194"/>
            <a:ext cx="1737401" cy="959536"/>
          </a:xfrm>
          <a:custGeom>
            <a:rect b="b" l="l" r="r" t="t"/>
            <a:pathLst>
              <a:path extrusionOk="0" h="959536" w="1737401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60"/>
          <p:cNvSpPr/>
          <p:nvPr/>
        </p:nvSpPr>
        <p:spPr>
          <a:xfrm>
            <a:off x="10494433" y="2"/>
            <a:ext cx="849328" cy="357668"/>
          </a:xfrm>
          <a:custGeom>
            <a:rect b="b" l="l" r="r" t="t"/>
            <a:pathLst>
              <a:path extrusionOk="0" h="477997" w="1135066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1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61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" name="Google Shape;173;p6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6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p6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176" name="Google Shape;176;p61"/>
          <p:cNvSpPr/>
          <p:nvPr/>
        </p:nvSpPr>
        <p:spPr>
          <a:xfrm rot="-5400000">
            <a:off x="-388933" y="4841194"/>
            <a:ext cx="1737401" cy="959536"/>
          </a:xfrm>
          <a:custGeom>
            <a:rect b="b" l="l" r="r" t="t"/>
            <a:pathLst>
              <a:path extrusionOk="0" h="959536" w="1737401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61"/>
          <p:cNvSpPr/>
          <p:nvPr/>
        </p:nvSpPr>
        <p:spPr>
          <a:xfrm>
            <a:off x="10494433" y="2"/>
            <a:ext cx="849328" cy="357668"/>
          </a:xfrm>
          <a:custGeom>
            <a:rect b="b" l="l" r="r" t="t"/>
            <a:pathLst>
              <a:path extrusionOk="0" h="477997" w="1135066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 12">
  <p:cSld name="AUTOLAYOUT_16">
    <p:bg>
      <p:bgPr>
        <a:solidFill>
          <a:srgbClr val="FFFFFF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56f4f47e73_0_10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g256f4f47e73_0_104"/>
          <p:cNvSpPr txBox="1"/>
          <p:nvPr>
            <p:ph type="title"/>
          </p:nvPr>
        </p:nvSpPr>
        <p:spPr>
          <a:xfrm>
            <a:off x="468800" y="3649133"/>
            <a:ext cx="5330100" cy="185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3700">
                <a:solidFill>
                  <a:srgbClr val="21212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3700">
                <a:solidFill>
                  <a:srgbClr val="212121"/>
                </a:solidFill>
              </a:defRPr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3700">
                <a:solidFill>
                  <a:srgbClr val="212121"/>
                </a:solidFill>
              </a:defRPr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3700">
                <a:solidFill>
                  <a:srgbClr val="212121"/>
                </a:solidFill>
              </a:defRPr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3700">
                <a:solidFill>
                  <a:srgbClr val="212121"/>
                </a:solidFill>
              </a:defRPr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3700">
                <a:solidFill>
                  <a:srgbClr val="212121"/>
                </a:solidFill>
              </a:defRPr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3700">
                <a:solidFill>
                  <a:srgbClr val="212121"/>
                </a:solidFill>
              </a:defRPr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3700">
                <a:solidFill>
                  <a:srgbClr val="212121"/>
                </a:solidFill>
              </a:defRPr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3700">
                <a:solidFill>
                  <a:srgbClr val="212121"/>
                </a:solidFill>
              </a:defRPr>
            </a:lvl9pPr>
          </a:lstStyle>
          <a:p/>
        </p:txBody>
      </p:sp>
      <p:sp>
        <p:nvSpPr>
          <p:cNvPr id="181" name="Google Shape;181;g256f4f47e73_0_104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 9">
  <p:cSld name="AUTOLAYOUT_17">
    <p:bg>
      <p:bgPr>
        <a:solidFill>
          <a:srgbClr val="FFFFFF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56f4f47e73_0_24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g256f4f47e73_0_241"/>
          <p:cNvSpPr txBox="1"/>
          <p:nvPr>
            <p:ph type="title"/>
          </p:nvPr>
        </p:nvSpPr>
        <p:spPr>
          <a:xfrm>
            <a:off x="389167" y="542533"/>
            <a:ext cx="4052700" cy="185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b="1" sz="4000"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b="1" sz="4000">
                <a:solidFill>
                  <a:schemeClr val="accent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b="1" sz="4000">
                <a:solidFill>
                  <a:schemeClr val="accent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b="1" sz="4000">
                <a:solidFill>
                  <a:schemeClr val="accent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b="1" sz="4000">
                <a:solidFill>
                  <a:schemeClr val="accent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b="1" sz="4000">
                <a:solidFill>
                  <a:schemeClr val="accent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b="1" sz="4000">
                <a:solidFill>
                  <a:schemeClr val="accent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b="1" sz="4000">
                <a:solidFill>
                  <a:schemeClr val="accent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b="1" sz="4000">
                <a:solidFill>
                  <a:schemeClr val="accent4"/>
                </a:solidFill>
              </a:defRPr>
            </a:lvl9pPr>
          </a:lstStyle>
          <a:p/>
        </p:txBody>
      </p:sp>
      <p:sp>
        <p:nvSpPr>
          <p:cNvPr id="185" name="Google Shape;185;g256f4f47e73_0_241"/>
          <p:cNvSpPr txBox="1"/>
          <p:nvPr>
            <p:ph idx="1" type="body"/>
          </p:nvPr>
        </p:nvSpPr>
        <p:spPr>
          <a:xfrm>
            <a:off x="389251" y="2738290"/>
            <a:ext cx="4052700" cy="31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100"/>
              <a:buChar char="•"/>
              <a:defRPr sz="2100">
                <a:solidFill>
                  <a:schemeClr val="dk2"/>
                </a:solidFill>
              </a:defRPr>
            </a:lvl1pPr>
            <a:lvl2pPr indent="-381000" lvl="1" marL="9144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 sz="1900">
                <a:solidFill>
                  <a:schemeClr val="dk2"/>
                </a:solidFill>
              </a:defRPr>
            </a:lvl2pPr>
            <a:lvl3pPr indent="-355600" lvl="2" marL="13716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 sz="1900">
                <a:solidFill>
                  <a:schemeClr val="dk2"/>
                </a:solidFill>
              </a:defRPr>
            </a:lvl3pPr>
            <a:lvl4pPr indent="-342900" lvl="3" marL="18288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900">
                <a:solidFill>
                  <a:schemeClr val="dk2"/>
                </a:solidFill>
              </a:defRPr>
            </a:lvl4pPr>
            <a:lvl5pPr indent="-342900" lvl="4" marL="22860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900">
                <a:solidFill>
                  <a:schemeClr val="dk2"/>
                </a:solidFill>
              </a:defRPr>
            </a:lvl5pPr>
            <a:lvl6pPr indent="-342900" lvl="5" marL="27432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900">
                <a:solidFill>
                  <a:schemeClr val="dk2"/>
                </a:solidFill>
              </a:defRPr>
            </a:lvl6pPr>
            <a:lvl7pPr indent="-342900" lvl="6" marL="32004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900">
                <a:solidFill>
                  <a:schemeClr val="dk2"/>
                </a:solidFill>
              </a:defRPr>
            </a:lvl7pPr>
            <a:lvl8pPr indent="-342900" lvl="7" marL="36576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 sz="1900">
                <a:solidFill>
                  <a:schemeClr val="dk2"/>
                </a:solidFill>
              </a:defRPr>
            </a:lvl8pPr>
            <a:lvl9pPr indent="-342900" lvl="8" marL="411480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800"/>
              <a:buChar char="•"/>
              <a:defRPr sz="19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86" name="Google Shape;186;g256f4f47e73_0_24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 14">
  <p:cSld name="AUTOLAYOUT_23">
    <p:bg>
      <p:bgPr>
        <a:solidFill>
          <a:srgbClr val="FFFFFF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5ecc261c4a_0_56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g25ecc261c4a_0_561"/>
          <p:cNvSpPr txBox="1"/>
          <p:nvPr>
            <p:ph type="ctrTitle"/>
          </p:nvPr>
        </p:nvSpPr>
        <p:spPr>
          <a:xfrm>
            <a:off x="520600" y="481833"/>
            <a:ext cx="11150700" cy="1335600"/>
          </a:xfrm>
          <a:prstGeom prst="rect">
            <a:avLst/>
          </a:prstGeom>
          <a:noFill/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0" name="Google Shape;190;g25ecc261c4a_0_56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 13">
  <p:cSld name="AUTOLAYOUT_24">
    <p:bg>
      <p:bgPr>
        <a:solidFill>
          <a:srgbClr val="FFFFFF"/>
        </a:solid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260d1e263a1_0_7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g260d1e263a1_0_712"/>
          <p:cNvSpPr/>
          <p:nvPr/>
        </p:nvSpPr>
        <p:spPr>
          <a:xfrm>
            <a:off x="596900" y="319233"/>
            <a:ext cx="507900" cy="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g260d1e263a1_0_712"/>
          <p:cNvSpPr/>
          <p:nvPr/>
        </p:nvSpPr>
        <p:spPr>
          <a:xfrm>
            <a:off x="661367" y="2336800"/>
            <a:ext cx="11042700" cy="3880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g260d1e263a1_0_712"/>
          <p:cNvSpPr txBox="1"/>
          <p:nvPr>
            <p:ph type="title"/>
          </p:nvPr>
        </p:nvSpPr>
        <p:spPr>
          <a:xfrm>
            <a:off x="487750" y="426333"/>
            <a:ext cx="4165500" cy="15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6" name="Google Shape;196;g260d1e263a1_0_712"/>
          <p:cNvSpPr txBox="1"/>
          <p:nvPr>
            <p:ph idx="1" type="body"/>
          </p:nvPr>
        </p:nvSpPr>
        <p:spPr>
          <a:xfrm>
            <a:off x="4823850" y="426333"/>
            <a:ext cx="6880500" cy="15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9250" lvl="0" marL="457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900"/>
              <a:buChar char="•"/>
              <a:defRPr sz="1900">
                <a:solidFill>
                  <a:schemeClr val="dk2"/>
                </a:solidFill>
              </a:defRPr>
            </a:lvl1pPr>
            <a:lvl2pPr indent="-330200" lvl="1" marL="9144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>
                <a:solidFill>
                  <a:schemeClr val="dk2"/>
                </a:solidFill>
              </a:defRPr>
            </a:lvl2pPr>
            <a:lvl3pPr indent="-330200" lvl="2" marL="13716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>
                <a:solidFill>
                  <a:schemeClr val="dk2"/>
                </a:solidFill>
              </a:defRPr>
            </a:lvl3pPr>
            <a:lvl4pPr indent="-330200" lvl="3" marL="18288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>
                <a:solidFill>
                  <a:schemeClr val="dk2"/>
                </a:solidFill>
              </a:defRPr>
            </a:lvl4pPr>
            <a:lvl5pPr indent="-330200" lvl="4" marL="22860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>
                <a:solidFill>
                  <a:schemeClr val="dk2"/>
                </a:solidFill>
              </a:defRPr>
            </a:lvl5pPr>
            <a:lvl6pPr indent="-330200" lvl="5" marL="27432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>
                <a:solidFill>
                  <a:schemeClr val="dk2"/>
                </a:solidFill>
              </a:defRPr>
            </a:lvl6pPr>
            <a:lvl7pPr indent="-330200" lvl="6" marL="32004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>
                <a:solidFill>
                  <a:schemeClr val="dk2"/>
                </a:solidFill>
              </a:defRPr>
            </a:lvl7pPr>
            <a:lvl8pPr indent="-330200" lvl="7" marL="36576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>
                <a:solidFill>
                  <a:schemeClr val="dk2"/>
                </a:solidFill>
              </a:defRPr>
            </a:lvl8pPr>
            <a:lvl9pPr indent="-330200" lvl="8" marL="411480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600"/>
              <a:buChar char="•"/>
              <a:defRPr sz="1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97" name="Google Shape;197;g260d1e263a1_0_71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 16">
  <p:cSld name="AUTOLAYOUT_26">
    <p:bg>
      <p:bgPr>
        <a:solidFill>
          <a:srgbClr val="FFFFFF"/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60d1e263a1_0_164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g260d1e263a1_0_1640"/>
          <p:cNvSpPr txBox="1"/>
          <p:nvPr>
            <p:ph type="ctrTitle"/>
          </p:nvPr>
        </p:nvSpPr>
        <p:spPr>
          <a:xfrm>
            <a:off x="5621868" y="1218000"/>
            <a:ext cx="5603700" cy="442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9pPr>
          </a:lstStyle>
          <a:p/>
        </p:txBody>
      </p:sp>
      <p:sp>
        <p:nvSpPr>
          <p:cNvPr id="201" name="Google Shape;201;g260d1e263a1_0_164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lnSpc>
                <a:spcPct val="100000"/>
              </a:lnSpc>
              <a:spcAft>
                <a:spcPts val="0"/>
              </a:spcAft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32" name="Google Shape;32;p50"/>
          <p:cNvSpPr/>
          <p:nvPr/>
        </p:nvSpPr>
        <p:spPr>
          <a:xfrm rot="-5400000">
            <a:off x="-388933" y="4841194"/>
            <a:ext cx="1737401" cy="959536"/>
          </a:xfrm>
          <a:custGeom>
            <a:rect b="b" l="l" r="r" t="t"/>
            <a:pathLst>
              <a:path extrusionOk="0" h="959536" w="1737401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50"/>
          <p:cNvSpPr/>
          <p:nvPr/>
        </p:nvSpPr>
        <p:spPr>
          <a:xfrm>
            <a:off x="10494433" y="2"/>
            <a:ext cx="849328" cy="357668"/>
          </a:xfrm>
          <a:custGeom>
            <a:rect b="b" l="l" r="r" t="t"/>
            <a:pathLst>
              <a:path extrusionOk="0" h="477997" w="1135066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1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1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7" name="Google Shape;37;p51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51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51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5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5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5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43" name="Google Shape;43;p51"/>
          <p:cNvSpPr/>
          <p:nvPr/>
        </p:nvSpPr>
        <p:spPr>
          <a:xfrm rot="-5400000">
            <a:off x="-388933" y="4841194"/>
            <a:ext cx="1737401" cy="959536"/>
          </a:xfrm>
          <a:custGeom>
            <a:rect b="b" l="l" r="r" t="t"/>
            <a:pathLst>
              <a:path extrusionOk="0" h="959536" w="1737401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51"/>
          <p:cNvSpPr/>
          <p:nvPr/>
        </p:nvSpPr>
        <p:spPr>
          <a:xfrm>
            <a:off x="10494433" y="2"/>
            <a:ext cx="849328" cy="357668"/>
          </a:xfrm>
          <a:custGeom>
            <a:rect b="b" l="l" r="r" t="t"/>
            <a:pathLst>
              <a:path extrusionOk="0" h="477997" w="1135066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5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5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49" name="Google Shape;49;p52"/>
          <p:cNvSpPr/>
          <p:nvPr/>
        </p:nvSpPr>
        <p:spPr>
          <a:xfrm rot="-5400000">
            <a:off x="-388933" y="4841194"/>
            <a:ext cx="1737401" cy="959536"/>
          </a:xfrm>
          <a:custGeom>
            <a:rect b="b" l="l" r="r" t="t"/>
            <a:pathLst>
              <a:path extrusionOk="0" h="959536" w="1737401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52"/>
          <p:cNvSpPr/>
          <p:nvPr/>
        </p:nvSpPr>
        <p:spPr>
          <a:xfrm>
            <a:off x="10494433" y="2"/>
            <a:ext cx="849328" cy="357668"/>
          </a:xfrm>
          <a:custGeom>
            <a:rect b="b" l="l" r="r" t="t"/>
            <a:pathLst>
              <a:path extrusionOk="0" h="477997" w="1135066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 5">
  <p:cSld name="AUTOLAYOUT_5">
    <p:bg>
      <p:bgPr>
        <a:solidFill>
          <a:srgbClr val="FFFFFF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18f73d09b4a_2_187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g18f73d09b4a_2_1878"/>
          <p:cNvSpPr/>
          <p:nvPr/>
        </p:nvSpPr>
        <p:spPr>
          <a:xfrm>
            <a:off x="596900" y="319233"/>
            <a:ext cx="507900" cy="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g18f73d09b4a_2_1878"/>
          <p:cNvSpPr/>
          <p:nvPr/>
        </p:nvSpPr>
        <p:spPr>
          <a:xfrm>
            <a:off x="661367" y="2336800"/>
            <a:ext cx="11042700" cy="3880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g18f73d09b4a_2_1878"/>
          <p:cNvSpPr txBox="1"/>
          <p:nvPr>
            <p:ph type="title"/>
          </p:nvPr>
        </p:nvSpPr>
        <p:spPr>
          <a:xfrm>
            <a:off x="487750" y="426333"/>
            <a:ext cx="4165500" cy="15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6" name="Google Shape;56;g18f73d09b4a_2_1878"/>
          <p:cNvSpPr txBox="1"/>
          <p:nvPr>
            <p:ph idx="1" type="body"/>
          </p:nvPr>
        </p:nvSpPr>
        <p:spPr>
          <a:xfrm>
            <a:off x="4823850" y="426333"/>
            <a:ext cx="6880500" cy="15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9250" lvl="0" marL="457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900"/>
              <a:buChar char="•"/>
              <a:defRPr sz="1900">
                <a:solidFill>
                  <a:schemeClr val="dk2"/>
                </a:solidFill>
              </a:defRPr>
            </a:lvl1pPr>
            <a:lvl2pPr indent="-330200" lvl="1" marL="9144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>
                <a:solidFill>
                  <a:schemeClr val="dk2"/>
                </a:solidFill>
              </a:defRPr>
            </a:lvl2pPr>
            <a:lvl3pPr indent="-330200" lvl="2" marL="13716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>
                <a:solidFill>
                  <a:schemeClr val="dk2"/>
                </a:solidFill>
              </a:defRPr>
            </a:lvl3pPr>
            <a:lvl4pPr indent="-330200" lvl="3" marL="18288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>
                <a:solidFill>
                  <a:schemeClr val="dk2"/>
                </a:solidFill>
              </a:defRPr>
            </a:lvl4pPr>
            <a:lvl5pPr indent="-330200" lvl="4" marL="22860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>
                <a:solidFill>
                  <a:schemeClr val="dk2"/>
                </a:solidFill>
              </a:defRPr>
            </a:lvl5pPr>
            <a:lvl6pPr indent="-330200" lvl="5" marL="27432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>
                <a:solidFill>
                  <a:schemeClr val="dk2"/>
                </a:solidFill>
              </a:defRPr>
            </a:lvl6pPr>
            <a:lvl7pPr indent="-330200" lvl="6" marL="32004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>
                <a:solidFill>
                  <a:schemeClr val="dk2"/>
                </a:solidFill>
              </a:defRPr>
            </a:lvl7pPr>
            <a:lvl8pPr indent="-330200" lvl="7" marL="36576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>
                <a:solidFill>
                  <a:schemeClr val="dk2"/>
                </a:solidFill>
              </a:defRPr>
            </a:lvl8pPr>
            <a:lvl9pPr indent="-330200" lvl="8" marL="411480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600"/>
              <a:buChar char="•"/>
              <a:defRPr sz="1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7" name="Google Shape;57;g18f73d09b4a_2_1878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 8">
  <p:cSld name="AUTOLAYOUT_10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18f73d09b4a_2_356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" name="Google Shape;60;g18f73d09b4a_2_3566"/>
          <p:cNvGrpSpPr/>
          <p:nvPr/>
        </p:nvGrpSpPr>
        <p:grpSpPr>
          <a:xfrm>
            <a:off x="414816" y="6016723"/>
            <a:ext cx="3749954" cy="200762"/>
            <a:chOff x="0" y="3797750"/>
            <a:chExt cx="9144000" cy="150575"/>
          </a:xfrm>
        </p:grpSpPr>
        <p:cxnSp>
          <p:nvCxnSpPr>
            <p:cNvPr id="61" name="Google Shape;61;g18f73d09b4a_2_3566"/>
            <p:cNvCxnSpPr/>
            <p:nvPr/>
          </p:nvCxnSpPr>
          <p:spPr>
            <a:xfrm>
              <a:off x="0" y="3797750"/>
              <a:ext cx="9144000" cy="0"/>
            </a:xfrm>
            <a:prstGeom prst="straightConnector1">
              <a:avLst/>
            </a:prstGeom>
            <a:noFill/>
            <a:ln cap="flat" cmpd="sng" w="19050">
              <a:solidFill>
                <a:srgbClr val="90A4AE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2" name="Google Shape;62;g18f73d09b4a_2_3566"/>
            <p:cNvCxnSpPr/>
            <p:nvPr/>
          </p:nvCxnSpPr>
          <p:spPr>
            <a:xfrm>
              <a:off x="0" y="3948325"/>
              <a:ext cx="9144000" cy="0"/>
            </a:xfrm>
            <a:prstGeom prst="straightConnector1">
              <a:avLst/>
            </a:prstGeom>
            <a:noFill/>
            <a:ln cap="flat" cmpd="sng" w="19050">
              <a:solidFill>
                <a:srgbClr val="90A4AE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3" name="Google Shape;63;g18f73d09b4a_2_3566"/>
            <p:cNvCxnSpPr/>
            <p:nvPr/>
          </p:nvCxnSpPr>
          <p:spPr>
            <a:xfrm>
              <a:off x="0" y="3873038"/>
              <a:ext cx="9144000" cy="0"/>
            </a:xfrm>
            <a:prstGeom prst="straightConnector1">
              <a:avLst/>
            </a:prstGeom>
            <a:noFill/>
            <a:ln cap="flat" cmpd="sng" w="19050">
              <a:solidFill>
                <a:srgbClr val="90A4AE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64" name="Google Shape;64;g18f73d09b4a_2_3566"/>
          <p:cNvSpPr txBox="1"/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 sz="32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 sz="32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 sz="32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 sz="32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 sz="32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 sz="32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 sz="32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 sz="32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 sz="32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65" name="Google Shape;65;g18f73d09b4a_2_3566"/>
          <p:cNvSpPr txBox="1"/>
          <p:nvPr>
            <p:ph idx="1" type="body"/>
          </p:nvPr>
        </p:nvSpPr>
        <p:spPr>
          <a:xfrm>
            <a:off x="415600" y="1852800"/>
            <a:ext cx="3744000" cy="384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 sz="1600">
                <a:solidFill>
                  <a:srgbClr val="FFFFFF"/>
                </a:solidFill>
              </a:defRPr>
            </a:lvl1pPr>
            <a:lvl2pPr indent="-330200" lvl="1" marL="9144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 sz="1600">
                <a:solidFill>
                  <a:srgbClr val="FFFFFF"/>
                </a:solidFill>
              </a:defRPr>
            </a:lvl2pPr>
            <a:lvl3pPr indent="-330200" lvl="2" marL="13716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 sz="1600">
                <a:solidFill>
                  <a:srgbClr val="FFFFFF"/>
                </a:solidFill>
              </a:defRPr>
            </a:lvl3pPr>
            <a:lvl4pPr indent="-330200" lvl="3" marL="18288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 sz="1600">
                <a:solidFill>
                  <a:srgbClr val="FFFFFF"/>
                </a:solidFill>
              </a:defRPr>
            </a:lvl4pPr>
            <a:lvl5pPr indent="-330200" lvl="4" marL="22860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 sz="1600">
                <a:solidFill>
                  <a:srgbClr val="FFFFFF"/>
                </a:solidFill>
              </a:defRPr>
            </a:lvl5pPr>
            <a:lvl6pPr indent="-330200" lvl="5" marL="27432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 sz="1600">
                <a:solidFill>
                  <a:srgbClr val="FFFFFF"/>
                </a:solidFill>
              </a:defRPr>
            </a:lvl6pPr>
            <a:lvl7pPr indent="-330200" lvl="6" marL="32004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 sz="1600">
                <a:solidFill>
                  <a:srgbClr val="FFFFFF"/>
                </a:solidFill>
              </a:defRPr>
            </a:lvl7pPr>
            <a:lvl8pPr indent="-330200" lvl="7" marL="36576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 sz="1600">
                <a:solidFill>
                  <a:srgbClr val="FFFFFF"/>
                </a:solidFill>
              </a:defRPr>
            </a:lvl8pPr>
            <a:lvl9pPr indent="-330200" lvl="8" marL="411480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rgbClr val="FFFFFF"/>
              </a:buClr>
              <a:buSzPts val="1600"/>
              <a:buChar char="•"/>
              <a:defRPr sz="16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66" name="Google Shape;66;g18f73d09b4a_2_3566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 6">
  <p:cSld name="AUTOLAYOUT_6">
    <p:bg>
      <p:bgPr>
        <a:solidFill>
          <a:srgbClr val="FFFFFF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8f73d09b4a_2_188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g18f73d09b4a_2_1886"/>
          <p:cNvSpPr txBox="1"/>
          <p:nvPr>
            <p:ph type="title"/>
          </p:nvPr>
        </p:nvSpPr>
        <p:spPr>
          <a:xfrm>
            <a:off x="415600" y="850900"/>
            <a:ext cx="6015900" cy="25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accent4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accent4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accent4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accent4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accent4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accent4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accent4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accent4"/>
                </a:solidFill>
              </a:defRPr>
            </a:lvl9pPr>
          </a:lstStyle>
          <a:p/>
        </p:txBody>
      </p:sp>
      <p:sp>
        <p:nvSpPr>
          <p:cNvPr id="70" name="Google Shape;70;g18f73d09b4a_2_1886"/>
          <p:cNvSpPr txBox="1"/>
          <p:nvPr>
            <p:ph idx="1" type="body"/>
          </p:nvPr>
        </p:nvSpPr>
        <p:spPr>
          <a:xfrm>
            <a:off x="422867" y="3670300"/>
            <a:ext cx="6015900" cy="22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9250" lvl="0" marL="457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900"/>
              <a:buChar char="•"/>
              <a:defRPr sz="1900">
                <a:solidFill>
                  <a:schemeClr val="dk2"/>
                </a:solidFill>
              </a:defRPr>
            </a:lvl1pPr>
            <a:lvl2pPr indent="-330200" lvl="1" marL="9144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>
                <a:solidFill>
                  <a:schemeClr val="dk2"/>
                </a:solidFill>
              </a:defRPr>
            </a:lvl2pPr>
            <a:lvl3pPr indent="-330200" lvl="2" marL="13716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>
                <a:solidFill>
                  <a:schemeClr val="dk2"/>
                </a:solidFill>
              </a:defRPr>
            </a:lvl3pPr>
            <a:lvl4pPr indent="-330200" lvl="3" marL="18288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>
                <a:solidFill>
                  <a:schemeClr val="dk2"/>
                </a:solidFill>
              </a:defRPr>
            </a:lvl4pPr>
            <a:lvl5pPr indent="-330200" lvl="4" marL="22860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>
                <a:solidFill>
                  <a:schemeClr val="dk2"/>
                </a:solidFill>
              </a:defRPr>
            </a:lvl5pPr>
            <a:lvl6pPr indent="-330200" lvl="5" marL="27432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>
                <a:solidFill>
                  <a:schemeClr val="dk2"/>
                </a:solidFill>
              </a:defRPr>
            </a:lvl6pPr>
            <a:lvl7pPr indent="-330200" lvl="6" marL="32004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>
                <a:solidFill>
                  <a:schemeClr val="dk2"/>
                </a:solidFill>
              </a:defRPr>
            </a:lvl7pPr>
            <a:lvl8pPr indent="-330200" lvl="7" marL="36576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600"/>
              <a:buChar char="•"/>
              <a:defRPr sz="1600">
                <a:solidFill>
                  <a:schemeClr val="dk2"/>
                </a:solidFill>
              </a:defRPr>
            </a:lvl8pPr>
            <a:lvl9pPr indent="-330200" lvl="8" marL="411480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600"/>
              <a:buChar char="•"/>
              <a:defRPr sz="1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71" name="Google Shape;71;g18f73d09b4a_2_1886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">
  <p:cSld name="AUTOLAYOUT">
    <p:bg>
      <p:bgPr>
        <a:solidFill>
          <a:srgbClr val="FFFFFF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8dd45d33d2_1_4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g18dd45d33d2_1_45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0" Type="http://schemas.openxmlformats.org/officeDocument/2006/relationships/theme" Target="../theme/theme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None/>
              <a:defRPr b="0" i="0" sz="44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4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/>
        </p:txBody>
      </p:sp>
      <p:sp>
        <p:nvSpPr>
          <p:cNvPr id="8" name="Google Shape;8;p4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/>
        </p:txBody>
      </p:sp>
      <p:sp>
        <p:nvSpPr>
          <p:cNvPr id="9" name="Google Shape;9;p4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/>
        </p:txBody>
      </p:sp>
      <p:sp>
        <p:nvSpPr>
          <p:cNvPr id="10" name="Google Shape;10;p4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jpg"/><Relationship Id="rId4" Type="http://schemas.openxmlformats.org/officeDocument/2006/relationships/image" Target="../media/image33.jpg"/><Relationship Id="rId5" Type="http://schemas.openxmlformats.org/officeDocument/2006/relationships/image" Target="../media/image3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3.jpg"/><Relationship Id="rId4" Type="http://schemas.openxmlformats.org/officeDocument/2006/relationships/image" Target="../media/image27.jpg"/><Relationship Id="rId5" Type="http://schemas.openxmlformats.org/officeDocument/2006/relationships/image" Target="../media/image24.png"/><Relationship Id="rId6" Type="http://schemas.openxmlformats.org/officeDocument/2006/relationships/image" Target="../media/image4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8.png"/><Relationship Id="rId4" Type="http://schemas.openxmlformats.org/officeDocument/2006/relationships/image" Target="../media/image37.png"/><Relationship Id="rId5" Type="http://schemas.openxmlformats.org/officeDocument/2006/relationships/image" Target="../media/image39.png"/><Relationship Id="rId6" Type="http://schemas.openxmlformats.org/officeDocument/2006/relationships/image" Target="../media/image3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8.jpg"/><Relationship Id="rId4" Type="http://schemas.openxmlformats.org/officeDocument/2006/relationships/image" Target="../media/image46.jpg"/><Relationship Id="rId5" Type="http://schemas.openxmlformats.org/officeDocument/2006/relationships/image" Target="../media/image43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5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0.png"/><Relationship Id="rId4" Type="http://schemas.openxmlformats.org/officeDocument/2006/relationships/image" Target="../media/image47.png"/><Relationship Id="rId5" Type="http://schemas.openxmlformats.org/officeDocument/2006/relationships/image" Target="../media/image50.jpg"/><Relationship Id="rId6" Type="http://schemas.openxmlformats.org/officeDocument/2006/relationships/image" Target="../media/image4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9.jpg"/><Relationship Id="rId4" Type="http://schemas.openxmlformats.org/officeDocument/2006/relationships/image" Target="../media/image4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Relationship Id="rId4" Type="http://schemas.openxmlformats.org/officeDocument/2006/relationships/image" Target="../media/image21.jpg"/><Relationship Id="rId5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png"/><Relationship Id="rId4" Type="http://schemas.openxmlformats.org/officeDocument/2006/relationships/image" Target="../media/image9.jpg"/><Relationship Id="rId9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10.jpg"/><Relationship Id="rId7" Type="http://schemas.openxmlformats.org/officeDocument/2006/relationships/image" Target="../media/image13.png"/><Relationship Id="rId8" Type="http://schemas.openxmlformats.org/officeDocument/2006/relationships/image" Target="../media/image4.png"/><Relationship Id="rId11" Type="http://schemas.openxmlformats.org/officeDocument/2006/relationships/image" Target="../media/image12.png"/><Relationship Id="rId10" Type="http://schemas.openxmlformats.org/officeDocument/2006/relationships/image" Target="../media/image2.png"/><Relationship Id="rId13" Type="http://schemas.openxmlformats.org/officeDocument/2006/relationships/image" Target="../media/image8.png"/><Relationship Id="rId12" Type="http://schemas.openxmlformats.org/officeDocument/2006/relationships/image" Target="../media/image17.png"/><Relationship Id="rId14" Type="http://schemas.openxmlformats.org/officeDocument/2006/relationships/image" Target="../media/image1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jpg"/><Relationship Id="rId4" Type="http://schemas.openxmlformats.org/officeDocument/2006/relationships/image" Target="../media/image11.jpg"/><Relationship Id="rId5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16bcba1c948_0_80"/>
          <p:cNvSpPr/>
          <p:nvPr/>
        </p:nvSpPr>
        <p:spPr>
          <a:xfrm>
            <a:off x="10208695" y="1"/>
            <a:ext cx="1135066" cy="477997"/>
          </a:xfrm>
          <a:custGeom>
            <a:rect b="b" l="l" r="r" t="t"/>
            <a:pathLst>
              <a:path extrusionOk="0" h="477997" w="1135066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16bcba1c948_0_80"/>
          <p:cNvSpPr/>
          <p:nvPr/>
        </p:nvSpPr>
        <p:spPr>
          <a:xfrm flipH="1">
            <a:off x="555843" y="1064829"/>
            <a:ext cx="4083300" cy="4083300"/>
          </a:xfrm>
          <a:prstGeom prst="arc">
            <a:avLst>
              <a:gd fmla="val 16200000" name="adj1"/>
              <a:gd fmla="val 0" name="adj2"/>
            </a:avLst>
          </a:prstGeom>
          <a:noFill/>
          <a:ln cap="rnd" cmpd="sng" w="127000">
            <a:solidFill>
              <a:schemeClr val="accent4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g16bcba1c948_0_80"/>
          <p:cNvSpPr/>
          <p:nvPr/>
        </p:nvSpPr>
        <p:spPr>
          <a:xfrm>
            <a:off x="1498" y="0"/>
            <a:ext cx="12189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g16bcba1c948_0_80"/>
          <p:cNvSpPr txBox="1"/>
          <p:nvPr>
            <p:ph type="title"/>
          </p:nvPr>
        </p:nvSpPr>
        <p:spPr>
          <a:xfrm>
            <a:off x="555850" y="478000"/>
            <a:ext cx="5614500" cy="2958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Twentieth Century"/>
              <a:buNone/>
            </a:pPr>
            <a:r>
              <a:rPr lang="es-ES" sz="4000"/>
              <a:t>LA EXPERIENCIA DEL ARCHIVO INSTITUCIONAL DE ABUELAS DE PLAZA DE MAYO “RAQUEL RADÍO DE MARIZCURRENA” </a:t>
            </a:r>
            <a:endParaRPr b="1" sz="3555"/>
          </a:p>
        </p:txBody>
      </p:sp>
      <p:sp>
        <p:nvSpPr>
          <p:cNvPr id="210" name="Google Shape;210;g16bcba1c948_0_80"/>
          <p:cNvSpPr/>
          <p:nvPr/>
        </p:nvSpPr>
        <p:spPr>
          <a:xfrm>
            <a:off x="10208695" y="1"/>
            <a:ext cx="1135066" cy="477997"/>
          </a:xfrm>
          <a:custGeom>
            <a:rect b="b" l="l" r="r" t="t"/>
            <a:pathLst>
              <a:path extrusionOk="0" h="477997" w="1135066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g16bcba1c948_0_80"/>
          <p:cNvSpPr/>
          <p:nvPr/>
        </p:nvSpPr>
        <p:spPr>
          <a:xfrm>
            <a:off x="6821310" y="2624479"/>
            <a:ext cx="812400" cy="812400"/>
          </a:xfrm>
          <a:prstGeom prst="ellipse">
            <a:avLst/>
          </a:prstGeom>
          <a:noFill/>
          <a:ln cap="flat" cmpd="sng" w="1270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g16bcba1c948_0_80"/>
          <p:cNvSpPr/>
          <p:nvPr/>
        </p:nvSpPr>
        <p:spPr>
          <a:xfrm rot="-5400000">
            <a:off x="8912417" y="1202294"/>
            <a:ext cx="2387700" cy="2387700"/>
          </a:xfrm>
          <a:prstGeom prst="blockArc">
            <a:avLst>
              <a:gd fmla="val 10800000" name="adj1"/>
              <a:gd fmla="val 0" name="adj2"/>
              <a:gd fmla="val 25000" name="adj3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g16bcba1c948_0_80"/>
          <p:cNvSpPr/>
          <p:nvPr/>
        </p:nvSpPr>
        <p:spPr>
          <a:xfrm>
            <a:off x="6821310" y="0"/>
            <a:ext cx="2315251" cy="1550992"/>
          </a:xfrm>
          <a:custGeom>
            <a:rect b="b" l="l" r="r" t="t"/>
            <a:pathLst>
              <a:path extrusionOk="0" h="1550992" w="2315251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4" name="Google Shape;214;g16bcba1c948_0_80"/>
          <p:cNvCxnSpPr/>
          <p:nvPr/>
        </p:nvCxnSpPr>
        <p:spPr>
          <a:xfrm>
            <a:off x="11724638" y="1331572"/>
            <a:ext cx="0" cy="1597800"/>
          </a:xfrm>
          <a:prstGeom prst="straightConnector1">
            <a:avLst/>
          </a:prstGeom>
          <a:noFill/>
          <a:ln cap="rnd" cmpd="sng" w="127000">
            <a:solidFill>
              <a:schemeClr val="accent4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215" name="Google Shape;215;g16bcba1c948_0_80"/>
          <p:cNvSpPr/>
          <p:nvPr/>
        </p:nvSpPr>
        <p:spPr>
          <a:xfrm>
            <a:off x="11005550" y="4112081"/>
            <a:ext cx="1186451" cy="1771650"/>
          </a:xfrm>
          <a:custGeom>
            <a:rect b="b" l="l" r="r" t="t"/>
            <a:pathLst>
              <a:path extrusionOk="0" h="1771650" w="1186451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g16bcba1c948_0_80"/>
          <p:cNvSpPr/>
          <p:nvPr/>
        </p:nvSpPr>
        <p:spPr>
          <a:xfrm rot="-607019">
            <a:off x="6086903" y="4145176"/>
            <a:ext cx="4083494" cy="4083494"/>
          </a:xfrm>
          <a:prstGeom prst="arc">
            <a:avLst>
              <a:gd fmla="val 16200000" name="adj1"/>
              <a:gd fmla="val 0" name="adj2"/>
            </a:avLst>
          </a:prstGeom>
          <a:noFill/>
          <a:ln cap="rnd" cmpd="sng" w="127000">
            <a:solidFill>
              <a:schemeClr val="accent4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g16bcba1c948_0_80"/>
          <p:cNvSpPr/>
          <p:nvPr/>
        </p:nvSpPr>
        <p:spPr>
          <a:xfrm>
            <a:off x="6821310" y="4962670"/>
            <a:ext cx="2643352" cy="1895331"/>
          </a:xfrm>
          <a:custGeom>
            <a:rect b="b" l="l" r="r" t="t"/>
            <a:pathLst>
              <a:path extrusionOk="0" h="1895331" w="2643352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8" name="Google Shape;218;g16bcba1c948_0_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30400" y="4199000"/>
            <a:ext cx="1665400" cy="159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Google Shape;353;g18dd45d33d2_1_197"/>
          <p:cNvPicPr preferRelativeResize="0"/>
          <p:nvPr/>
        </p:nvPicPr>
        <p:blipFill rotWithShape="1">
          <a:blip r:embed="rId3">
            <a:alphaModFix/>
          </a:blip>
          <a:srcRect b="2462" l="0" r="0" t="2462"/>
          <a:stretch/>
        </p:blipFill>
        <p:spPr>
          <a:xfrm>
            <a:off x="109400" y="94200"/>
            <a:ext cx="3945998" cy="666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g18dd45d33d2_1_197"/>
          <p:cNvPicPr preferRelativeResize="0"/>
          <p:nvPr/>
        </p:nvPicPr>
        <p:blipFill rotWithShape="1">
          <a:blip r:embed="rId4">
            <a:alphaModFix/>
          </a:blip>
          <a:srcRect b="0" l="33358" r="33358" t="0"/>
          <a:stretch/>
        </p:blipFill>
        <p:spPr>
          <a:xfrm>
            <a:off x="8136601" y="94200"/>
            <a:ext cx="3946000" cy="66695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g18dd45d33d2_1_197"/>
          <p:cNvPicPr preferRelativeResize="0"/>
          <p:nvPr/>
        </p:nvPicPr>
        <p:blipFill rotWithShape="1">
          <a:blip r:embed="rId5">
            <a:alphaModFix/>
          </a:blip>
          <a:srcRect b="0" l="27813" r="27813" t="0"/>
          <a:stretch/>
        </p:blipFill>
        <p:spPr>
          <a:xfrm>
            <a:off x="4122999" y="94200"/>
            <a:ext cx="3945994" cy="66695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0" name="Google Shape;360;g18f73d09b4a_2_24"/>
          <p:cNvGraphicFramePr/>
          <p:nvPr/>
        </p:nvGraphicFramePr>
        <p:xfrm>
          <a:off x="1771763" y="158982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{BE8ADEB0-9BD6-4A7D-865A-F3025E9E38BF}</a:tableStyleId>
              </a:tblPr>
              <a:tblGrid>
                <a:gridCol w="3270300"/>
                <a:gridCol w="5378175"/>
              </a:tblGrid>
              <a:tr h="1292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s-ES" sz="1500" u="none" cap="none" strike="noStrike"/>
                        <a:t>Área de Identificación </a:t>
                      </a:r>
                      <a:endParaRPr b="1" sz="15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/>
                    </a:p>
                  </a:txBody>
                  <a:tcPr marT="91425" marB="91425" marR="91425" marL="91425" anchor="ctr">
                    <a:solidFill>
                      <a:srgbClr val="ADD09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s-ES" sz="1300" u="none" cap="none" strike="noStrike"/>
                        <a:t>Identificación unívoca, Título, Fechas Extremas, Volumen y soporte, Ubicación (Anterior y Actual) </a:t>
                      </a:r>
                      <a:endParaRPr sz="1300" u="none" cap="none" strike="noStrike"/>
                    </a:p>
                  </a:txBody>
                  <a:tcPr marT="91425" marB="91425" marR="91425" marL="91425" anchor="ctr"/>
                </a:tc>
              </a:tr>
              <a:tr h="795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b="1" lang="es-ES" sz="1500" u="none" cap="none" strike="noStrike"/>
                        <a:t>Área de contexto</a:t>
                      </a:r>
                      <a:endParaRPr b="1" sz="1500" u="none" cap="none" strike="noStrike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t/>
                      </a:r>
                      <a:endParaRPr sz="15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91425" marB="91425" marR="91425" marL="91425" anchor="ctr">
                    <a:solidFill>
                      <a:srgbClr val="ADD09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s-ES" sz="1300" u="none" cap="none" strike="noStrike"/>
                        <a:t>Identificar el productor (principio de procedencia) </a:t>
                      </a:r>
                      <a:endParaRPr sz="1300" u="none" cap="none" strike="noStrike"/>
                    </a:p>
                  </a:txBody>
                  <a:tcPr marT="91425" marB="91425" marR="91425" marL="91425" anchor="ctr"/>
                </a:tc>
              </a:tr>
              <a:tr h="795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b="1" lang="es-ES" sz="1500" u="none" cap="none" strike="noStrike"/>
                        <a:t>Área de contenido y estructura</a:t>
                      </a:r>
                      <a:endParaRPr b="1" sz="1500" u="none" cap="none" strike="noStrike"/>
                    </a:p>
                  </a:txBody>
                  <a:tcPr marT="91425" marB="91425" marR="91425" marL="91425" anchor="ctr">
                    <a:solidFill>
                      <a:srgbClr val="ADD09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es-ES" sz="1300" u="none" cap="none" strike="noStrike"/>
                        <a:t>Alcance y contenido, Tipos Documentales,  Clasificación .</a:t>
                      </a:r>
                      <a:endParaRPr sz="1300" u="none" cap="none" strike="noStrike"/>
                    </a:p>
                  </a:txBody>
                  <a:tcPr marT="91425" marB="91425" marR="91425" marL="91425" anchor="ctr"/>
                </a:tc>
              </a:tr>
              <a:tr h="795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b="1" lang="es-ES" sz="1500" u="none" cap="none" strike="noStrike"/>
                        <a:t>Nombres</a:t>
                      </a:r>
                      <a:endParaRPr b="1" sz="1500" u="none" cap="none" strike="noStrike"/>
                    </a:p>
                  </a:txBody>
                  <a:tcPr marT="91425" marB="91425" marR="91425" marL="91425" anchor="ctr">
                    <a:solidFill>
                      <a:srgbClr val="ADD09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s-ES" sz="1300" u="none" cap="none" strike="noStrike"/>
                        <a:t>Personas relevantes, Instituciones/organizaciones mencionadas</a:t>
                      </a:r>
                      <a:endParaRPr sz="1300" u="none" cap="none" strike="noStrike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3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</a:tbl>
          </a:graphicData>
        </a:graphic>
      </p:graphicFrame>
      <p:sp>
        <p:nvSpPr>
          <p:cNvPr id="361" name="Google Shape;361;g18f73d09b4a_2_24"/>
          <p:cNvSpPr txBox="1"/>
          <p:nvPr>
            <p:ph type="title"/>
          </p:nvPr>
        </p:nvSpPr>
        <p:spPr>
          <a:xfrm>
            <a:off x="838200" y="147201"/>
            <a:ext cx="105156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None/>
            </a:pPr>
            <a:r>
              <a:rPr b="1" lang="es-ES"/>
              <a:t>Estructura de la Descripción</a:t>
            </a:r>
            <a:endParaRPr b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\\Servidor\archivo\Bandeja\15 PROYECTOS\Proyecto UCLA-MEAP\Imagenes_videos campiones (SAMPLES)\Sample 1.b.jpg" id="366" name="Google Shape;366;g18dd45d33d2_0_117"/>
          <p:cNvPicPr preferRelativeResize="0"/>
          <p:nvPr/>
        </p:nvPicPr>
        <p:blipFill rotWithShape="1">
          <a:blip r:embed="rId3">
            <a:alphaModFix/>
          </a:blip>
          <a:srcRect b="33980" l="0" r="0" t="0"/>
          <a:stretch/>
        </p:blipFill>
        <p:spPr>
          <a:xfrm>
            <a:off x="6836734" y="990266"/>
            <a:ext cx="2415538" cy="24155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\\Servidor\archivo\Bandeja\15 PROYECTOS\Proyecto UCLA-MEAP\Imagenes_videos campiones (SAMPLES)\Sample 6.jpg" id="367" name="Google Shape;367;g18dd45d33d2_0_117"/>
          <p:cNvPicPr preferRelativeResize="0"/>
          <p:nvPr/>
        </p:nvPicPr>
        <p:blipFill rotWithShape="1">
          <a:blip r:embed="rId4">
            <a:alphaModFix/>
          </a:blip>
          <a:srcRect b="36110" l="0" r="0" t="0"/>
          <a:stretch/>
        </p:blipFill>
        <p:spPr>
          <a:xfrm>
            <a:off x="9353853" y="990266"/>
            <a:ext cx="2415554" cy="2415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g18dd45d33d2_0_117"/>
          <p:cNvPicPr preferRelativeResize="0"/>
          <p:nvPr/>
        </p:nvPicPr>
        <p:blipFill rotWithShape="1">
          <a:blip r:embed="rId5">
            <a:alphaModFix/>
          </a:blip>
          <a:srcRect b="14002" l="0" r="0" t="14002"/>
          <a:stretch/>
        </p:blipFill>
        <p:spPr>
          <a:xfrm>
            <a:off x="6836734" y="3507442"/>
            <a:ext cx="2415542" cy="24155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\\Servidor\archivo\CONVENIO APM ABF DEFENSORIA MATEO\02 CUADERNOS\Cuadernos-1\1981\1\0001\1_0001_0006_A.tif" id="369" name="Google Shape;369;g18dd45d33d2_0_117"/>
          <p:cNvPicPr preferRelativeResize="0"/>
          <p:nvPr/>
        </p:nvPicPr>
        <p:blipFill rotWithShape="1">
          <a:blip r:embed="rId6">
            <a:alphaModFix/>
          </a:blip>
          <a:srcRect b="0" l="15248" r="15247" t="0"/>
          <a:stretch/>
        </p:blipFill>
        <p:spPr>
          <a:xfrm>
            <a:off x="9353853" y="3507442"/>
            <a:ext cx="2415551" cy="2415564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g18dd45d33d2_0_117"/>
          <p:cNvSpPr txBox="1"/>
          <p:nvPr>
            <p:ph type="title"/>
          </p:nvPr>
        </p:nvSpPr>
        <p:spPr>
          <a:xfrm>
            <a:off x="415600" y="850900"/>
            <a:ext cx="6015900" cy="25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b="1" lang="es-ES">
                <a:solidFill>
                  <a:schemeClr val="dk2"/>
                </a:solidFill>
              </a:rPr>
              <a:t>Qué conserva el archivo</a:t>
            </a:r>
            <a:endParaRPr b="1">
              <a:solidFill>
                <a:schemeClr val="dk2"/>
              </a:solidFill>
            </a:endParaRPr>
          </a:p>
        </p:txBody>
      </p:sp>
      <p:sp>
        <p:nvSpPr>
          <p:cNvPr id="371" name="Google Shape;371;g18dd45d33d2_0_117"/>
          <p:cNvSpPr txBox="1"/>
          <p:nvPr>
            <p:ph idx="1" type="body"/>
          </p:nvPr>
        </p:nvSpPr>
        <p:spPr>
          <a:xfrm>
            <a:off x="415592" y="2196400"/>
            <a:ext cx="6015900" cy="259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</a:pPr>
            <a:r>
              <a:rPr lang="es-ES" sz="1800"/>
              <a:t>El archivo resguarda documentación del trabajo de Abuelas a lo largo de sus 47 años de lucha. Se conservan </a:t>
            </a:r>
            <a:r>
              <a:rPr lang="es-ES" sz="1800"/>
              <a:t>denuncias, </a:t>
            </a:r>
            <a:r>
              <a:rPr lang="es-ES" sz="1800"/>
              <a:t>carpetas madre</a:t>
            </a:r>
            <a:r>
              <a:rPr lang="es-ES" sz="1800"/>
              <a:t>, afiches,  recortes de prensa, diarios de viaje, correspondencia, boletín “Informaciones”, mensuarios, proyectos, hábeas corpus, folletos, invitaciones, tarjetas de saludos, comunicados de prensa, expedientes judiciales, entre muchos otros documentos.</a:t>
            </a:r>
            <a:endParaRPr sz="18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" name="Google Shape;376;g190e4fdd493_6_4"/>
          <p:cNvPicPr preferRelativeResize="0"/>
          <p:nvPr/>
        </p:nvPicPr>
        <p:blipFill rotWithShape="1">
          <a:blip r:embed="rId3">
            <a:alphaModFix/>
          </a:blip>
          <a:srcRect b="1904" l="0" r="0" t="1895"/>
          <a:stretch/>
        </p:blipFill>
        <p:spPr>
          <a:xfrm>
            <a:off x="3437300" y="-19400"/>
            <a:ext cx="9875249" cy="8331776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g190e4fdd493_6_4"/>
          <p:cNvSpPr txBox="1"/>
          <p:nvPr>
            <p:ph type="title"/>
          </p:nvPr>
        </p:nvSpPr>
        <p:spPr>
          <a:xfrm>
            <a:off x="247126" y="469325"/>
            <a:ext cx="3075900" cy="54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s-ES" sz="3500"/>
              <a:t>La construcción del c</a:t>
            </a:r>
            <a:r>
              <a:rPr b="1" lang="es-ES" sz="3500"/>
              <a:t>uadro de </a:t>
            </a:r>
            <a:r>
              <a:rPr lang="es-ES" sz="3500"/>
              <a:t>c</a:t>
            </a:r>
            <a:r>
              <a:rPr b="1" lang="es-ES" sz="3500"/>
              <a:t>lasificación</a:t>
            </a:r>
            <a:endParaRPr b="1" sz="35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Google Shape;382;g18dd45d33d2_1_0"/>
          <p:cNvPicPr preferRelativeResize="0"/>
          <p:nvPr/>
        </p:nvPicPr>
        <p:blipFill rotWithShape="1">
          <a:blip r:embed="rId3">
            <a:alphaModFix/>
          </a:blip>
          <a:srcRect b="0" l="8033" r="17511" t="-847"/>
          <a:stretch/>
        </p:blipFill>
        <p:spPr>
          <a:xfrm>
            <a:off x="2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g18dd45d33d2_1_0"/>
          <p:cNvSpPr/>
          <p:nvPr/>
        </p:nvSpPr>
        <p:spPr>
          <a:xfrm>
            <a:off x="0" y="3432533"/>
            <a:ext cx="6091200" cy="2286000"/>
          </a:xfrm>
          <a:prstGeom prst="rect">
            <a:avLst/>
          </a:prstGeom>
          <a:solidFill>
            <a:srgbClr val="FFFFFF">
              <a:alpha val="85490"/>
            </a:srgbClr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g18dd45d33d2_1_0"/>
          <p:cNvSpPr txBox="1"/>
          <p:nvPr>
            <p:ph type="title"/>
          </p:nvPr>
        </p:nvSpPr>
        <p:spPr>
          <a:xfrm>
            <a:off x="468800" y="3649133"/>
            <a:ext cx="5330100" cy="1852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/>
              <a:t>Nuestras herramientas: AirTable</a:t>
            </a:r>
            <a:endParaRPr b="1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25d7c7ccafb_0_6"/>
          <p:cNvSpPr/>
          <p:nvPr/>
        </p:nvSpPr>
        <p:spPr>
          <a:xfrm>
            <a:off x="4478725" y="-12300"/>
            <a:ext cx="4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90" name="Google Shape;390;g25d7c7ccafb_0_6"/>
          <p:cNvPicPr preferRelativeResize="0"/>
          <p:nvPr/>
        </p:nvPicPr>
        <p:blipFill rotWithShape="1">
          <a:blip r:embed="rId3">
            <a:alphaModFix/>
          </a:blip>
          <a:srcRect b="0" l="0" r="0" t="139"/>
          <a:stretch/>
        </p:blipFill>
        <p:spPr>
          <a:xfrm>
            <a:off x="4589175" y="1151525"/>
            <a:ext cx="7287700" cy="5570551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g25d7c7ccafb_0_6"/>
          <p:cNvSpPr txBox="1"/>
          <p:nvPr>
            <p:ph type="title"/>
          </p:nvPr>
        </p:nvSpPr>
        <p:spPr>
          <a:xfrm>
            <a:off x="468800" y="372526"/>
            <a:ext cx="5117400" cy="1707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Nuestras herramientas: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AirTable</a:t>
            </a:r>
            <a:endParaRPr/>
          </a:p>
        </p:txBody>
      </p:sp>
      <p:sp>
        <p:nvSpPr>
          <p:cNvPr id="392" name="Google Shape;392;g25d7c7ccafb_0_6"/>
          <p:cNvSpPr txBox="1"/>
          <p:nvPr/>
        </p:nvSpPr>
        <p:spPr>
          <a:xfrm>
            <a:off x="5586200" y="779325"/>
            <a:ext cx="5895600" cy="89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100">
                <a:latin typeface="Twentieth Century"/>
                <a:ea typeface="Twentieth Century"/>
                <a:cs typeface="Twentieth Century"/>
                <a:sym typeface="Twentieth Century"/>
              </a:rPr>
              <a:t>El Archivo conserva más de 80 tipos documentales </a:t>
            </a:r>
            <a:endParaRPr sz="2100"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25d7c7ccafb_0_10"/>
          <p:cNvSpPr txBox="1"/>
          <p:nvPr>
            <p:ph type="title"/>
          </p:nvPr>
        </p:nvSpPr>
        <p:spPr>
          <a:xfrm>
            <a:off x="210975" y="206258"/>
            <a:ext cx="5330100" cy="1852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Nuestras herramientas: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AirTable</a:t>
            </a:r>
            <a:endParaRPr/>
          </a:p>
        </p:txBody>
      </p:sp>
      <p:pic>
        <p:nvPicPr>
          <p:cNvPr id="398" name="Google Shape;398;g25d7c7ccafb_0_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3975" y="1852800"/>
            <a:ext cx="10484051" cy="460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" name="Google Shape;403;g18dd45d33d2_1_858"/>
          <p:cNvPicPr preferRelativeResize="0"/>
          <p:nvPr/>
        </p:nvPicPr>
        <p:blipFill rotWithShape="1">
          <a:blip r:embed="rId3">
            <a:alphaModFix amt="90000"/>
          </a:blip>
          <a:srcRect b="0" l="19744" r="19744" t="0"/>
          <a:stretch/>
        </p:blipFill>
        <p:spPr>
          <a:xfrm>
            <a:off x="0" y="0"/>
            <a:ext cx="3047985" cy="3432931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404" name="Google Shape;404;g18dd45d33d2_1_858"/>
          <p:cNvPicPr preferRelativeResize="0"/>
          <p:nvPr/>
        </p:nvPicPr>
        <p:blipFill rotWithShape="1">
          <a:blip r:embed="rId4">
            <a:alphaModFix amt="85000"/>
          </a:blip>
          <a:srcRect b="0" l="24192" r="24181" t="0"/>
          <a:stretch/>
        </p:blipFill>
        <p:spPr>
          <a:xfrm>
            <a:off x="3047996" y="0"/>
            <a:ext cx="3047995" cy="3432932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405" name="Google Shape;405;g18dd45d33d2_1_858"/>
          <p:cNvPicPr preferRelativeResize="0"/>
          <p:nvPr/>
        </p:nvPicPr>
        <p:blipFill rotWithShape="1">
          <a:blip r:embed="rId5">
            <a:alphaModFix amt="90000"/>
          </a:blip>
          <a:srcRect b="0" l="24931" r="24926" t="0"/>
          <a:stretch/>
        </p:blipFill>
        <p:spPr>
          <a:xfrm>
            <a:off x="6096007" y="0"/>
            <a:ext cx="3048001" cy="3432932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406" name="Google Shape;406;g18dd45d33d2_1_858"/>
          <p:cNvPicPr preferRelativeResize="0"/>
          <p:nvPr/>
        </p:nvPicPr>
        <p:blipFill rotWithShape="1">
          <a:blip r:embed="rId6">
            <a:alphaModFix amt="85000"/>
          </a:blip>
          <a:srcRect b="0" l="14040" r="14032" t="0"/>
          <a:stretch/>
        </p:blipFill>
        <p:spPr>
          <a:xfrm>
            <a:off x="9143996" y="0"/>
            <a:ext cx="3047994" cy="3432932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07" name="Google Shape;407;g18dd45d33d2_1_858"/>
          <p:cNvSpPr txBox="1"/>
          <p:nvPr>
            <p:ph type="title"/>
          </p:nvPr>
        </p:nvSpPr>
        <p:spPr>
          <a:xfrm>
            <a:off x="2119200" y="4146375"/>
            <a:ext cx="7953600" cy="210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</a:pPr>
            <a:r>
              <a:rPr b="1" lang="es-ES">
                <a:solidFill>
                  <a:schemeClr val="dk2"/>
                </a:solidFill>
              </a:rPr>
              <a:t>Entrevistas del Archivo Institucional</a:t>
            </a:r>
            <a:endParaRPr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Google Shape;412;g18dd45d33d2_1_862"/>
          <p:cNvPicPr preferRelativeResize="0"/>
          <p:nvPr/>
        </p:nvPicPr>
        <p:blipFill rotWithShape="1">
          <a:blip r:embed="rId3">
            <a:alphaModFix/>
          </a:blip>
          <a:srcRect b="28903" l="0" r="0" t="28907"/>
          <a:stretch/>
        </p:blipFill>
        <p:spPr>
          <a:xfrm>
            <a:off x="2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g18dd45d33d2_1_862"/>
          <p:cNvSpPr/>
          <p:nvPr/>
        </p:nvSpPr>
        <p:spPr>
          <a:xfrm>
            <a:off x="0" y="3432533"/>
            <a:ext cx="6091200" cy="2286000"/>
          </a:xfrm>
          <a:prstGeom prst="rect">
            <a:avLst/>
          </a:prstGeom>
          <a:solidFill>
            <a:srgbClr val="FFFFFF">
              <a:alpha val="85100"/>
            </a:srgbClr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g18dd45d33d2_1_862"/>
          <p:cNvSpPr txBox="1"/>
          <p:nvPr>
            <p:ph type="title"/>
          </p:nvPr>
        </p:nvSpPr>
        <p:spPr>
          <a:xfrm>
            <a:off x="468800" y="3649133"/>
            <a:ext cx="53301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s-ES"/>
              <a:t>Fondos Personales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" name="Google Shape;419;g18dd45d33d2_1_563"/>
          <p:cNvPicPr preferRelativeResize="0"/>
          <p:nvPr/>
        </p:nvPicPr>
        <p:blipFill rotWithShape="1">
          <a:blip r:embed="rId3">
            <a:alphaModFix/>
          </a:blip>
          <a:srcRect b="0" l="12195" r="12195" t="0"/>
          <a:stretch/>
        </p:blipFill>
        <p:spPr>
          <a:xfrm>
            <a:off x="4550267" y="0"/>
            <a:ext cx="7641732" cy="6857364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g18dd45d33d2_1_563"/>
          <p:cNvSpPr txBox="1"/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b="1" lang="es-ES">
                <a:solidFill>
                  <a:schemeClr val="dk2"/>
                </a:solidFill>
              </a:rPr>
              <a:t>El a</a:t>
            </a:r>
            <a:r>
              <a:rPr b="1" lang="es-ES">
                <a:solidFill>
                  <a:schemeClr val="dk2"/>
                </a:solidFill>
              </a:rPr>
              <a:t>rchivo en números</a:t>
            </a:r>
            <a:endParaRPr b="1">
              <a:solidFill>
                <a:schemeClr val="dk2"/>
              </a:solidFill>
            </a:endParaRPr>
          </a:p>
        </p:txBody>
      </p:sp>
      <p:sp>
        <p:nvSpPr>
          <p:cNvPr id="421" name="Google Shape;421;g18dd45d33d2_1_563"/>
          <p:cNvSpPr txBox="1"/>
          <p:nvPr>
            <p:ph idx="1" type="body"/>
          </p:nvPr>
        </p:nvSpPr>
        <p:spPr>
          <a:xfrm>
            <a:off x="415600" y="1852800"/>
            <a:ext cx="3744000" cy="45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es-ES">
                <a:solidFill>
                  <a:schemeClr val="dk2"/>
                </a:solidFill>
              </a:rPr>
              <a:t>Volumen : 145 metros lineales (aprox)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None/>
            </a:pPr>
            <a:r>
              <a:rPr lang="es-ES">
                <a:solidFill>
                  <a:schemeClr val="dk2"/>
                </a:solidFill>
              </a:rPr>
              <a:t>Fechas Extremas : 1950 - actualidad (Predominante 1983 - actualidad)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None/>
            </a:pPr>
            <a:r>
              <a:rPr lang="es-ES">
                <a:solidFill>
                  <a:schemeClr val="dk2"/>
                </a:solidFill>
              </a:rPr>
              <a:t>Relevado: 82,13 m.l   (1040 unidades entre cajas, biblioratos y carpetas)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600"/>
              <a:buNone/>
            </a:pPr>
            <a:r>
              <a:rPr lang="es-ES">
                <a:solidFill>
                  <a:schemeClr val="dk2"/>
                </a:solidFill>
              </a:rPr>
              <a:t>Fondos: APM Buenos Aires; Raq</a:t>
            </a:r>
            <a:r>
              <a:rPr lang="es-ES">
                <a:solidFill>
                  <a:schemeClr val="dk2"/>
                </a:solidFill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uel</a:t>
            </a:r>
            <a:r>
              <a:rPr lang="es-ES">
                <a:solidFill>
                  <a:schemeClr val="dk2"/>
                </a:solidFill>
              </a:rPr>
              <a:t> Radío de Marizcurrena; Mary Alexiu de Ignace; Delia Giovanola; Abel Madariaga; Francisco Madariaga Quintela; Tatiana Sfiligoy Ruarte Britos; Mirta Guarino; entre otros. 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600"/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8da3a3c606_0_0"/>
          <p:cNvSpPr/>
          <p:nvPr/>
        </p:nvSpPr>
        <p:spPr>
          <a:xfrm rot="-5400000">
            <a:off x="-388933" y="4841194"/>
            <a:ext cx="1737401" cy="959536"/>
          </a:xfrm>
          <a:custGeom>
            <a:rect b="b" l="l" r="r" t="t"/>
            <a:pathLst>
              <a:path extrusionOk="0" h="959536" w="1737401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g18da3a3c606_0_0"/>
          <p:cNvSpPr/>
          <p:nvPr/>
        </p:nvSpPr>
        <p:spPr>
          <a:xfrm>
            <a:off x="10494433" y="2"/>
            <a:ext cx="848462" cy="357303"/>
          </a:xfrm>
          <a:custGeom>
            <a:rect b="b" l="l" r="r" t="t"/>
            <a:pathLst>
              <a:path extrusionOk="0" h="477997" w="1135066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g18da3a3c606_0_0"/>
          <p:cNvSpPr/>
          <p:nvPr/>
        </p:nvSpPr>
        <p:spPr>
          <a:xfrm>
            <a:off x="0" y="0"/>
            <a:ext cx="12189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g18da3a3c606_0_0"/>
          <p:cNvSpPr/>
          <p:nvPr/>
        </p:nvSpPr>
        <p:spPr>
          <a:xfrm>
            <a:off x="10889750" y="0"/>
            <a:ext cx="1313905" cy="616519"/>
          </a:xfrm>
          <a:custGeom>
            <a:rect b="b" l="l" r="r" t="t"/>
            <a:pathLst>
              <a:path extrusionOk="0" h="1550992" w="2315251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g18da3a3c606_0_0"/>
          <p:cNvSpPr/>
          <p:nvPr/>
        </p:nvSpPr>
        <p:spPr>
          <a:xfrm rot="10800000">
            <a:off x="1781082" y="6242400"/>
            <a:ext cx="1284964" cy="616519"/>
          </a:xfrm>
          <a:custGeom>
            <a:rect b="b" l="l" r="r" t="t"/>
            <a:pathLst>
              <a:path extrusionOk="0" h="1550992" w="2315251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8" name="Google Shape;228;g18da3a3c606_0_0"/>
          <p:cNvPicPr preferRelativeResize="0"/>
          <p:nvPr/>
        </p:nvPicPr>
        <p:blipFill rotWithShape="1">
          <a:blip r:embed="rId3">
            <a:alphaModFix amt="83000"/>
          </a:blip>
          <a:srcRect b="0" l="0" r="0" t="0"/>
          <a:stretch/>
        </p:blipFill>
        <p:spPr>
          <a:xfrm>
            <a:off x="568988" y="111604"/>
            <a:ext cx="9834824" cy="6634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Google Shape;426;g260d1e263a1_0_439"/>
          <p:cNvPicPr preferRelativeResize="0"/>
          <p:nvPr/>
        </p:nvPicPr>
        <p:blipFill rotWithShape="1">
          <a:blip r:embed="rId3">
            <a:alphaModFix/>
          </a:blip>
          <a:srcRect b="0" l="15213" r="32881" t="0"/>
          <a:stretch/>
        </p:blipFill>
        <p:spPr>
          <a:xfrm>
            <a:off x="8641275" y="183525"/>
            <a:ext cx="3234150" cy="349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g260d1e263a1_0_439"/>
          <p:cNvPicPr preferRelativeResize="0"/>
          <p:nvPr/>
        </p:nvPicPr>
        <p:blipFill rotWithShape="1">
          <a:blip r:embed="rId4">
            <a:alphaModFix/>
          </a:blip>
          <a:srcRect b="30826" l="0" r="29238" t="23143"/>
          <a:stretch/>
        </p:blipFill>
        <p:spPr>
          <a:xfrm>
            <a:off x="8641275" y="3812600"/>
            <a:ext cx="3234150" cy="280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g260d1e263a1_0_439"/>
          <p:cNvPicPr preferRelativeResize="0"/>
          <p:nvPr/>
        </p:nvPicPr>
        <p:blipFill rotWithShape="1">
          <a:blip r:embed="rId5">
            <a:alphaModFix/>
          </a:blip>
          <a:srcRect b="1543" l="12887" r="26663" t="13660"/>
          <a:stretch/>
        </p:blipFill>
        <p:spPr>
          <a:xfrm>
            <a:off x="306800" y="183525"/>
            <a:ext cx="8168750" cy="6434276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g260d1e263a1_0_439"/>
          <p:cNvSpPr/>
          <p:nvPr/>
        </p:nvSpPr>
        <p:spPr>
          <a:xfrm>
            <a:off x="306775" y="5206325"/>
            <a:ext cx="8168700" cy="1435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g260d1e263a1_0_439"/>
          <p:cNvSpPr txBox="1"/>
          <p:nvPr>
            <p:ph type="ctrTitle"/>
          </p:nvPr>
        </p:nvSpPr>
        <p:spPr>
          <a:xfrm>
            <a:off x="776950" y="5206325"/>
            <a:ext cx="7927200" cy="14352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850">
                <a:solidFill>
                  <a:schemeClr val="dk2"/>
                </a:solidFill>
              </a:rPr>
              <a:t>Inauguración del Archivo Institucional “Raquel Radío de Marizcurrena”            </a:t>
            </a:r>
            <a:endParaRPr b="1" sz="285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5" name="Google Shape;435;g260d1e263a1_1_1"/>
          <p:cNvPicPr preferRelativeResize="0"/>
          <p:nvPr/>
        </p:nvPicPr>
        <p:blipFill rotWithShape="1">
          <a:blip r:embed="rId3">
            <a:alphaModFix/>
          </a:blip>
          <a:srcRect b="27670" l="0" r="0" t="9852"/>
          <a:stretch/>
        </p:blipFill>
        <p:spPr>
          <a:xfrm>
            <a:off x="661350" y="2336800"/>
            <a:ext cx="11042802" cy="3880833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g260d1e263a1_1_1"/>
          <p:cNvSpPr txBox="1"/>
          <p:nvPr>
            <p:ph type="title"/>
          </p:nvPr>
        </p:nvSpPr>
        <p:spPr>
          <a:xfrm>
            <a:off x="487750" y="426333"/>
            <a:ext cx="4165500" cy="1567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Lazos que propician la accesibilidad</a:t>
            </a:r>
            <a:endParaRPr/>
          </a:p>
        </p:txBody>
      </p:sp>
      <p:sp>
        <p:nvSpPr>
          <p:cNvPr id="437" name="Google Shape;437;g260d1e263a1_1_1"/>
          <p:cNvSpPr txBox="1"/>
          <p:nvPr>
            <p:ph idx="1" type="body"/>
          </p:nvPr>
        </p:nvSpPr>
        <p:spPr>
          <a:xfrm>
            <a:off x="4823850" y="426333"/>
            <a:ext cx="6880500" cy="1567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300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Desafío IA por la Identidad junto a la Fundación Sadosky</a:t>
            </a:r>
            <a:endParaRPr sz="2300">
              <a:solidFill>
                <a:schemeClr val="dk1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indent="0" lvl="0" marL="0" rtl="0" algn="l">
              <a:spcBef>
                <a:spcPts val="1000"/>
              </a:spcBef>
              <a:spcAft>
                <a:spcPts val="2100"/>
              </a:spcAft>
              <a:buNone/>
            </a:pPr>
            <a:r>
              <a:rPr lang="es-ES"/>
              <a:t>Se crearon herramientas de software para transcribir los recortes de prensa.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2" name="Google Shape;442;g260d1e263a1_3_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400" y="228600"/>
            <a:ext cx="620475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g260d1e263a1_3_47"/>
          <p:cNvPicPr preferRelativeResize="0"/>
          <p:nvPr/>
        </p:nvPicPr>
        <p:blipFill rotWithShape="1">
          <a:blip r:embed="rId4">
            <a:alphaModFix/>
          </a:blip>
          <a:srcRect b="0" l="20280" r="5836" t="0"/>
          <a:stretch/>
        </p:blipFill>
        <p:spPr>
          <a:xfrm>
            <a:off x="228600" y="2691375"/>
            <a:ext cx="3672574" cy="330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g260d1e263a1_3_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00575" y="2691375"/>
            <a:ext cx="4568550" cy="3308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g260d1e263a1_3_47"/>
          <p:cNvPicPr preferRelativeResize="0"/>
          <p:nvPr/>
        </p:nvPicPr>
        <p:blipFill rotWithShape="1">
          <a:blip r:embed="rId6">
            <a:alphaModFix/>
          </a:blip>
          <a:srcRect b="3734" l="0" r="0" t="2191"/>
          <a:stretch/>
        </p:blipFill>
        <p:spPr>
          <a:xfrm>
            <a:off x="4022000" y="2691375"/>
            <a:ext cx="3270425" cy="3308200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g260d1e263a1_3_47"/>
          <p:cNvSpPr txBox="1"/>
          <p:nvPr>
            <p:ph idx="4294967295" type="title"/>
          </p:nvPr>
        </p:nvSpPr>
        <p:spPr>
          <a:xfrm>
            <a:off x="487750" y="426333"/>
            <a:ext cx="4165500" cy="15675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700"/>
              <a:t>Lazos que propician la accesibilidad</a:t>
            </a:r>
            <a:endParaRPr sz="2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g260d1e263a1_3_47"/>
          <p:cNvSpPr txBox="1"/>
          <p:nvPr>
            <p:ph idx="4294967295" type="body"/>
          </p:nvPr>
        </p:nvSpPr>
        <p:spPr>
          <a:xfrm>
            <a:off x="4399800" y="426325"/>
            <a:ext cx="7792200" cy="1567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2300">
                <a:latin typeface="Twentieth Century"/>
                <a:ea typeface="Twentieth Century"/>
                <a:cs typeface="Twentieth Century"/>
                <a:sym typeface="Twentieth Century"/>
              </a:rPr>
              <a:t>Convenio con instituciones y archivos estatales e internacionales</a:t>
            </a:r>
            <a:endParaRPr sz="2300"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1900"/>
              <a:t>Digitalización y puesta a disposición de afiches, casetes y VHS</a:t>
            </a:r>
            <a:endParaRPr sz="19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18dd45d33d2_1_1683"/>
          <p:cNvSpPr txBox="1"/>
          <p:nvPr>
            <p:ph type="title"/>
          </p:nvPr>
        </p:nvSpPr>
        <p:spPr>
          <a:xfrm>
            <a:off x="464650" y="646275"/>
            <a:ext cx="3677700" cy="9330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dk2"/>
                </a:solidFill>
              </a:rPr>
              <a:t>Desafíos a futuro</a:t>
            </a:r>
            <a:endParaRPr b="1">
              <a:solidFill>
                <a:schemeClr val="dk2"/>
              </a:solidFill>
            </a:endParaRPr>
          </a:p>
        </p:txBody>
      </p:sp>
      <p:sp>
        <p:nvSpPr>
          <p:cNvPr id="453" name="Google Shape;453;g18dd45d33d2_1_1683"/>
          <p:cNvSpPr txBox="1"/>
          <p:nvPr>
            <p:ph idx="1" type="body"/>
          </p:nvPr>
        </p:nvSpPr>
        <p:spPr>
          <a:xfrm>
            <a:off x="332775" y="1734300"/>
            <a:ext cx="4311300" cy="4132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61950" lvl="0" marL="457200" rtl="0" algn="just">
              <a:spcBef>
                <a:spcPts val="1000"/>
              </a:spcBef>
              <a:spcAft>
                <a:spcPts val="0"/>
              </a:spcAft>
              <a:buSzPts val="2100"/>
              <a:buChar char="-"/>
            </a:pPr>
            <a:r>
              <a:rPr lang="es-ES"/>
              <a:t>Fomentar el acceso a la documentación </a:t>
            </a:r>
            <a:endParaRPr/>
          </a:p>
          <a:p>
            <a:pPr indent="-361950" lvl="0" marL="457200" rtl="0" algn="just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es-ES"/>
              <a:t>Adecuar los protocolos de consulta para resguardar la documentación sensible que contiene el archivo</a:t>
            </a:r>
            <a:endParaRPr/>
          </a:p>
          <a:p>
            <a:pPr indent="-361950" lvl="0" marL="457200" rtl="0" algn="just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es-ES"/>
              <a:t>Consolidar al Archivo Institucional como sujeto conservador del material vinculado a Abuelas de Plaza de Mayo</a:t>
            </a:r>
            <a:endParaRPr/>
          </a:p>
        </p:txBody>
      </p:sp>
      <p:sp>
        <p:nvSpPr>
          <p:cNvPr id="454" name="Google Shape;454;g18dd45d33d2_1_1683"/>
          <p:cNvSpPr/>
          <p:nvPr/>
        </p:nvSpPr>
        <p:spPr>
          <a:xfrm>
            <a:off x="5643667" y="0"/>
            <a:ext cx="6548400" cy="6858000"/>
          </a:xfrm>
          <a:prstGeom prst="parallelogram">
            <a:avLst>
              <a:gd fmla="val 25000" name="adj"/>
            </a:avLst>
          </a:prstGeom>
          <a:solidFill>
            <a:srgbClr val="FFFFFF"/>
          </a:solidFill>
          <a:ln>
            <a:noFill/>
          </a:ln>
          <a:effectLst>
            <a:outerShdw blurRad="50800" rotWithShape="0" algn="tl" dist="38100">
              <a:srgbClr val="000000">
                <a:alpha val="29800"/>
              </a:srgbClr>
            </a:outerShdw>
          </a:effectLst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g18dd45d33d2_1_1683"/>
          <p:cNvSpPr/>
          <p:nvPr/>
        </p:nvSpPr>
        <p:spPr>
          <a:xfrm>
            <a:off x="4442067" y="0"/>
            <a:ext cx="7511700" cy="6858000"/>
          </a:xfrm>
          <a:prstGeom prst="parallelogram">
            <a:avLst>
              <a:gd fmla="val 24220" name="adj"/>
            </a:avLst>
          </a:prstGeom>
          <a:solidFill>
            <a:srgbClr val="EEEEEE">
              <a:alpha val="67450"/>
            </a:srgbClr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56" name="Google Shape;456;g18dd45d33d2_1_1683"/>
          <p:cNvPicPr preferRelativeResize="0"/>
          <p:nvPr/>
        </p:nvPicPr>
        <p:blipFill rotWithShape="1">
          <a:blip r:embed="rId3">
            <a:alphaModFix/>
          </a:blip>
          <a:srcRect b="0" l="28964" r="10097" t="0"/>
          <a:stretch/>
        </p:blipFill>
        <p:spPr>
          <a:xfrm>
            <a:off x="4749800" y="0"/>
            <a:ext cx="7442400" cy="6858000"/>
          </a:xfrm>
          <a:prstGeom prst="parallelogram">
            <a:avLst>
              <a:gd fmla="val 23683" name="adj"/>
            </a:avLst>
          </a:prstGeom>
          <a:noFill/>
          <a:ln>
            <a:noFill/>
          </a:ln>
        </p:spPr>
      </p:pic>
      <p:pic>
        <p:nvPicPr>
          <p:cNvPr id="457" name="Google Shape;457;g18dd45d33d2_1_16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650" y="417675"/>
            <a:ext cx="620475" cy="22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" name="Google Shape;462;g190e4fdd493_21_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00225" y="1476363"/>
            <a:ext cx="2191551" cy="2624575"/>
          </a:xfrm>
          <a:prstGeom prst="rect">
            <a:avLst/>
          </a:prstGeom>
          <a:noFill/>
          <a:ln>
            <a:noFill/>
          </a:ln>
        </p:spPr>
      </p:pic>
      <p:sp>
        <p:nvSpPr>
          <p:cNvPr id="463" name="Google Shape;463;g190e4fdd493_21_26"/>
          <p:cNvSpPr txBox="1"/>
          <p:nvPr/>
        </p:nvSpPr>
        <p:spPr>
          <a:xfrm>
            <a:off x="4050900" y="4658125"/>
            <a:ext cx="4090200" cy="92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latin typeface="Avenir"/>
                <a:ea typeface="Avenir"/>
                <a:cs typeface="Avenir"/>
                <a:sym typeface="Avenir"/>
              </a:rPr>
              <a:t>Contacto: archivo@abuelas.org.ar</a:t>
            </a:r>
            <a:endParaRPr b="1" sz="2000"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250f8d6fc13_0_118"/>
          <p:cNvSpPr/>
          <p:nvPr/>
        </p:nvSpPr>
        <p:spPr>
          <a:xfrm rot="-5400000">
            <a:off x="-388933" y="4841194"/>
            <a:ext cx="1737401" cy="959536"/>
          </a:xfrm>
          <a:custGeom>
            <a:rect b="b" l="l" r="r" t="t"/>
            <a:pathLst>
              <a:path extrusionOk="0" h="959536" w="1737401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g250f8d6fc13_0_118"/>
          <p:cNvSpPr/>
          <p:nvPr/>
        </p:nvSpPr>
        <p:spPr>
          <a:xfrm>
            <a:off x="10494433" y="2"/>
            <a:ext cx="848462" cy="357303"/>
          </a:xfrm>
          <a:custGeom>
            <a:rect b="b" l="l" r="r" t="t"/>
            <a:pathLst>
              <a:path extrusionOk="0" h="477997" w="1135066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g250f8d6fc13_0_118"/>
          <p:cNvSpPr/>
          <p:nvPr/>
        </p:nvSpPr>
        <p:spPr>
          <a:xfrm>
            <a:off x="0" y="0"/>
            <a:ext cx="12189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g250f8d6fc13_0_118"/>
          <p:cNvSpPr/>
          <p:nvPr/>
        </p:nvSpPr>
        <p:spPr>
          <a:xfrm>
            <a:off x="10889750" y="0"/>
            <a:ext cx="1313905" cy="616519"/>
          </a:xfrm>
          <a:custGeom>
            <a:rect b="b" l="l" r="r" t="t"/>
            <a:pathLst>
              <a:path extrusionOk="0" h="1550992" w="2315251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g250f8d6fc13_0_118"/>
          <p:cNvSpPr/>
          <p:nvPr/>
        </p:nvSpPr>
        <p:spPr>
          <a:xfrm rot="10800000">
            <a:off x="1781082" y="6242400"/>
            <a:ext cx="1284964" cy="616519"/>
          </a:xfrm>
          <a:custGeom>
            <a:rect b="b" l="l" r="r" t="t"/>
            <a:pathLst>
              <a:path extrusionOk="0" h="1550992" w="2315251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g250f8d6fc13_0_118"/>
          <p:cNvSpPr txBox="1"/>
          <p:nvPr/>
        </p:nvSpPr>
        <p:spPr>
          <a:xfrm>
            <a:off x="232350" y="1216950"/>
            <a:ext cx="11574900" cy="32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s-ES" sz="2200" u="none" cap="none" strike="noStrike">
                <a:solidFill>
                  <a:srgbClr val="000000"/>
                </a:solidFill>
                <a:latin typeface="Average"/>
                <a:ea typeface="Average"/>
                <a:cs typeface="Average"/>
                <a:sym typeface="Average"/>
              </a:rPr>
              <a:t>Abuelas de Plaza de Mayo </a:t>
            </a:r>
            <a:r>
              <a:rPr b="0" i="0" lang="es-ES" sz="2200" u="none" cap="none" strike="noStrike">
                <a:solidFill>
                  <a:srgbClr val="000000"/>
                </a:solidFill>
                <a:latin typeface="Average"/>
                <a:ea typeface="Average"/>
                <a:cs typeface="Average"/>
                <a:sym typeface="Average"/>
              </a:rPr>
              <a:t>estima que existen alrededor de </a:t>
            </a:r>
            <a:r>
              <a:rPr b="1" i="0" lang="es-ES" sz="2200" u="none" cap="none" strike="noStrike">
                <a:solidFill>
                  <a:srgbClr val="000000"/>
                </a:solidFill>
                <a:latin typeface="Average"/>
                <a:ea typeface="Average"/>
                <a:cs typeface="Average"/>
                <a:sym typeface="Average"/>
              </a:rPr>
              <a:t>500 personas</a:t>
            </a:r>
            <a:r>
              <a:rPr b="0" i="0" lang="es-ES" sz="2200" u="none" cap="none" strike="noStrike">
                <a:solidFill>
                  <a:srgbClr val="000000"/>
                </a:solidFill>
                <a:latin typeface="Average"/>
                <a:ea typeface="Average"/>
                <a:cs typeface="Average"/>
                <a:sym typeface="Average"/>
              </a:rPr>
              <a:t> </a:t>
            </a:r>
            <a:endParaRPr b="0" i="0" sz="2200" u="none" cap="none" strike="noStrike">
              <a:solidFill>
                <a:srgbClr val="000000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s-ES" sz="2200" u="none" cap="none" strike="noStrike">
                <a:solidFill>
                  <a:srgbClr val="000000"/>
                </a:solidFill>
                <a:latin typeface="Average"/>
                <a:ea typeface="Average"/>
                <a:cs typeface="Average"/>
                <a:sym typeface="Average"/>
              </a:rPr>
              <a:t> que sufrieron la sustracción de su identidad durante la última dictadura.</a:t>
            </a:r>
            <a:endParaRPr b="0" i="0" sz="2200" u="none" cap="none" strike="noStrike">
              <a:solidFill>
                <a:srgbClr val="000000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s-ES" sz="2200" u="none" cap="none" strike="noStrike">
                <a:solidFill>
                  <a:srgbClr val="000000"/>
                </a:solidFill>
                <a:latin typeface="Average"/>
                <a:ea typeface="Average"/>
                <a:cs typeface="Average"/>
                <a:sym typeface="Average"/>
              </a:rPr>
              <a:t>Se trata de niños/as que fueron secuestrados y desaparecidos junto con sus padres o madres, que nacieron durante el cautiverio de sus madres o fueron asesinados/as.</a:t>
            </a:r>
            <a:endParaRPr b="0" i="0" sz="2200" u="none" cap="none" strike="noStrike">
              <a:solidFill>
                <a:srgbClr val="000000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lang="es-ES" sz="2200">
                <a:latin typeface="Average"/>
                <a:ea typeface="Average"/>
                <a:cs typeface="Average"/>
                <a:sym typeface="Average"/>
              </a:rPr>
              <a:t>Al momento s</a:t>
            </a:r>
            <a:r>
              <a:rPr b="1" i="0" lang="es-ES" sz="2200" u="none" cap="none" strike="noStrike">
                <a:solidFill>
                  <a:srgbClr val="000000"/>
                </a:solidFill>
                <a:latin typeface="Average"/>
                <a:ea typeface="Average"/>
                <a:cs typeface="Average"/>
                <a:sym typeface="Average"/>
              </a:rPr>
              <a:t>e han resuelto 13</a:t>
            </a:r>
            <a:r>
              <a:rPr b="1" lang="es-ES" sz="2200">
                <a:latin typeface="Average"/>
                <a:ea typeface="Average"/>
                <a:cs typeface="Average"/>
                <a:sym typeface="Average"/>
              </a:rPr>
              <a:t>3</a:t>
            </a:r>
            <a:r>
              <a:rPr b="1" i="0" lang="es-ES" sz="2200" u="none" cap="none" strike="noStrike">
                <a:solidFill>
                  <a:srgbClr val="000000"/>
                </a:solidFill>
                <a:latin typeface="Average"/>
                <a:ea typeface="Average"/>
                <a:cs typeface="Average"/>
                <a:sym typeface="Average"/>
              </a:rPr>
              <a:t> casos</a:t>
            </a:r>
            <a:r>
              <a:rPr b="0" i="0" lang="es-ES" sz="2200" u="none" cap="none" strike="noStrike">
                <a:solidFill>
                  <a:srgbClr val="000000"/>
                </a:solidFill>
                <a:latin typeface="Average"/>
                <a:ea typeface="Average"/>
                <a:cs typeface="Average"/>
                <a:sym typeface="Average"/>
              </a:rPr>
              <a:t> </a:t>
            </a:r>
            <a:endParaRPr b="0" i="0" sz="2200" u="none" cap="none" strike="noStrike">
              <a:solidFill>
                <a:srgbClr val="000000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g250f8d6fc13_0_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91200" y="375850"/>
            <a:ext cx="8341901" cy="551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18da3a3c606_0_249"/>
          <p:cNvSpPr/>
          <p:nvPr/>
        </p:nvSpPr>
        <p:spPr>
          <a:xfrm rot="-5400000">
            <a:off x="-388933" y="4841194"/>
            <a:ext cx="1737401" cy="959536"/>
          </a:xfrm>
          <a:custGeom>
            <a:rect b="b" l="l" r="r" t="t"/>
            <a:pathLst>
              <a:path extrusionOk="0" h="959536" w="1737401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g18da3a3c606_0_249"/>
          <p:cNvSpPr/>
          <p:nvPr/>
        </p:nvSpPr>
        <p:spPr>
          <a:xfrm>
            <a:off x="10494433" y="2"/>
            <a:ext cx="848462" cy="357303"/>
          </a:xfrm>
          <a:custGeom>
            <a:rect b="b" l="l" r="r" t="t"/>
            <a:pathLst>
              <a:path extrusionOk="0" h="477997" w="1135066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g18da3a3c606_0_249"/>
          <p:cNvSpPr/>
          <p:nvPr/>
        </p:nvSpPr>
        <p:spPr>
          <a:xfrm>
            <a:off x="0" y="0"/>
            <a:ext cx="12189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g18da3a3c606_0_249"/>
          <p:cNvSpPr/>
          <p:nvPr/>
        </p:nvSpPr>
        <p:spPr>
          <a:xfrm rot="-654031">
            <a:off x="8959060" y="215647"/>
            <a:ext cx="2988827" cy="2988827"/>
          </a:xfrm>
          <a:prstGeom prst="arc">
            <a:avLst>
              <a:gd fmla="val 16200000" name="adj1"/>
              <a:gd fmla="val 2287352" name="adj2"/>
            </a:avLst>
          </a:prstGeom>
          <a:noFill/>
          <a:ln cap="rnd" cmpd="sng" w="127000">
            <a:solidFill>
              <a:schemeClr val="accent4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g18da3a3c606_0_249"/>
          <p:cNvSpPr/>
          <p:nvPr/>
        </p:nvSpPr>
        <p:spPr>
          <a:xfrm>
            <a:off x="145169" y="5922891"/>
            <a:ext cx="546000" cy="546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g18da3a3c606_0_249"/>
          <p:cNvSpPr/>
          <p:nvPr/>
        </p:nvSpPr>
        <p:spPr>
          <a:xfrm>
            <a:off x="691174" y="6327597"/>
            <a:ext cx="360000" cy="36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venir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4" name="Google Shape;254;g18da3a3c606_0_249"/>
          <p:cNvPicPr preferRelativeResize="0"/>
          <p:nvPr/>
        </p:nvPicPr>
        <p:blipFill rotWithShape="1">
          <a:blip r:embed="rId3">
            <a:alphaModFix/>
          </a:blip>
          <a:srcRect b="-948" l="0" r="0" t="-1091"/>
          <a:stretch/>
        </p:blipFill>
        <p:spPr>
          <a:xfrm>
            <a:off x="1424587" y="626575"/>
            <a:ext cx="9342824" cy="5296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g16bcba1c948_0_95"/>
          <p:cNvPicPr preferRelativeResize="0"/>
          <p:nvPr/>
        </p:nvPicPr>
        <p:blipFill rotWithShape="1">
          <a:blip r:embed="rId3">
            <a:alphaModFix/>
          </a:blip>
          <a:srcRect b="0" l="6649" r="6648" t="0"/>
          <a:stretch/>
        </p:blipFill>
        <p:spPr>
          <a:xfrm>
            <a:off x="661350" y="2336800"/>
            <a:ext cx="11042801" cy="3880834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g16bcba1c948_0_95"/>
          <p:cNvSpPr txBox="1"/>
          <p:nvPr>
            <p:ph type="title"/>
          </p:nvPr>
        </p:nvSpPr>
        <p:spPr>
          <a:xfrm>
            <a:off x="487750" y="426333"/>
            <a:ext cx="4165500" cy="15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b="1" lang="es-ES"/>
              <a:t>Lo</a:t>
            </a:r>
            <a:r>
              <a:rPr b="1" lang="es-ES"/>
              <a:t>s orígenes del archivo</a:t>
            </a:r>
            <a:endParaRPr b="1"/>
          </a:p>
        </p:txBody>
      </p:sp>
      <p:sp>
        <p:nvSpPr>
          <p:cNvPr id="261" name="Google Shape;261;g16bcba1c948_0_95"/>
          <p:cNvSpPr txBox="1"/>
          <p:nvPr>
            <p:ph idx="1" type="body"/>
          </p:nvPr>
        </p:nvSpPr>
        <p:spPr>
          <a:xfrm>
            <a:off x="4823850" y="426333"/>
            <a:ext cx="6880500" cy="13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2100"/>
              </a:spcAft>
              <a:buSzPts val="1900"/>
              <a:buNone/>
            </a:pPr>
            <a:r>
              <a:rPr lang="es-ES"/>
              <a:t>Desde el comienzo mismo de la organización y la búsqueda, las abuelas comenzaron a organizar su documentación. Nuestras tareas se originan en tareas emprendidas por las abuelas desde un primer momento.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g16bcba1c948_0_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2526" y="152400"/>
            <a:ext cx="4210050" cy="3152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g16bcba1c948_0_6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8238" y="3464225"/>
            <a:ext cx="4238625" cy="318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g16bcba1c948_0_6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89280" y="152400"/>
            <a:ext cx="4318481" cy="6493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18dd45d33d2_0_0"/>
          <p:cNvSpPr txBox="1"/>
          <p:nvPr>
            <p:ph type="title"/>
          </p:nvPr>
        </p:nvSpPr>
        <p:spPr>
          <a:xfrm>
            <a:off x="838200" y="147201"/>
            <a:ext cx="105156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wentieth Century"/>
              <a:buNone/>
            </a:pPr>
            <a:r>
              <a:rPr b="1" lang="es-ES" sz="3600"/>
              <a:t>Convenios, proyectos y colaboraciones</a:t>
            </a:r>
            <a:endParaRPr b="1" sz="3600"/>
          </a:p>
        </p:txBody>
      </p:sp>
      <p:cxnSp>
        <p:nvCxnSpPr>
          <p:cNvPr id="274" name="Google Shape;274;g18dd45d33d2_0_0"/>
          <p:cNvCxnSpPr>
            <a:endCxn id="275" idx="5"/>
          </p:cNvCxnSpPr>
          <p:nvPr/>
        </p:nvCxnSpPr>
        <p:spPr>
          <a:xfrm rot="10800000">
            <a:off x="2573088" y="3737271"/>
            <a:ext cx="2544600" cy="808500"/>
          </a:xfrm>
          <a:prstGeom prst="straightConnector1">
            <a:avLst/>
          </a:prstGeom>
          <a:noFill/>
          <a:ln cap="flat" cmpd="sng" w="38100">
            <a:solidFill>
              <a:srgbClr val="797B4F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276" name="Google Shape;276;g18dd45d33d2_0_0"/>
          <p:cNvCxnSpPr>
            <a:stCxn id="277" idx="2"/>
            <a:endCxn id="278" idx="6"/>
          </p:cNvCxnSpPr>
          <p:nvPr/>
        </p:nvCxnSpPr>
        <p:spPr>
          <a:xfrm rot="10800000">
            <a:off x="2888384" y="4859930"/>
            <a:ext cx="2196000" cy="27300"/>
          </a:xfrm>
          <a:prstGeom prst="straightConnector1">
            <a:avLst/>
          </a:prstGeom>
          <a:noFill/>
          <a:ln cap="flat" cmpd="sng" w="38100">
            <a:solidFill>
              <a:srgbClr val="797B4F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279" name="Google Shape;279;g18dd45d33d2_0_0"/>
          <p:cNvSpPr txBox="1"/>
          <p:nvPr/>
        </p:nvSpPr>
        <p:spPr>
          <a:xfrm>
            <a:off x="4589575" y="5731217"/>
            <a:ext cx="26319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s-ES" sz="9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Abuelas de Plaza de Mayo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1" i="0" sz="900" u="none" cap="none" strike="noStrike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g18dd45d33d2_0_0"/>
          <p:cNvSpPr txBox="1"/>
          <p:nvPr/>
        </p:nvSpPr>
        <p:spPr>
          <a:xfrm>
            <a:off x="-326590" y="4645046"/>
            <a:ext cx="21435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s-ES" sz="9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Defensoria del Pueblo (CABA) </a:t>
            </a:r>
            <a:endParaRPr b="1" i="0" sz="900" u="none" cap="none" strike="noStrike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g18dd45d33d2_0_0"/>
          <p:cNvSpPr txBox="1"/>
          <p:nvPr/>
        </p:nvSpPr>
        <p:spPr>
          <a:xfrm>
            <a:off x="-1877123" y="3016908"/>
            <a:ext cx="33936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s-ES" sz="9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8 x Mille Iglesia Valdense </a:t>
            </a:r>
            <a:endParaRPr b="1" i="0" sz="900" u="none" cap="none" strike="noStrike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2" name="Google Shape;282;g18dd45d33d2_0_0"/>
          <p:cNvGrpSpPr/>
          <p:nvPr/>
        </p:nvGrpSpPr>
        <p:grpSpPr>
          <a:xfrm>
            <a:off x="1816792" y="4324124"/>
            <a:ext cx="1071590" cy="1071590"/>
            <a:chOff x="1412836" y="4575031"/>
            <a:chExt cx="1152000" cy="1152000"/>
          </a:xfrm>
        </p:grpSpPr>
        <p:sp>
          <p:nvSpPr>
            <p:cNvPr id="278" name="Google Shape;278;g18dd45d33d2_0_0"/>
            <p:cNvSpPr/>
            <p:nvPr/>
          </p:nvSpPr>
          <p:spPr>
            <a:xfrm>
              <a:off x="1412836" y="4575031"/>
              <a:ext cx="1152000" cy="1152000"/>
            </a:xfrm>
            <a:prstGeom prst="ellipse">
              <a:avLst/>
            </a:prstGeom>
            <a:solidFill>
              <a:srgbClr val="FFFFFF"/>
            </a:solidFill>
            <a:ln cap="flat" cmpd="sng" w="25400">
              <a:solidFill>
                <a:srgbClr val="797B4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83" name="Google Shape;283;g18dd45d33d2_0_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612423" y="4801498"/>
              <a:ext cx="752955" cy="69919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4" name="Google Shape;284;g18dd45d33d2_0_0"/>
          <p:cNvGrpSpPr/>
          <p:nvPr/>
        </p:nvGrpSpPr>
        <p:grpSpPr>
          <a:xfrm>
            <a:off x="5084384" y="4052282"/>
            <a:ext cx="1669895" cy="1669895"/>
            <a:chOff x="5282860" y="4005775"/>
            <a:chExt cx="1795200" cy="1795200"/>
          </a:xfrm>
        </p:grpSpPr>
        <p:sp>
          <p:nvSpPr>
            <p:cNvPr id="277" name="Google Shape;277;g18dd45d33d2_0_0"/>
            <p:cNvSpPr/>
            <p:nvPr/>
          </p:nvSpPr>
          <p:spPr>
            <a:xfrm>
              <a:off x="5282860" y="4005775"/>
              <a:ext cx="1795200" cy="1795200"/>
            </a:xfrm>
            <a:prstGeom prst="ellipse">
              <a:avLst/>
            </a:prstGeom>
            <a:solidFill>
              <a:srgbClr val="FDFDFD"/>
            </a:solidFill>
            <a:ln cap="flat" cmpd="sng" w="25400">
              <a:solidFill>
                <a:srgbClr val="797B4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85" name="Google Shape;285;g18dd45d33d2_0_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666224" y="4222842"/>
              <a:ext cx="1023259" cy="135755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6" name="Google Shape;286;g18dd45d33d2_0_0"/>
          <p:cNvGrpSpPr/>
          <p:nvPr/>
        </p:nvGrpSpPr>
        <p:grpSpPr>
          <a:xfrm>
            <a:off x="1658429" y="2822612"/>
            <a:ext cx="1071590" cy="1071590"/>
            <a:chOff x="2774915" y="3086664"/>
            <a:chExt cx="1152000" cy="1152000"/>
          </a:xfrm>
        </p:grpSpPr>
        <p:sp>
          <p:nvSpPr>
            <p:cNvPr id="275" name="Google Shape;275;g18dd45d33d2_0_0"/>
            <p:cNvSpPr/>
            <p:nvPr/>
          </p:nvSpPr>
          <p:spPr>
            <a:xfrm>
              <a:off x="2774915" y="3086664"/>
              <a:ext cx="1152000" cy="1152000"/>
            </a:xfrm>
            <a:prstGeom prst="ellipse">
              <a:avLst/>
            </a:prstGeom>
            <a:solidFill>
              <a:srgbClr val="FFFFFF"/>
            </a:solidFill>
            <a:ln cap="flat" cmpd="sng" w="25400">
              <a:solidFill>
                <a:srgbClr val="797B4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87" name="Google Shape;287;g18dd45d33d2_0_0"/>
            <p:cNvPicPr preferRelativeResize="0"/>
            <p:nvPr/>
          </p:nvPicPr>
          <p:blipFill rotWithShape="1">
            <a:blip r:embed="rId5">
              <a:alphaModFix/>
            </a:blip>
            <a:srcRect b="8737" l="22010" r="22154" t="15870"/>
            <a:stretch/>
          </p:blipFill>
          <p:spPr>
            <a:xfrm>
              <a:off x="2928828" y="3357235"/>
              <a:ext cx="855164" cy="577616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288" name="Google Shape;288;g18dd45d33d2_0_0"/>
          <p:cNvCxnSpPr/>
          <p:nvPr/>
        </p:nvCxnSpPr>
        <p:spPr>
          <a:xfrm rot="10800000">
            <a:off x="3179825" y="2840850"/>
            <a:ext cx="2219100" cy="1330200"/>
          </a:xfrm>
          <a:prstGeom prst="straightConnector1">
            <a:avLst/>
          </a:prstGeom>
          <a:noFill/>
          <a:ln cap="flat" cmpd="sng" w="38100">
            <a:solidFill>
              <a:srgbClr val="797B4F"/>
            </a:solidFill>
            <a:prstDash val="dot"/>
            <a:round/>
            <a:headEnd len="sm" w="sm" type="none"/>
            <a:tailEnd len="sm" w="sm" type="none"/>
          </a:ln>
        </p:spPr>
      </p:cxnSp>
      <p:grpSp>
        <p:nvGrpSpPr>
          <p:cNvPr id="289" name="Google Shape;289;g18dd45d33d2_0_0"/>
          <p:cNvGrpSpPr/>
          <p:nvPr/>
        </p:nvGrpSpPr>
        <p:grpSpPr>
          <a:xfrm>
            <a:off x="8752347" y="2799352"/>
            <a:ext cx="1071590" cy="1071590"/>
            <a:chOff x="6195943" y="1549259"/>
            <a:chExt cx="1152000" cy="1152000"/>
          </a:xfrm>
        </p:grpSpPr>
        <p:sp>
          <p:nvSpPr>
            <p:cNvPr id="290" name="Google Shape;290;g18dd45d33d2_0_0"/>
            <p:cNvSpPr/>
            <p:nvPr/>
          </p:nvSpPr>
          <p:spPr>
            <a:xfrm>
              <a:off x="6195943" y="1549259"/>
              <a:ext cx="1152000" cy="1152000"/>
            </a:xfrm>
            <a:prstGeom prst="ellipse">
              <a:avLst/>
            </a:prstGeom>
            <a:solidFill>
              <a:srgbClr val="FDFDFD"/>
            </a:solidFill>
            <a:ln cap="flat" cmpd="sng" w="25400">
              <a:solidFill>
                <a:srgbClr val="797B4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CONICET Dialoga (@CONICETDialoga) | Twitter" id="291" name="Google Shape;291;g18dd45d33d2_0_0"/>
            <p:cNvPicPr preferRelativeResize="0"/>
            <p:nvPr/>
          </p:nvPicPr>
          <p:blipFill rotWithShape="1">
            <a:blip r:embed="rId6">
              <a:alphaModFix/>
            </a:blip>
            <a:srcRect b="25224" l="9414" r="9211" t="24506"/>
            <a:stretch/>
          </p:blipFill>
          <p:spPr>
            <a:xfrm>
              <a:off x="6436250" y="1919017"/>
              <a:ext cx="676721" cy="41807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2" name="Google Shape;292;g18dd45d33d2_0_0"/>
          <p:cNvGrpSpPr/>
          <p:nvPr/>
        </p:nvGrpSpPr>
        <p:grpSpPr>
          <a:xfrm>
            <a:off x="9445670" y="2872876"/>
            <a:ext cx="1202987" cy="602137"/>
            <a:chOff x="3017859" y="4397729"/>
            <a:chExt cx="1870897" cy="485516"/>
          </a:xfrm>
        </p:grpSpPr>
        <p:sp>
          <p:nvSpPr>
            <p:cNvPr id="293" name="Google Shape;293;g18dd45d33d2_0_0"/>
            <p:cNvSpPr txBox="1"/>
            <p:nvPr/>
          </p:nvSpPr>
          <p:spPr>
            <a:xfrm>
              <a:off x="3021856" y="4715845"/>
              <a:ext cx="1866900" cy="16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68575" spcFirstLastPara="1" rIns="68575" wrap="square" tIns="34275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g18dd45d33d2_0_0"/>
            <p:cNvSpPr txBox="1"/>
            <p:nvPr/>
          </p:nvSpPr>
          <p:spPr>
            <a:xfrm>
              <a:off x="3017859" y="4397729"/>
              <a:ext cx="1870800" cy="16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68575" spcFirstLastPara="1" rIns="68575" wrap="square" tIns="34275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s-ES" sz="900" u="none" cap="none" strike="noStrike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CONICET</a:t>
              </a:r>
              <a:endParaRPr b="1" i="0" sz="9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5" name="Google Shape;295;g18dd45d33d2_0_0"/>
          <p:cNvGrpSpPr/>
          <p:nvPr/>
        </p:nvGrpSpPr>
        <p:grpSpPr>
          <a:xfrm>
            <a:off x="7505196" y="1772533"/>
            <a:ext cx="1071590" cy="1071590"/>
            <a:chOff x="8703888" y="1924752"/>
            <a:chExt cx="1152000" cy="1152000"/>
          </a:xfrm>
        </p:grpSpPr>
        <p:sp>
          <p:nvSpPr>
            <p:cNvPr id="296" name="Google Shape;296;g18dd45d33d2_0_0"/>
            <p:cNvSpPr/>
            <p:nvPr/>
          </p:nvSpPr>
          <p:spPr>
            <a:xfrm>
              <a:off x="8703888" y="1924752"/>
              <a:ext cx="1152000" cy="1152000"/>
            </a:xfrm>
            <a:prstGeom prst="ellipse">
              <a:avLst/>
            </a:prstGeom>
            <a:solidFill>
              <a:srgbClr val="FDFDFD"/>
            </a:solidFill>
            <a:ln cap="flat" cmpd="sng" w="25400">
              <a:solidFill>
                <a:srgbClr val="797B4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97" name="Google Shape;297;g18dd45d33d2_0_0"/>
            <p:cNvPicPr preferRelativeResize="0"/>
            <p:nvPr/>
          </p:nvPicPr>
          <p:blipFill rotWithShape="1">
            <a:blip r:embed="rId7">
              <a:alphaModFix/>
            </a:blip>
            <a:srcRect b="37120" l="9825" r="55069" t="36536"/>
            <a:stretch/>
          </p:blipFill>
          <p:spPr>
            <a:xfrm>
              <a:off x="8916666" y="2224406"/>
              <a:ext cx="726570" cy="54062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8" name="Google Shape;298;g18dd45d33d2_0_0"/>
          <p:cNvGrpSpPr/>
          <p:nvPr/>
        </p:nvGrpSpPr>
        <p:grpSpPr>
          <a:xfrm>
            <a:off x="2348869" y="1837955"/>
            <a:ext cx="1071590" cy="1071590"/>
            <a:chOff x="9856016" y="3228506"/>
            <a:chExt cx="1152000" cy="1152000"/>
          </a:xfrm>
        </p:grpSpPr>
        <p:sp>
          <p:nvSpPr>
            <p:cNvPr id="299" name="Google Shape;299;g18dd45d33d2_0_0"/>
            <p:cNvSpPr/>
            <p:nvPr/>
          </p:nvSpPr>
          <p:spPr>
            <a:xfrm>
              <a:off x="9856016" y="3228506"/>
              <a:ext cx="1152000" cy="1152000"/>
            </a:xfrm>
            <a:prstGeom prst="ellipse">
              <a:avLst/>
            </a:prstGeom>
            <a:solidFill>
              <a:srgbClr val="FDFDFD"/>
            </a:solidFill>
            <a:ln cap="flat" cmpd="sng" w="25400">
              <a:solidFill>
                <a:srgbClr val="797B4F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00" name="Google Shape;300;g18dd45d33d2_0_0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9975041" y="3287598"/>
              <a:ext cx="914077" cy="1042333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301" name="Google Shape;301;g18dd45d33d2_0_0"/>
          <p:cNvCxnSpPr>
            <a:endCxn id="296" idx="3"/>
          </p:cNvCxnSpPr>
          <p:nvPr/>
        </p:nvCxnSpPr>
        <p:spPr>
          <a:xfrm flipH="1" rot="10800000">
            <a:off x="6430027" y="2687192"/>
            <a:ext cx="1232100" cy="1499400"/>
          </a:xfrm>
          <a:prstGeom prst="straightConnector1">
            <a:avLst/>
          </a:prstGeom>
          <a:noFill/>
          <a:ln cap="flat" cmpd="sng" w="38100">
            <a:solidFill>
              <a:srgbClr val="797B4F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302" name="Google Shape;302;g18dd45d33d2_0_0"/>
          <p:cNvCxnSpPr>
            <a:endCxn id="290" idx="2"/>
          </p:cNvCxnSpPr>
          <p:nvPr/>
        </p:nvCxnSpPr>
        <p:spPr>
          <a:xfrm flipH="1" rot="10800000">
            <a:off x="6742347" y="3335147"/>
            <a:ext cx="2010000" cy="1210800"/>
          </a:xfrm>
          <a:prstGeom prst="straightConnector1">
            <a:avLst/>
          </a:prstGeom>
          <a:noFill/>
          <a:ln cap="flat" cmpd="sng" w="38100">
            <a:solidFill>
              <a:srgbClr val="797B4F"/>
            </a:solidFill>
            <a:prstDash val="dot"/>
            <a:round/>
            <a:headEnd len="sm" w="sm" type="none"/>
            <a:tailEnd len="sm" w="sm" type="none"/>
          </a:ln>
        </p:spPr>
      </p:cxnSp>
      <p:grpSp>
        <p:nvGrpSpPr>
          <p:cNvPr id="303" name="Google Shape;303;g18dd45d33d2_0_0"/>
          <p:cNvGrpSpPr/>
          <p:nvPr/>
        </p:nvGrpSpPr>
        <p:grpSpPr>
          <a:xfrm>
            <a:off x="9423321" y="4097613"/>
            <a:ext cx="1071590" cy="1071590"/>
            <a:chOff x="7219321" y="4398491"/>
            <a:chExt cx="1152000" cy="1152000"/>
          </a:xfrm>
        </p:grpSpPr>
        <p:sp>
          <p:nvSpPr>
            <p:cNvPr id="304" name="Google Shape;304;g18dd45d33d2_0_0"/>
            <p:cNvSpPr/>
            <p:nvPr/>
          </p:nvSpPr>
          <p:spPr>
            <a:xfrm>
              <a:off x="7219321" y="4398491"/>
              <a:ext cx="1152000" cy="1152000"/>
            </a:xfrm>
            <a:prstGeom prst="ellipse">
              <a:avLst/>
            </a:prstGeom>
            <a:solidFill>
              <a:srgbClr val="FDFDFD"/>
            </a:solidFill>
            <a:ln cap="flat" cmpd="sng" w="25400">
              <a:solidFill>
                <a:srgbClr val="797B4F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C:\Users\Edicion2\Desktop\logo AGN.png" id="305" name="Google Shape;305;g18dd45d33d2_0_0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7290711" y="4469730"/>
              <a:ext cx="1009650" cy="1009650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306" name="Google Shape;306;g18dd45d33d2_0_0"/>
          <p:cNvCxnSpPr>
            <a:stCxn id="277" idx="6"/>
            <a:endCxn id="304" idx="2"/>
          </p:cNvCxnSpPr>
          <p:nvPr/>
        </p:nvCxnSpPr>
        <p:spPr>
          <a:xfrm flipH="1" rot="10800000">
            <a:off x="6754279" y="4633430"/>
            <a:ext cx="2669100" cy="253800"/>
          </a:xfrm>
          <a:prstGeom prst="straightConnector1">
            <a:avLst/>
          </a:prstGeom>
          <a:noFill/>
          <a:ln cap="flat" cmpd="sng" w="38100">
            <a:solidFill>
              <a:srgbClr val="797B4F"/>
            </a:solidFill>
            <a:prstDash val="dot"/>
            <a:round/>
            <a:headEnd len="sm" w="sm" type="none"/>
            <a:tailEnd len="sm" w="sm" type="none"/>
          </a:ln>
        </p:spPr>
      </p:cxnSp>
      <p:grpSp>
        <p:nvGrpSpPr>
          <p:cNvPr id="307" name="Google Shape;307;g18dd45d33d2_0_0"/>
          <p:cNvGrpSpPr/>
          <p:nvPr/>
        </p:nvGrpSpPr>
        <p:grpSpPr>
          <a:xfrm>
            <a:off x="8811360" y="1766027"/>
            <a:ext cx="1683622" cy="503172"/>
            <a:chOff x="3021856" y="4261661"/>
            <a:chExt cx="2802300" cy="718612"/>
          </a:xfrm>
        </p:grpSpPr>
        <p:sp>
          <p:nvSpPr>
            <p:cNvPr id="308" name="Google Shape;308;g18dd45d33d2_0_0"/>
            <p:cNvSpPr txBox="1"/>
            <p:nvPr/>
          </p:nvSpPr>
          <p:spPr>
            <a:xfrm>
              <a:off x="3021856" y="4683573"/>
              <a:ext cx="1866900" cy="29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68575" spcFirstLastPara="1" rIns="68575" wrap="square" tIns="34275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g18dd45d33d2_0_0"/>
            <p:cNvSpPr txBox="1"/>
            <p:nvPr/>
          </p:nvSpPr>
          <p:spPr>
            <a:xfrm>
              <a:off x="3021856" y="4261661"/>
              <a:ext cx="2802300" cy="494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68575" spcFirstLastPara="1" rIns="68575" wrap="square" tIns="342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s-ES" sz="900" u="none" cap="none" strike="noStrike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Archivo Nacional de la Memoria </a:t>
              </a:r>
              <a:endParaRPr b="1" i="0" sz="9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0" name="Google Shape;310;g18dd45d33d2_0_0"/>
          <p:cNvGrpSpPr/>
          <p:nvPr/>
        </p:nvGrpSpPr>
        <p:grpSpPr>
          <a:xfrm>
            <a:off x="820759" y="1704358"/>
            <a:ext cx="2077337" cy="633946"/>
            <a:chOff x="2544885" y="4074894"/>
            <a:chExt cx="3174900" cy="905379"/>
          </a:xfrm>
        </p:grpSpPr>
        <p:sp>
          <p:nvSpPr>
            <p:cNvPr id="311" name="Google Shape;311;g18dd45d33d2_0_0"/>
            <p:cNvSpPr txBox="1"/>
            <p:nvPr/>
          </p:nvSpPr>
          <p:spPr>
            <a:xfrm>
              <a:off x="3021856" y="4683573"/>
              <a:ext cx="1866900" cy="29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68575" spcFirstLastPara="1" rIns="68575" wrap="square" tIns="34275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g18dd45d33d2_0_0"/>
            <p:cNvSpPr txBox="1"/>
            <p:nvPr/>
          </p:nvSpPr>
          <p:spPr>
            <a:xfrm>
              <a:off x="2544885" y="4074894"/>
              <a:ext cx="3174900" cy="69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68575" spcFirstLastPara="1" rIns="68575" wrap="square" tIns="342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s-ES" sz="900" u="none" cap="none" strike="noStrike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MEAP </a:t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1" i="0" lang="es-ES" sz="900" u="none" cap="none" strike="noStrike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Modern Endangered Archive Program </a:t>
              </a:r>
              <a:endParaRPr b="1" i="0" sz="9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3" name="Google Shape;313;g18dd45d33d2_0_0"/>
          <p:cNvSpPr txBox="1"/>
          <p:nvPr/>
        </p:nvSpPr>
        <p:spPr>
          <a:xfrm>
            <a:off x="10151639" y="3837398"/>
            <a:ext cx="13626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s-ES" sz="9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Archivo General 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s-ES" sz="9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de la Naci</a:t>
            </a:r>
            <a:r>
              <a:rPr b="1" lang="es-ES" sz="900">
                <a:solidFill>
                  <a:srgbClr val="797B4F"/>
                </a:solidFill>
              </a:rPr>
              <a:t>ó</a:t>
            </a:r>
            <a:r>
              <a:rPr b="1" i="0" lang="es-ES" sz="9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 b="1" i="0" sz="900" u="none" cap="none" strike="noStrike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g18dd45d33d2_0_0"/>
          <p:cNvSpPr txBox="1"/>
          <p:nvPr/>
        </p:nvSpPr>
        <p:spPr>
          <a:xfrm>
            <a:off x="-248101" y="5054878"/>
            <a:ext cx="20463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s-ES" sz="9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08/2018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g18dd45d33d2_0_0"/>
          <p:cNvSpPr txBox="1"/>
          <p:nvPr/>
        </p:nvSpPr>
        <p:spPr>
          <a:xfrm>
            <a:off x="-615923" y="3319840"/>
            <a:ext cx="20463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s-ES" sz="9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12/2019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g18dd45d33d2_0_0"/>
          <p:cNvSpPr txBox="1"/>
          <p:nvPr/>
        </p:nvSpPr>
        <p:spPr>
          <a:xfrm>
            <a:off x="193357" y="2338308"/>
            <a:ext cx="20463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s-ES" sz="9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06/2020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g18dd45d33d2_0_0"/>
          <p:cNvSpPr txBox="1"/>
          <p:nvPr/>
        </p:nvSpPr>
        <p:spPr>
          <a:xfrm>
            <a:off x="10021154" y="3079470"/>
            <a:ext cx="20463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s-ES" sz="9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10/2020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g18dd45d33d2_0_0"/>
          <p:cNvSpPr txBox="1"/>
          <p:nvPr/>
        </p:nvSpPr>
        <p:spPr>
          <a:xfrm>
            <a:off x="8811229" y="2202993"/>
            <a:ext cx="20463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s-ES" sz="9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10/2020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g18dd45d33d2_0_0"/>
          <p:cNvSpPr txBox="1"/>
          <p:nvPr/>
        </p:nvSpPr>
        <p:spPr>
          <a:xfrm>
            <a:off x="9467689" y="4279854"/>
            <a:ext cx="20463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s-ES" sz="9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10/2020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g18dd45d33d2_0_0"/>
          <p:cNvSpPr/>
          <p:nvPr/>
        </p:nvSpPr>
        <p:spPr>
          <a:xfrm>
            <a:off x="4554388" y="1040000"/>
            <a:ext cx="503100" cy="503100"/>
          </a:xfrm>
          <a:prstGeom prst="ellipse">
            <a:avLst/>
          </a:prstGeom>
          <a:solidFill>
            <a:srgbClr val="FDFDFD"/>
          </a:solidFill>
          <a:ln cap="flat" cmpd="sng" w="25400">
            <a:solidFill>
              <a:srgbClr val="797B4F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g18dd45d33d2_0_0"/>
          <p:cNvSpPr/>
          <p:nvPr/>
        </p:nvSpPr>
        <p:spPr>
          <a:xfrm>
            <a:off x="4554388" y="1613775"/>
            <a:ext cx="503100" cy="503100"/>
          </a:xfrm>
          <a:prstGeom prst="ellipse">
            <a:avLst/>
          </a:prstGeom>
          <a:solidFill>
            <a:srgbClr val="FDFDFD"/>
          </a:solidFill>
          <a:ln cap="flat" cmpd="sng" w="25400">
            <a:solidFill>
              <a:srgbClr val="797B4F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g18dd45d33d2_0_0"/>
          <p:cNvSpPr/>
          <p:nvPr/>
        </p:nvSpPr>
        <p:spPr>
          <a:xfrm>
            <a:off x="4554388" y="2216375"/>
            <a:ext cx="503100" cy="503100"/>
          </a:xfrm>
          <a:prstGeom prst="ellipse">
            <a:avLst/>
          </a:prstGeom>
          <a:solidFill>
            <a:srgbClr val="FDFDFD"/>
          </a:solidFill>
          <a:ln cap="flat" cmpd="sng" w="25400">
            <a:solidFill>
              <a:srgbClr val="797B4F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g18dd45d33d2_0_0"/>
          <p:cNvSpPr/>
          <p:nvPr/>
        </p:nvSpPr>
        <p:spPr>
          <a:xfrm>
            <a:off x="4554388" y="2799350"/>
            <a:ext cx="503100" cy="503100"/>
          </a:xfrm>
          <a:prstGeom prst="ellipse">
            <a:avLst/>
          </a:prstGeom>
          <a:solidFill>
            <a:srgbClr val="FDFDFD"/>
          </a:solidFill>
          <a:ln cap="flat" cmpd="sng" w="25400">
            <a:solidFill>
              <a:srgbClr val="797B4F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24" name="Google Shape;324;g18dd45d33d2_0_0"/>
          <p:cNvCxnSpPr>
            <a:stCxn id="299" idx="6"/>
            <a:endCxn id="320" idx="2"/>
          </p:cNvCxnSpPr>
          <p:nvPr/>
        </p:nvCxnSpPr>
        <p:spPr>
          <a:xfrm flipH="1" rot="10800000">
            <a:off x="3420459" y="1291650"/>
            <a:ext cx="1134000" cy="1082100"/>
          </a:xfrm>
          <a:prstGeom prst="straightConnector1">
            <a:avLst/>
          </a:prstGeom>
          <a:noFill/>
          <a:ln cap="flat" cmpd="sng" w="38100">
            <a:solidFill>
              <a:srgbClr val="797B4F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325" name="Google Shape;325;g18dd45d33d2_0_0"/>
          <p:cNvCxnSpPr>
            <a:stCxn id="299" idx="6"/>
            <a:endCxn id="321" idx="2"/>
          </p:cNvCxnSpPr>
          <p:nvPr/>
        </p:nvCxnSpPr>
        <p:spPr>
          <a:xfrm flipH="1" rot="10800000">
            <a:off x="3420459" y="1865250"/>
            <a:ext cx="1134000" cy="508500"/>
          </a:xfrm>
          <a:prstGeom prst="straightConnector1">
            <a:avLst/>
          </a:prstGeom>
          <a:noFill/>
          <a:ln cap="flat" cmpd="sng" w="38100">
            <a:solidFill>
              <a:srgbClr val="797B4F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326" name="Google Shape;326;g18dd45d33d2_0_0"/>
          <p:cNvCxnSpPr>
            <a:stCxn id="299" idx="6"/>
            <a:endCxn id="322" idx="2"/>
          </p:cNvCxnSpPr>
          <p:nvPr/>
        </p:nvCxnSpPr>
        <p:spPr>
          <a:xfrm>
            <a:off x="3420459" y="2373750"/>
            <a:ext cx="1134000" cy="94200"/>
          </a:xfrm>
          <a:prstGeom prst="straightConnector1">
            <a:avLst/>
          </a:prstGeom>
          <a:noFill/>
          <a:ln cap="flat" cmpd="sng" w="38100">
            <a:solidFill>
              <a:srgbClr val="797B4F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327" name="Google Shape;327;g18dd45d33d2_0_0"/>
          <p:cNvCxnSpPr>
            <a:stCxn id="299" idx="6"/>
            <a:endCxn id="323" idx="2"/>
          </p:cNvCxnSpPr>
          <p:nvPr/>
        </p:nvCxnSpPr>
        <p:spPr>
          <a:xfrm>
            <a:off x="3420459" y="2373750"/>
            <a:ext cx="1134000" cy="677100"/>
          </a:xfrm>
          <a:prstGeom prst="straightConnector1">
            <a:avLst/>
          </a:prstGeom>
          <a:noFill/>
          <a:ln cap="flat" cmpd="sng" w="38100">
            <a:solidFill>
              <a:srgbClr val="797B4F"/>
            </a:solidFill>
            <a:prstDash val="dot"/>
            <a:round/>
            <a:headEnd len="sm" w="sm" type="none"/>
            <a:tailEnd len="sm" w="sm" type="none"/>
          </a:ln>
        </p:spPr>
      </p:cxnSp>
      <p:pic>
        <p:nvPicPr>
          <p:cNvPr id="328" name="Google Shape;328;g18dd45d33d2_0_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649138" y="1106125"/>
            <a:ext cx="313600" cy="37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g18dd45d33d2_0_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615238" y="2361625"/>
            <a:ext cx="381398" cy="202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g18dd45d33d2_0_0"/>
          <p:cNvPicPr preferRelativeResize="0"/>
          <p:nvPr/>
        </p:nvPicPr>
        <p:blipFill rotWithShape="1">
          <a:blip r:embed="rId12">
            <a:alphaModFix/>
          </a:blip>
          <a:srcRect b="5199" l="4535" r="5293" t="6060"/>
          <a:stretch/>
        </p:blipFill>
        <p:spPr>
          <a:xfrm>
            <a:off x="4566988" y="2812250"/>
            <a:ext cx="481200" cy="478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31" name="Google Shape;331;g18dd45d33d2_0_0"/>
          <p:cNvSpPr txBox="1"/>
          <p:nvPr/>
        </p:nvSpPr>
        <p:spPr>
          <a:xfrm>
            <a:off x="5180071" y="1049146"/>
            <a:ext cx="20772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s-ES" sz="9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La Plata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s-ES" sz="9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Universidad Nacional de la Plata</a:t>
            </a:r>
            <a:endParaRPr b="0" i="0" sz="900" u="none" cap="none" strike="noStrike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g18dd45d33d2_0_0"/>
          <p:cNvSpPr txBox="1"/>
          <p:nvPr/>
        </p:nvSpPr>
        <p:spPr>
          <a:xfrm>
            <a:off x="5193421" y="1621046"/>
            <a:ext cx="2077200" cy="4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s-ES" sz="9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Córdoba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s-ES" sz="7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Escuela de Archivología (UNC)</a:t>
            </a:r>
            <a:endParaRPr b="0" i="0" sz="700" u="none" cap="none" strike="noStrike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s-ES" sz="7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Archivo Provincial de la memoria (APM)</a:t>
            </a:r>
            <a:endParaRPr b="0" i="0" sz="700" u="none" cap="none" strike="noStrike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g18dd45d33d2_0_0"/>
          <p:cNvSpPr txBox="1"/>
          <p:nvPr/>
        </p:nvSpPr>
        <p:spPr>
          <a:xfrm>
            <a:off x="5180071" y="2269146"/>
            <a:ext cx="20772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s-ES" sz="9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Rosario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s-ES" sz="6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Investigaciones Socio-históricas Regionales (CONICET)</a:t>
            </a:r>
            <a:endParaRPr b="0" i="0" sz="600" u="none" cap="none" strike="noStrike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g18dd45d33d2_0_0"/>
          <p:cNvSpPr txBox="1"/>
          <p:nvPr/>
        </p:nvSpPr>
        <p:spPr>
          <a:xfrm>
            <a:off x="5180071" y="2872246"/>
            <a:ext cx="20772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s-ES" sz="9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Mar del Plata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es-ES" sz="8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Universidad Nacional de Mar del Plata</a:t>
            </a:r>
            <a:endParaRPr b="0" i="0" sz="800" u="none" cap="none" strike="noStrike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5" name="Google Shape;335;g18dd45d33d2_0_0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4565325" y="1621050"/>
            <a:ext cx="481200" cy="495900"/>
          </a:xfrm>
          <a:prstGeom prst="flowChartConnector">
            <a:avLst/>
          </a:prstGeom>
          <a:noFill/>
          <a:ln>
            <a:noFill/>
          </a:ln>
        </p:spPr>
      </p:pic>
      <p:sp>
        <p:nvSpPr>
          <p:cNvPr id="336" name="Google Shape;336;g18dd45d33d2_0_0"/>
          <p:cNvSpPr/>
          <p:nvPr/>
        </p:nvSpPr>
        <p:spPr>
          <a:xfrm>
            <a:off x="9268546" y="5553813"/>
            <a:ext cx="1071600" cy="1071600"/>
          </a:xfrm>
          <a:prstGeom prst="ellipse">
            <a:avLst/>
          </a:prstGeom>
          <a:solidFill>
            <a:srgbClr val="FDFDFD"/>
          </a:solidFill>
          <a:ln cap="flat" cmpd="sng" w="25400">
            <a:solidFill>
              <a:srgbClr val="797B4F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7" name="Google Shape;337;g18dd45d33d2_0_0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9381150" y="5893200"/>
            <a:ext cx="853106" cy="423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8" name="Google Shape;338;g18dd45d33d2_0_0"/>
          <p:cNvCxnSpPr>
            <a:stCxn id="277" idx="5"/>
            <a:endCxn id="336" idx="2"/>
          </p:cNvCxnSpPr>
          <p:nvPr/>
        </p:nvCxnSpPr>
        <p:spPr>
          <a:xfrm>
            <a:off x="6509729" y="5477627"/>
            <a:ext cx="2758800" cy="612000"/>
          </a:xfrm>
          <a:prstGeom prst="straightConnector1">
            <a:avLst/>
          </a:prstGeom>
          <a:noFill/>
          <a:ln cap="flat" cmpd="sng" w="38100">
            <a:solidFill>
              <a:srgbClr val="797B4F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339" name="Google Shape;339;g18dd45d33d2_0_0"/>
          <p:cNvSpPr txBox="1"/>
          <p:nvPr/>
        </p:nvSpPr>
        <p:spPr>
          <a:xfrm>
            <a:off x="10532639" y="5818598"/>
            <a:ext cx="13626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s-ES" sz="9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Fundación Sadosky</a:t>
            </a:r>
            <a:endParaRPr b="1" i="0" sz="900" u="none" cap="none" strike="noStrike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g18dd45d33d2_0_0"/>
          <p:cNvSpPr txBox="1"/>
          <p:nvPr/>
        </p:nvSpPr>
        <p:spPr>
          <a:xfrm>
            <a:off x="9848689" y="6032454"/>
            <a:ext cx="20463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s-ES" sz="9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2022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Google Shape;345;g25ecc261c4a_0_18"/>
          <p:cNvPicPr preferRelativeResize="0"/>
          <p:nvPr/>
        </p:nvPicPr>
        <p:blipFill rotWithShape="1">
          <a:blip r:embed="rId3">
            <a:alphaModFix/>
          </a:blip>
          <a:srcRect b="30992" l="0" r="0" t="30988"/>
          <a:stretch/>
        </p:blipFill>
        <p:spPr>
          <a:xfrm>
            <a:off x="726817" y="2191600"/>
            <a:ext cx="7388460" cy="3745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g25ecc261c4a_0_18"/>
          <p:cNvPicPr preferRelativeResize="0"/>
          <p:nvPr/>
        </p:nvPicPr>
        <p:blipFill rotWithShape="1">
          <a:blip r:embed="rId4">
            <a:alphaModFix/>
          </a:blip>
          <a:srcRect b="28910" l="0" r="0" t="28910"/>
          <a:stretch/>
        </p:blipFill>
        <p:spPr>
          <a:xfrm>
            <a:off x="8216890" y="2191600"/>
            <a:ext cx="3248289" cy="1826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g25ecc261c4a_0_18"/>
          <p:cNvPicPr preferRelativeResize="0"/>
          <p:nvPr/>
        </p:nvPicPr>
        <p:blipFill rotWithShape="1">
          <a:blip r:embed="rId5">
            <a:alphaModFix/>
          </a:blip>
          <a:srcRect b="28910" l="0" r="0" t="28910"/>
          <a:stretch/>
        </p:blipFill>
        <p:spPr>
          <a:xfrm>
            <a:off x="8216883" y="4110160"/>
            <a:ext cx="3248295" cy="1826808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g25ecc261c4a_0_18"/>
          <p:cNvSpPr txBox="1"/>
          <p:nvPr>
            <p:ph type="ctrTitle"/>
          </p:nvPr>
        </p:nvSpPr>
        <p:spPr>
          <a:xfrm>
            <a:off x="520600" y="481833"/>
            <a:ext cx="11150700" cy="1335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/>
              <a:t>El proceso de trabajo</a:t>
            </a:r>
            <a:endParaRPr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hapesVTI">
  <a:themeElements>
    <a:clrScheme name="AnalogousFromLightSeedRightStep">
      <a:dk1>
        <a:srgbClr val="000000"/>
      </a:dk1>
      <a:lt1>
        <a:srgbClr val="FFFFFF"/>
      </a:lt1>
      <a:dk2>
        <a:srgbClr val="413024"/>
      </a:dk2>
      <a:lt2>
        <a:srgbClr val="E2E6E8"/>
      </a:lt2>
      <a:accent1>
        <a:srgbClr val="BD9B84"/>
      </a:accent1>
      <a:accent2>
        <a:srgbClr val="ABA175"/>
      </a:accent2>
      <a:accent3>
        <a:srgbClr val="9CA57D"/>
      </a:accent3>
      <a:accent4>
        <a:srgbClr val="88AC75"/>
      </a:accent4>
      <a:accent5>
        <a:srgbClr val="81AC84"/>
      </a:accent5>
      <a:accent6>
        <a:srgbClr val="77AE91"/>
      </a:accent6>
      <a:hlink>
        <a:srgbClr val="5987A4"/>
      </a:hlink>
      <a:folHlink>
        <a:srgbClr val="7F7F7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2020-07-20T04:59:31Z</dcterms:created>
  <dc:creator>Milena</dc:creator>
</cp:coreProperties>
</file>