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7" r:id="rId8"/>
    <p:sldId id="263" r:id="rId9"/>
    <p:sldId id="262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99F280-8352-486D-A522-528220FC2A0C}" v="337" dt="2023-08-30T01:46:58.342"/>
    <p1510:client id="{55F6187F-98C6-427E-A4C8-3A3CBEC06F6F}" v="1841" dt="2023-08-31T18:19:16.783"/>
    <p1510:client id="{C3AF0C9E-1200-4785-AA32-82C67B09327F}" v="145" dt="2023-08-29T01:47: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259AD-7DC5-4655-8AFA-954A421FF0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Pasantía en el AGN: experiencias y diálogo entre teoría y práctica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C82BD3-D69B-4F73-B8B9-D33F4E187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407" y="3886680"/>
            <a:ext cx="7420439" cy="146549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s-ES" sz="1800" dirty="0">
                <a:latin typeface="+mj-lt"/>
              </a:rPr>
              <a:t>Archivo General de la Nación</a:t>
            </a:r>
          </a:p>
          <a:p>
            <a:r>
              <a:rPr lang="es-ES" sz="1800" dirty="0">
                <a:latin typeface="+mj-lt"/>
              </a:rPr>
              <a:t>Departamento Documentos Fotográficos</a:t>
            </a:r>
          </a:p>
          <a:p>
            <a:endParaRPr lang="es-ES" sz="1800" dirty="0">
              <a:latin typeface="+mj-lt"/>
            </a:endParaRPr>
          </a:p>
          <a:p>
            <a:r>
              <a:rPr lang="es-ES" sz="1800" dirty="0">
                <a:latin typeface="+mj-lt"/>
              </a:rPr>
              <a:t>1° Septiembre de 2023</a:t>
            </a:r>
          </a:p>
          <a:p>
            <a:pPr algn="r"/>
            <a:endParaRPr lang="es-AR" sz="1400" dirty="0">
              <a:latin typeface="+mj-lt"/>
            </a:endParaRPr>
          </a:p>
          <a:p>
            <a:pPr algn="r"/>
            <a:r>
              <a:rPr lang="es-AR" sz="1400" dirty="0">
                <a:latin typeface="+mj-lt"/>
              </a:rPr>
              <a:t>Rocío </a:t>
            </a:r>
            <a:r>
              <a:rPr lang="es-AR" sz="1400" dirty="0" err="1">
                <a:latin typeface="+mj-lt"/>
              </a:rPr>
              <a:t>Caldentey</a:t>
            </a:r>
            <a:endParaRPr lang="es-AR" dirty="0" err="1"/>
          </a:p>
          <a:p>
            <a:pPr algn="r"/>
            <a:r>
              <a:rPr lang="es-AR" sz="1400" dirty="0">
                <a:latin typeface="+mj-lt"/>
              </a:rPr>
              <a:t>Victoria </a:t>
            </a:r>
            <a:r>
              <a:rPr lang="es-AR" sz="1400" dirty="0" err="1">
                <a:latin typeface="+mj-lt"/>
              </a:rPr>
              <a:t>Darias</a:t>
            </a:r>
            <a:endParaRPr lang="es-AR" sz="1400" dirty="0">
              <a:latin typeface="+mj-lt"/>
            </a:endParaRPr>
          </a:p>
          <a:p>
            <a:pPr algn="r"/>
            <a:r>
              <a:rPr lang="es-AR" sz="1400" dirty="0">
                <a:latin typeface="+mj-lt"/>
              </a:rPr>
              <a:t>Diego Martín</a:t>
            </a:r>
          </a:p>
        </p:txBody>
      </p:sp>
    </p:spTree>
    <p:extLst>
      <p:ext uri="{BB962C8B-B14F-4D97-AF65-F5344CB8AC3E}">
        <p14:creationId xmlns:p14="http://schemas.microsoft.com/office/powerpoint/2010/main" val="1805484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BA886-9F7D-4A4C-B7EB-5414C98AE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Desafíos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DD18FC-CBE8-4ED8-98AC-07534BA74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638" y="1639019"/>
            <a:ext cx="11182708" cy="6196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s-AR" dirty="0"/>
              <a:t>Cambio de posicionamiento o punto de vista -</a:t>
            </a:r>
            <a:r>
              <a:rPr lang="es-AR" b="1" dirty="0"/>
              <a:t> </a:t>
            </a:r>
            <a:r>
              <a:rPr lang="es-AR" dirty="0"/>
              <a:t>Criterio del investigador vs. </a:t>
            </a:r>
            <a:r>
              <a:rPr lang="es-AR" dirty="0" err="1"/>
              <a:t>criterío</a:t>
            </a:r>
            <a:r>
              <a:rPr lang="es-AR" dirty="0"/>
              <a:t> archivístico </a:t>
            </a:r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0" indent="0">
              <a:buNone/>
            </a:pPr>
            <a:endParaRPr lang="es-AR" dirty="0"/>
          </a:p>
          <a:p>
            <a:pPr marL="383540" indent="-383540"/>
            <a:endParaRPr lang="es-AR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493037-6E4B-C701-72D1-21E1806F5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14" y="2341588"/>
            <a:ext cx="5446144" cy="3583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C1F4C1-EE16-BFA4-F549-AEA75A40D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854" y="2341003"/>
            <a:ext cx="5144218" cy="3656864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7986F5-AA01-BD36-2FF4-8E41A5916032}"/>
              </a:ext>
            </a:extLst>
          </p:cNvPr>
          <p:cNvSpPr txBox="1">
            <a:spLocks/>
          </p:cNvSpPr>
          <p:nvPr/>
        </p:nvSpPr>
        <p:spPr>
          <a:xfrm>
            <a:off x="790755" y="5989608"/>
            <a:ext cx="11182708" cy="6196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b="1" dirty="0"/>
              <a:t>           AR-AGN-ECC01-4030-085217_A                              AR-AGN-ECC01-4030-085217_R</a:t>
            </a:r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383540" indent="-383540"/>
            <a:endParaRPr lang="es-AR" b="1" dirty="0"/>
          </a:p>
          <a:p>
            <a:pPr marL="0" indent="0">
              <a:buFont typeface="Franklin Gothic Book" panose="020B0503020102020204" pitchFamily="34" charset="0"/>
              <a:buNone/>
            </a:pPr>
            <a:endParaRPr lang="es-AR" dirty="0"/>
          </a:p>
          <a:p>
            <a:pPr marL="383540" indent="-383540"/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865101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024D02-87BB-4538-BB35-BD297D94E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6DF42-38FB-AC9D-32ED-F9F8B2066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es-ES" dirty="0"/>
              <a:t>Desafíos</a:t>
            </a:r>
            <a:endParaRPr lang="en-US" dirty="0"/>
          </a:p>
        </p:txBody>
      </p:sp>
      <p:pic>
        <p:nvPicPr>
          <p:cNvPr id="5" name="Picture 4" descr="Lupa sobre fondo claro">
            <a:extLst>
              <a:ext uri="{FF2B5EF4-FFF2-40B4-BE49-F238E27FC236}">
                <a16:creationId xmlns:a16="http://schemas.microsoft.com/office/drawing/2014/main" id="{2D5044E0-23A3-58DF-64F2-4673B0425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19" r="15715" b="4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3DA661-0AB2-4196-A6A3-7A92321C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2D064-4F72-664E-2177-4BC1BC499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>
            <a:normAutofit/>
          </a:bodyPr>
          <a:lstStyle/>
          <a:p>
            <a:pPr marL="383540" indent="-383540"/>
            <a:r>
              <a:rPr lang="en-US" dirty="0"/>
              <a:t>Fondo Witcomb – </a:t>
            </a:r>
            <a:r>
              <a:rPr lang="es" dirty="0">
                <a:ea typeface="+mn-lt"/>
                <a:cs typeface="+mn-lt"/>
              </a:rPr>
              <a:t>Al momento de realizar el trabajo de revelado, el desafío fue de comprender a la fotografía a revelar como </a:t>
            </a:r>
            <a:r>
              <a:rPr lang="es" i="1" dirty="0">
                <a:ea typeface="+mn-lt"/>
                <a:cs typeface="+mn-lt"/>
              </a:rPr>
              <a:t>documento</a:t>
            </a:r>
            <a:r>
              <a:rPr lang="es" dirty="0">
                <a:ea typeface="+mn-lt"/>
                <a:cs typeface="+mn-lt"/>
              </a:rPr>
              <a:t>, es decir, realizar un revelado digital fiel al patrimonio físico.</a:t>
            </a:r>
            <a:endParaRPr lang="en-US" dirty="0"/>
          </a:p>
          <a:p>
            <a:pPr marL="0" indent="0">
              <a:buNone/>
            </a:pPr>
            <a:endParaRPr lang="es" dirty="0"/>
          </a:p>
          <a:p>
            <a:pPr marL="383540" indent="-383540"/>
            <a:r>
              <a:rPr lang="es" dirty="0"/>
              <a:t>Fondo Sociedad Fotográfica Argentina de Aficionados - Aprender a manejar la documentación física para su digitalización y entender la lógica de los códigos de identificación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40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49484204-AAC3-4FE4-AA51-51757C84A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8B2E32-D348-4B9C-961E-00B7690DA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es-ES" sz="4100"/>
              <a:t>Conclusiones</a:t>
            </a:r>
            <a:endParaRPr lang="es-AR" sz="41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4F60F-60B4-4B23-879F-A5A8277CA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472" y="2366281"/>
            <a:ext cx="6506304" cy="24269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6972" indent="-256972" defTabSz="612648">
              <a:spcBef>
                <a:spcPts val="670"/>
              </a:spcBef>
              <a:spcAft>
                <a:spcPts val="134"/>
              </a:spcAft>
            </a:pPr>
            <a:endParaRPr lang="es-AR" sz="1340" kern="1200" baseline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383540" indent="-383540"/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7F36F6-BB98-5D90-14B2-A8CAE43C1914}"/>
              </a:ext>
            </a:extLst>
          </p:cNvPr>
          <p:cNvSpPr txBox="1"/>
          <p:nvPr/>
        </p:nvSpPr>
        <p:spPr>
          <a:xfrm>
            <a:off x="5011274" y="408310"/>
            <a:ext cx="6290938" cy="62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defTabSz="306324">
              <a:spcAft>
                <a:spcPts val="600"/>
              </a:spcAft>
              <a:buFont typeface="Calibri"/>
              <a:buChar char="-"/>
            </a:pPr>
            <a:r>
              <a:rPr lang="es-E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Planificación como</a:t>
            </a:r>
            <a:r>
              <a:rPr lang="es-ES" sz="2400" dirty="0"/>
              <a:t> </a:t>
            </a:r>
            <a:r>
              <a:rPr lang="es-E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componente esencial de todo proyecto.</a:t>
            </a:r>
            <a:endParaRPr lang="es-ES"/>
          </a:p>
          <a:p>
            <a:pPr defTabSz="306324">
              <a:spcAft>
                <a:spcPts val="600"/>
              </a:spcAft>
            </a:pPr>
            <a:endParaRPr lang="es-ES" sz="2400" kern="1200" dirty="0">
              <a:latin typeface="+mn-lt"/>
            </a:endParaRPr>
          </a:p>
          <a:p>
            <a:pPr marL="342900" indent="-342900" defTabSz="306324">
              <a:spcAft>
                <a:spcPts val="600"/>
              </a:spcAft>
              <a:buFont typeface="Calibri"/>
              <a:buChar char="-"/>
            </a:pPr>
            <a:r>
              <a:rPr lang="es-E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aprendizaje de la disciplina archivística tiene un componente práctico fundamental.</a:t>
            </a:r>
            <a:endParaRPr lang="es-ES" sz="2400" kern="1200" dirty="0">
              <a:latin typeface="+mn-lt"/>
            </a:endParaRPr>
          </a:p>
          <a:p>
            <a:pPr defTabSz="306324">
              <a:spcAft>
                <a:spcPts val="600"/>
              </a:spcAft>
            </a:pPr>
            <a:endParaRPr lang="es-ES" sz="2400" kern="1200" dirty="0">
              <a:latin typeface="+mn-lt"/>
            </a:endParaRPr>
          </a:p>
          <a:p>
            <a:pPr marL="342900" indent="-342900" defTabSz="306324">
              <a:spcAft>
                <a:spcPts val="600"/>
              </a:spcAft>
              <a:buFont typeface="Calibri"/>
              <a:buChar char="-"/>
            </a:pPr>
            <a:r>
              <a:rPr lang="es-E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Necesidad de un ida y vuelta constante para problematizar, plantear dudas, explorar posibilidades.</a:t>
            </a:r>
            <a:endParaRPr lang="es-ES" sz="2400" kern="1200" dirty="0">
              <a:latin typeface="+mn-lt"/>
            </a:endParaRPr>
          </a:p>
          <a:p>
            <a:pPr defTabSz="306324">
              <a:spcAft>
                <a:spcPts val="600"/>
              </a:spcAft>
            </a:pPr>
            <a:endParaRPr lang="es-ES" sz="2400" kern="1200" dirty="0">
              <a:latin typeface="+mn-lt"/>
            </a:endParaRPr>
          </a:p>
          <a:p>
            <a:pPr marL="342900" indent="-342900" defTabSz="306324">
              <a:spcAft>
                <a:spcPts val="600"/>
              </a:spcAft>
              <a:buFont typeface="Calibri"/>
              <a:buChar char="-"/>
            </a:pPr>
            <a:r>
              <a:rPr lang="es-E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formación y capacitación correcta del personal es una inversión de la institución a largo plazo.</a:t>
            </a:r>
            <a:endParaRPr lang="es-ES" sz="2400" kern="1200" dirty="0">
              <a:latin typeface="+mn-lt"/>
            </a:endParaRPr>
          </a:p>
          <a:p>
            <a:pPr defTabSz="306324">
              <a:spcAft>
                <a:spcPts val="600"/>
              </a:spcAft>
            </a:pPr>
            <a:endParaRPr lang="es-ES" sz="2400" kern="1200" dirty="0">
              <a:latin typeface="+mn-lt"/>
            </a:endParaRPr>
          </a:p>
          <a:p>
            <a:pPr>
              <a:spcAft>
                <a:spcPts val="600"/>
              </a:spcAft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99496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805CB-16DB-4084-8C71-C455F1DA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Archivo y sus formas de trabajo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2DACE-4313-4A2E-AC05-95AAA6A99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sz="2400" dirty="0"/>
              <a:t>Diagnóstico general</a:t>
            </a:r>
          </a:p>
          <a:p>
            <a:pPr marL="0" indent="0">
              <a:buNone/>
            </a:pPr>
            <a:endParaRPr lang="es-ES" dirty="0"/>
          </a:p>
          <a:p>
            <a:pPr marL="383540" indent="-383540"/>
            <a:r>
              <a:rPr lang="es-ES" dirty="0"/>
              <a:t>Escasez crónica de profesionales en los Archivos</a:t>
            </a:r>
          </a:p>
          <a:p>
            <a:pPr marL="383540" indent="-383540"/>
            <a:r>
              <a:rPr lang="es-ES" dirty="0"/>
              <a:t>Incorporación de </a:t>
            </a:r>
            <a:r>
              <a:rPr lang="es-ES" dirty="0" err="1"/>
              <a:t>trabajadorxs</a:t>
            </a:r>
            <a:r>
              <a:rPr lang="es-ES" dirty="0"/>
              <a:t> por medio de contrataciones temporales en el marco de convenios o proyectos específicos, colaboraciones institucionales. Generalmente mal remunerados.</a:t>
            </a:r>
          </a:p>
          <a:p>
            <a:pPr marL="383540" indent="-383540"/>
            <a:endParaRPr lang="es-ES" dirty="0"/>
          </a:p>
          <a:p>
            <a:pPr marL="383540" indent="-383540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74202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299E7-F9E3-41EE-A062-7867DD9B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Pasantía en el AGN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5AADD9-031E-44C8-AF1F-22504999D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s-ES" dirty="0">
                <a:solidFill>
                  <a:srgbClr val="000000"/>
                </a:solidFill>
                <a:latin typeface="Franklin Gothic Book"/>
                <a:cs typeface="Calibri"/>
              </a:rPr>
              <a:t>MINISTERIO DEL INTERIOR y UNTREF firman un Convenio Marco de Pasantías Educativas.</a:t>
            </a:r>
          </a:p>
          <a:p>
            <a:pPr marL="383540" indent="-383540"/>
            <a:r>
              <a:rPr lang="es-ES" dirty="0"/>
              <a:t>Inicio en Diciembre de 2022</a:t>
            </a:r>
          </a:p>
          <a:p>
            <a:pPr marL="383540" indent="-383540"/>
            <a:r>
              <a:rPr lang="es-ES" dirty="0"/>
              <a:t>Duración original: cuatro meses, luego se realizó una extensión de seis meses más.</a:t>
            </a:r>
          </a:p>
          <a:p>
            <a:pPr marL="383540" indent="-383540"/>
            <a:r>
              <a:rPr lang="es-ES" dirty="0"/>
              <a:t>En general, aspirantes seleccionados de la Diplomatura en archivística de la UNTREF.</a:t>
            </a:r>
          </a:p>
          <a:p>
            <a:pPr marL="383540" indent="-383540"/>
            <a:r>
              <a:rPr lang="es-ES" dirty="0"/>
              <a:t>Personal con cierta experiencia ya sea en las tareas archivísticas o de investigación en archivos.</a:t>
            </a:r>
          </a:p>
          <a:p>
            <a:pPr marL="383540" indent="-383540"/>
            <a:r>
              <a:rPr lang="es-ES" dirty="0"/>
              <a:t>Los tiempos de la administración pública vs. planificación archivística.</a:t>
            </a:r>
          </a:p>
          <a:p>
            <a:pPr marL="383540" indent="-383540"/>
            <a:endParaRPr lang="es-A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6469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1137A68B-1C01-4B21-8F62-9F127D170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A5D960-AC74-4C14-8555-415A0A13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631373"/>
            <a:ext cx="4018839" cy="2035628"/>
          </a:xfrm>
        </p:spPr>
        <p:txBody>
          <a:bodyPr>
            <a:normAutofit/>
          </a:bodyPr>
          <a:lstStyle/>
          <a:p>
            <a:r>
              <a:rPr lang="es-ES" sz="3400"/>
              <a:t>Experiencia en el AGN-DDF con </a:t>
            </a:r>
            <a:r>
              <a:rPr lang="es-ES" sz="3400" err="1"/>
              <a:t>trabajadorxs</a:t>
            </a:r>
            <a:r>
              <a:rPr lang="es-ES" sz="3400"/>
              <a:t> </a:t>
            </a:r>
            <a:r>
              <a:rPr lang="es-ES" sz="3400" err="1"/>
              <a:t>externxs</a:t>
            </a:r>
            <a:endParaRPr lang="es-AR" sz="34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B1DBD5-D4B4-40CB-90ED-3AC58EDB9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2764971"/>
            <a:ext cx="4010296" cy="34725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s-ES" sz="1400" dirty="0"/>
              <a:t>Convenios con otras instituciones: incorporación de personal a tiempo completo bajo modalidad de contrato </a:t>
            </a:r>
            <a:r>
              <a:rPr lang="es-ES" sz="1400" dirty="0" err="1"/>
              <a:t>monotributista</a:t>
            </a:r>
            <a:r>
              <a:rPr lang="es-ES" sz="1400" dirty="0"/>
              <a:t> al que se le asigna una tarea específica, generalmente repetitiva que no es planteada como parte de un conjunto mayor de tareas.</a:t>
            </a:r>
          </a:p>
          <a:p>
            <a:pPr marL="383540" indent="-383540"/>
            <a:r>
              <a:rPr lang="es-ES" sz="1400" dirty="0"/>
              <a:t>Tareas habituales: conservación (limpieza), descripción y/o digitalización. ¿Administración científica de los archivos?</a:t>
            </a:r>
          </a:p>
          <a:p>
            <a:pPr marL="383540" indent="-383540"/>
            <a:r>
              <a:rPr lang="es-ES" sz="1400" dirty="0"/>
              <a:t>Falta de planificación archivística. Falta de indicadores de evaluación de los resultados del proyecto.</a:t>
            </a:r>
          </a:p>
          <a:p>
            <a:pPr marL="383540" indent="-383540"/>
            <a:r>
              <a:rPr lang="es-ES" sz="1400" dirty="0"/>
              <a:t>No suelen redundar en una capacitación </a:t>
            </a:r>
            <a:r>
              <a:rPr lang="es-ES" sz="1400" i="1" dirty="0"/>
              <a:t>in situ </a:t>
            </a:r>
            <a:r>
              <a:rPr lang="es-ES" sz="1400" dirty="0"/>
              <a:t>efectiva.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87BCBE98-69EA-40E7-B937-FCA553A58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n 3" descr="Imagen que contiene persona, hombre, ventana, tabla&#10;&#10;Descripción generada automáticamente">
            <a:extLst>
              <a:ext uri="{FF2B5EF4-FFF2-40B4-BE49-F238E27FC236}">
                <a16:creationId xmlns:a16="http://schemas.microsoft.com/office/drawing/2014/main" id="{C0FF4CE9-EC7A-E4B3-6055-3D62C2533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683" y="1643129"/>
            <a:ext cx="5384074" cy="358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6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17847-7D4B-4176-A050-BD87D156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Desafíos en la planificación del trabajo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C5052D-1EDE-41B7-8931-D290EA4F3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Modalidad remota y presencial</a:t>
            </a:r>
          </a:p>
          <a:p>
            <a:r>
              <a:rPr lang="es-ES" dirty="0"/>
              <a:t>Incorporación de pasantes a tareas que ya estaba realizando el DDF</a:t>
            </a:r>
          </a:p>
          <a:p>
            <a:r>
              <a:rPr lang="es-ES" dirty="0"/>
              <a:t>Criterios: nada que empezar sin que se pueda terminar y flexibilidad</a:t>
            </a:r>
          </a:p>
          <a:p>
            <a:r>
              <a:rPr lang="es-ES" dirty="0"/>
              <a:t>¿De lo general a lo particular?</a:t>
            </a:r>
          </a:p>
          <a:p>
            <a:r>
              <a:rPr lang="es-AR" dirty="0"/>
              <a:t>Rol fundamental de </a:t>
            </a:r>
            <a:r>
              <a:rPr lang="es-AR" dirty="0" err="1"/>
              <a:t>compañerxs</a:t>
            </a:r>
            <a:r>
              <a:rPr lang="es-AR" dirty="0"/>
              <a:t> en el acompañamiento</a:t>
            </a:r>
          </a:p>
          <a:p>
            <a:r>
              <a:rPr lang="es-AR" dirty="0"/>
              <a:t>Incremento en la complejidad de las tareas</a:t>
            </a:r>
          </a:p>
          <a:p>
            <a:r>
              <a:rPr lang="es-AR" dirty="0"/>
              <a:t>Extensión de la pasantía: replanificación sobre la marcha</a:t>
            </a:r>
          </a:p>
        </p:txBody>
      </p:sp>
    </p:spTree>
    <p:extLst>
      <p:ext uri="{BB962C8B-B14F-4D97-AF65-F5344CB8AC3E}">
        <p14:creationId xmlns:p14="http://schemas.microsoft.com/office/powerpoint/2010/main" val="172839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16E54-A4D1-4CF8-9D4C-8E530480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Victoria </a:t>
            </a:r>
            <a:r>
              <a:rPr lang="es-ES" dirty="0" err="1"/>
              <a:t>Darias</a:t>
            </a:r>
            <a:endParaRPr lang="es-AR" dirty="0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F29A93-D341-426A-BB21-183AA4CD5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351" y="2039697"/>
            <a:ext cx="9913697" cy="35814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83540" indent="-383540"/>
            <a:r>
              <a:rPr lang="es-US" dirty="0"/>
              <a:t>Estudiante UNA Lic. Artes Audiovisuales para dirección de fotografía
Tesis de investigación con </a:t>
            </a:r>
            <a:r>
              <a:rPr lang="es-US" dirty="0" err="1"/>
              <a:t>Homemovies</a:t>
            </a:r>
            <a:r>
              <a:rPr lang="es-US" dirty="0"/>
              <a:t> de MDA
En 2019, voluntariado 2019 Museo Del Cine
En 2021 comienza la cursada de la Diplomatura en archivística y Gestión Documental en </a:t>
            </a:r>
            <a:r>
              <a:rPr lang="es-US" dirty="0" err="1"/>
              <a:t>UNTreF</a:t>
            </a:r>
            <a:r>
              <a:rPr lang="es-US" dirty="0"/>
              <a:t> </a:t>
            </a:r>
            <a:endParaRPr lang="es-ES" dirty="0"/>
          </a:p>
          <a:p>
            <a:pPr marL="383540" indent="-383540"/>
            <a:r>
              <a:rPr lang="es-US" dirty="0"/>
              <a:t>Comienzo de pasantía 2022 AGN. Departamento Documentos Fotográficos.
Tareas con los fondos </a:t>
            </a:r>
            <a:r>
              <a:rPr lang="es-US" dirty="0" err="1"/>
              <a:t>Witcomb</a:t>
            </a:r>
            <a:r>
              <a:rPr lang="es-US" dirty="0"/>
              <a:t>  (Serie </a:t>
            </a:r>
            <a:r>
              <a:rPr lang="es-ES" dirty="0">
                <a:ea typeface="+mn-lt"/>
                <a:cs typeface="+mn-lt"/>
              </a:rPr>
              <a:t>Negativos de reproducciones de obras</a:t>
            </a:r>
            <a:r>
              <a:rPr lang="es-ES" dirty="0"/>
              <a:t>)</a:t>
            </a:r>
            <a:r>
              <a:rPr lang="es-US" dirty="0"/>
              <a:t>  y Acervo Gráfico Audiovisual y Sonoro (Investigación sobre Diapositivas)</a:t>
            </a:r>
          </a:p>
          <a:p>
            <a:pPr marL="383540" indent="-383540"/>
            <a:r>
              <a:rPr lang="es-US" dirty="0"/>
              <a:t>Modalidad de trabajo: fundamentalmente presencial, pero con algunas tareas remotas.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1602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D9D9D0AB-1E2F-44A8-B9C6-FA4098301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BF50D3-C098-692E-90BE-1A1A9A2DD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514" y="3665054"/>
            <a:ext cx="9697586" cy="10484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err="1"/>
              <a:t>Ejemplo</a:t>
            </a:r>
            <a:r>
              <a:rPr lang="en-US" sz="2800" cap="all" dirty="0"/>
              <a:t>: </a:t>
            </a:r>
            <a:r>
              <a:rPr lang="en-US" sz="2800" cap="all" err="1"/>
              <a:t>Trabajo</a:t>
            </a:r>
            <a:r>
              <a:rPr lang="en-US" sz="2800" cap="all" dirty="0"/>
              <a:t> con </a:t>
            </a:r>
            <a:r>
              <a:rPr lang="en-US" sz="2800" cap="all" err="1"/>
              <a:t>el</a:t>
            </a:r>
            <a:r>
              <a:rPr lang="en-US" sz="2800" cap="all" dirty="0"/>
              <a:t> </a:t>
            </a:r>
            <a:r>
              <a:rPr lang="en-US" sz="2800" cap="all" err="1"/>
              <a:t>fondo</a:t>
            </a:r>
            <a:r>
              <a:rPr lang="en-US" sz="2800" cap="all" dirty="0"/>
              <a:t> </a:t>
            </a:r>
            <a:r>
              <a:rPr lang="en-US" sz="2800" cap="all" err="1"/>
              <a:t>Galerías</a:t>
            </a:r>
            <a:r>
              <a:rPr lang="en-US" sz="2800" cap="all" dirty="0"/>
              <a:t> Witcomb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CB86A66-460F-CED9-0A44-13FC24FF5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73" r="49155" b="1"/>
          <a:stretch/>
        </p:blipFill>
        <p:spPr>
          <a:xfrm>
            <a:off x="1051536" y="1120458"/>
            <a:ext cx="1842655" cy="2331009"/>
          </a:xfrm>
          <a:prstGeom prst="rect">
            <a:avLst/>
          </a:prstGeom>
        </p:spPr>
      </p:pic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0106F80-B138-4C27-AEAE-350D5506E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611062" y="710273"/>
            <a:ext cx="2308583" cy="2084882"/>
          </a:xfrm>
          <a:custGeom>
            <a:avLst/>
            <a:gdLst>
              <a:gd name="connsiteX0" fmla="*/ 462 w 2308583"/>
              <a:gd name="connsiteY0" fmla="*/ 2084882 h 2084882"/>
              <a:gd name="connsiteX1" fmla="*/ 2308583 w 2308583"/>
              <a:gd name="connsiteY1" fmla="*/ 2084882 h 2084882"/>
              <a:gd name="connsiteX2" fmla="*/ 2308583 w 2308583"/>
              <a:gd name="connsiteY2" fmla="*/ 0 h 2084882"/>
              <a:gd name="connsiteX3" fmla="*/ 2022607 w 2308583"/>
              <a:gd name="connsiteY3" fmla="*/ 0 h 2084882"/>
              <a:gd name="connsiteX4" fmla="*/ 2022607 w 2308583"/>
              <a:gd name="connsiteY4" fmla="*/ 1813955 h 2084882"/>
              <a:gd name="connsiteX5" fmla="*/ 0 w 2308583"/>
              <a:gd name="connsiteY5" fmla="*/ 1813023 h 2084882"/>
              <a:gd name="connsiteX6" fmla="*/ 462 w 2308583"/>
              <a:gd name="connsiteY6" fmla="*/ 2084882 h 2084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2084882">
                <a:moveTo>
                  <a:pt x="462" y="2084882"/>
                </a:moveTo>
                <a:lnTo>
                  <a:pt x="2308583" y="2084882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1813955"/>
                </a:lnTo>
                <a:lnTo>
                  <a:pt x="0" y="1813023"/>
                </a:lnTo>
                <a:cubicBezTo>
                  <a:pt x="923" y="1906853"/>
                  <a:pt x="-462" y="1991052"/>
                  <a:pt x="462" y="20848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Imagen 4" descr="Imagen que contiene interior, cama, computadora, computer&#10;&#10;Descripción generada automáticamente">
            <a:extLst>
              <a:ext uri="{FF2B5EF4-FFF2-40B4-BE49-F238E27FC236}">
                <a16:creationId xmlns:a16="http://schemas.microsoft.com/office/drawing/2014/main" id="{E304F747-2E47-A2FB-FF4A-9D40498C0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7" r="43768" b="-1"/>
          <a:stretch/>
        </p:blipFill>
        <p:spPr>
          <a:xfrm>
            <a:off x="4656614" y="701818"/>
            <a:ext cx="2901996" cy="2727182"/>
          </a:xfrm>
          <a:prstGeom prst="rect">
            <a:avLst/>
          </a:prstGeom>
        </p:spPr>
      </p:pic>
      <p:pic>
        <p:nvPicPr>
          <p:cNvPr id="6" name="Imagen 5" descr="Imagen que contiene interior, artículos, abrir, refrigerador&#10;&#10;Descripción generada automáticamente">
            <a:extLst>
              <a:ext uri="{FF2B5EF4-FFF2-40B4-BE49-F238E27FC236}">
                <a16:creationId xmlns:a16="http://schemas.microsoft.com/office/drawing/2014/main" id="{3792D47F-22F5-9162-60B5-71E74A548A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7" r="2" b="2"/>
          <a:stretch/>
        </p:blipFill>
        <p:spPr>
          <a:xfrm>
            <a:off x="8862775" y="710273"/>
            <a:ext cx="2712722" cy="2367505"/>
          </a:xfrm>
          <a:prstGeom prst="rect">
            <a:avLst/>
          </a:prstGeom>
        </p:spPr>
      </p:pic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DABC7F38-C8B8-4C20-82BE-82A52FF9C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292517" y="1071683"/>
            <a:ext cx="2308583" cy="2379788"/>
          </a:xfrm>
          <a:custGeom>
            <a:avLst/>
            <a:gdLst>
              <a:gd name="connsiteX0" fmla="*/ 2308583 w 2308583"/>
              <a:gd name="connsiteY0" fmla="*/ 0 h 2379788"/>
              <a:gd name="connsiteX1" fmla="*/ 2022607 w 2308583"/>
              <a:gd name="connsiteY1" fmla="*/ 0 h 2379788"/>
              <a:gd name="connsiteX2" fmla="*/ 2022607 w 2308583"/>
              <a:gd name="connsiteY2" fmla="*/ 2108861 h 2379788"/>
              <a:gd name="connsiteX3" fmla="*/ 0 w 2308583"/>
              <a:gd name="connsiteY3" fmla="*/ 2107929 h 2379788"/>
              <a:gd name="connsiteX4" fmla="*/ 462 w 2308583"/>
              <a:gd name="connsiteY4" fmla="*/ 2379788 h 2379788"/>
              <a:gd name="connsiteX5" fmla="*/ 2308583 w 2308583"/>
              <a:gd name="connsiteY5" fmla="*/ 2379788 h 237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379788">
                <a:moveTo>
                  <a:pt x="2308583" y="0"/>
                </a:moveTo>
                <a:lnTo>
                  <a:pt x="2022607" y="0"/>
                </a:lnTo>
                <a:lnTo>
                  <a:pt x="2022607" y="2108861"/>
                </a:lnTo>
                <a:lnTo>
                  <a:pt x="0" y="2107929"/>
                </a:lnTo>
                <a:cubicBezTo>
                  <a:pt x="923" y="2201759"/>
                  <a:pt x="-462" y="2285958"/>
                  <a:pt x="462" y="2379788"/>
                </a:cubicBezTo>
                <a:lnTo>
                  <a:pt x="2308583" y="2379788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0" name="Content Placeholder 39">
            <a:extLst>
              <a:ext uri="{FF2B5EF4-FFF2-40B4-BE49-F238E27FC236}">
                <a16:creationId xmlns:a16="http://schemas.microsoft.com/office/drawing/2014/main" id="{679EDF22-AA11-D822-FBD3-489C44BB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14" y="4735983"/>
            <a:ext cx="7118268" cy="1538527"/>
          </a:xfrm>
        </p:spPr>
        <p:txBody>
          <a:bodyPr vert="horz" lIns="91440" tIns="45720" rIns="91440" bIns="45720" rtlCol="0">
            <a:normAutofit/>
          </a:bodyPr>
          <a:lstStyle/>
          <a:p>
            <a:pPr marL="383540" indent="-383540"/>
            <a:r>
              <a:rPr lang="es-US" sz="1900">
                <a:ea typeface="+mn-lt"/>
                <a:cs typeface="+mn-lt"/>
              </a:rPr>
              <a:t>Serie </a:t>
            </a:r>
            <a:r>
              <a:rPr lang="es-ES" sz="1900">
                <a:ea typeface="+mn-lt"/>
                <a:cs typeface="+mn-lt"/>
              </a:rPr>
              <a:t>Negativos de reproducciones de obras.</a:t>
            </a:r>
          </a:p>
          <a:p>
            <a:pPr marL="383540" indent="-383540"/>
            <a:r>
              <a:rPr lang="es-ES" sz="1900"/>
              <a:t>Tareas de acondicionamiento físico e inventariado.</a:t>
            </a:r>
          </a:p>
          <a:p>
            <a:pPr marL="383540" indent="-383540"/>
            <a:r>
              <a:rPr lang="es-ES" sz="1900"/>
              <a:t>Posteriormente, investigación sobre una nueva serie identificada.</a:t>
            </a:r>
          </a:p>
        </p:txBody>
      </p: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D8968742-1D40-4F6B-9272-064FD1631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0486" y="6453386"/>
            <a:ext cx="573314" cy="404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9474F7A-C90E-4979-90EB-8783E10DF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12C6A5-82A9-4B5D-A041-16AE2D2D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es-US" dirty="0"/>
              <a:t>D</a:t>
            </a:r>
            <a:r>
              <a:rPr lang="es-ES" dirty="0" err="1"/>
              <a:t>esafíos</a:t>
            </a:r>
            <a:endParaRPr lang="es-AR" dirty="0"/>
          </a:p>
        </p:txBody>
      </p:sp>
      <p:pic>
        <p:nvPicPr>
          <p:cNvPr id="5" name="Picture 4" descr="Bombilla en fondo amarillo con rayos de luz y cable pintados">
            <a:extLst>
              <a:ext uri="{FF2B5EF4-FFF2-40B4-BE49-F238E27FC236}">
                <a16:creationId xmlns:a16="http://schemas.microsoft.com/office/drawing/2014/main" id="{4B63BD58-30DE-9752-945D-E735588C1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45" r="9221" b="3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9F1C51-9A32-41EF-A4FB-15FDD4142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014051-EDAF-480B-B49D-7E44B62CB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s-US" dirty="0"/>
              <a:t>Puntos de encuentro y desencuentro entre lo aprendido en la diplomatura y la práctica.</a:t>
            </a:r>
            <a:endParaRPr lang="es-ES" dirty="0"/>
          </a:p>
          <a:p>
            <a:pPr marL="383540" indent="-383540"/>
            <a:r>
              <a:rPr lang="es-US" dirty="0"/>
              <a:t>Volúmenes e infraestructura.</a:t>
            </a:r>
          </a:p>
          <a:p>
            <a:pPr marL="383540" indent="-383540"/>
            <a:r>
              <a:rPr lang="es-US" dirty="0"/>
              <a:t>Importancia de la investigación y redes de conocimiento.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5858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3CBB6D-AA0A-4681-AC7B-6EE4E09C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0102"/>
            <a:ext cx="9601200" cy="1485900"/>
          </a:xfrm>
        </p:spPr>
        <p:txBody>
          <a:bodyPr/>
          <a:lstStyle/>
          <a:p>
            <a:r>
              <a:rPr lang="es-ES" dirty="0"/>
              <a:t>Diego Martín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1DDB73-586B-41A0-8A23-4EBBEDDE8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35813"/>
            <a:ext cx="10492596" cy="5134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s-US" dirty="0"/>
              <a:t>Fotoperiodista, egresado de la Lic. Gestión del Arte y la Cultura Artes - </a:t>
            </a:r>
            <a:r>
              <a:rPr lang="es-US" dirty="0" err="1"/>
              <a:t>UNTref</a:t>
            </a:r>
            <a:br>
              <a:rPr lang="es-US" dirty="0"/>
            </a:br>
            <a:r>
              <a:rPr lang="es-US" dirty="0"/>
              <a:t>Tesis de investigación sobre la fototeca ARGRA.</a:t>
            </a:r>
          </a:p>
          <a:p>
            <a:pPr marL="383540" indent="-383540"/>
            <a:r>
              <a:rPr lang="es-US" sz="2200" dirty="0">
                <a:ea typeface="+mn-lt"/>
                <a:cs typeface="+mn-lt"/>
              </a:rPr>
              <a:t>Comienzo de pasantía 2022 AGN. Departamento Documentos Fotográficos.</a:t>
            </a:r>
          </a:p>
          <a:p>
            <a:pPr marL="383540" indent="-383540"/>
            <a:r>
              <a:rPr lang="es-US" dirty="0"/>
              <a:t>Modalidad de trabajo : fundamentalmente remota pero con algunas tareas presenciales.</a:t>
            </a:r>
          </a:p>
          <a:p>
            <a:pPr marL="383540" indent="-383540"/>
            <a:r>
              <a:rPr lang="es-ES" dirty="0"/>
              <a:t>Tareas desarrolladas:</a:t>
            </a:r>
          </a:p>
          <a:p>
            <a:pPr marL="383540" indent="-383540"/>
            <a:endParaRPr lang="es-ES" dirty="0"/>
          </a:p>
          <a:p>
            <a:pPr marL="0" indent="0">
              <a:buNone/>
            </a:pPr>
            <a:r>
              <a:rPr lang="es-ES" dirty="0"/>
              <a:t>Fondo El Cronista Comercial.</a:t>
            </a:r>
            <a:r>
              <a:rPr lang="es-ES" dirty="0">
                <a:cs typeface="Calibri"/>
              </a:rPr>
              <a:t> Trabajo</a:t>
            </a:r>
            <a:r>
              <a:rPr lang="es-ES" dirty="0">
                <a:latin typeface="Franklin Gothic Book"/>
                <a:cs typeface="Calibri"/>
              </a:rPr>
              <a:t> de descripción</a:t>
            </a:r>
          </a:p>
          <a:p>
            <a:pPr marL="0" indent="0">
              <a:buNone/>
            </a:pPr>
            <a:r>
              <a:rPr lang="es-ES" dirty="0"/>
              <a:t>Fondo Galerías </a:t>
            </a:r>
            <a:r>
              <a:rPr lang="es-ES" dirty="0" err="1"/>
              <a:t>Witcomb</a:t>
            </a:r>
            <a:r>
              <a:rPr lang="es-ES" dirty="0"/>
              <a:t> Sección Estudio Fotográfico de Buenos Aires. Positivado digital de negativos </a:t>
            </a:r>
          </a:p>
          <a:p>
            <a:pPr marL="0" indent="0">
              <a:buNone/>
            </a:pPr>
            <a:r>
              <a:rPr lang="es-ES" dirty="0"/>
              <a:t>Fondo Sociedad Fotográfica de Aficionados. Digitalización de placas estereoscópicas.</a:t>
            </a:r>
          </a:p>
        </p:txBody>
      </p:sp>
    </p:spTree>
    <p:extLst>
      <p:ext uri="{BB962C8B-B14F-4D97-AF65-F5344CB8AC3E}">
        <p14:creationId xmlns:p14="http://schemas.microsoft.com/office/powerpoint/2010/main" val="637401879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63</TotalTime>
  <Words>697</Words>
  <Application>Microsoft Office PowerPoint</Application>
  <PresentationFormat>Panorámica</PresentationFormat>
  <Paragraphs>87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Calibri</vt:lpstr>
      <vt:lpstr>Franklin Gothic Book</vt:lpstr>
      <vt:lpstr>Times New Roman</vt:lpstr>
      <vt:lpstr>Recorte</vt:lpstr>
      <vt:lpstr>Pasantía en el AGN: experiencias y diálogo entre teoría y práctica </vt:lpstr>
      <vt:lpstr>El Archivo y sus formas de trabajo</vt:lpstr>
      <vt:lpstr>Pasantía en el AGN</vt:lpstr>
      <vt:lpstr>Experiencia en el AGN-DDF con trabajadorxs externxs</vt:lpstr>
      <vt:lpstr>Desafíos en la planificación del trabajo</vt:lpstr>
      <vt:lpstr>Victoria Darias</vt:lpstr>
      <vt:lpstr>Ejemplo: Trabajo con el fondo Galerías Witcomb</vt:lpstr>
      <vt:lpstr>Desafíos</vt:lpstr>
      <vt:lpstr>Diego Martín</vt:lpstr>
      <vt:lpstr>Desafíos</vt:lpstr>
      <vt:lpstr>Desafíos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Pasantía en el AGN: experiencias y diálogo entre teoría y práctica</dc:title>
  <dc:creator>Rocio Caldentey</dc:creator>
  <cp:lastModifiedBy>Rocio Caldentey</cp:lastModifiedBy>
  <cp:revision>395</cp:revision>
  <dcterms:created xsi:type="dcterms:W3CDTF">2023-08-23T17:00:54Z</dcterms:created>
  <dcterms:modified xsi:type="dcterms:W3CDTF">2023-08-31T18:29:30Z</dcterms:modified>
</cp:coreProperties>
</file>