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7" r:id="rId8"/>
    <p:sldId id="261" r:id="rId9"/>
    <p:sldId id="262" r:id="rId10"/>
    <p:sldId id="263" r:id="rId11"/>
    <p:sldId id="268" r:id="rId12"/>
    <p:sldId id="264" r:id="rId13"/>
    <p:sldId id="266" r:id="rId14"/>
    <p:sldId id="269" r:id="rId15"/>
  </p:sldIdLst>
  <p:sldSz cx="18288000" cy="10287000"/>
  <p:notesSz cx="6858000" cy="9144000"/>
  <p:embeddedFontLst>
    <p:embeddedFont>
      <p:font typeface="Aileron" pitchFamily="2" charset="77"/>
      <p:regular r:id="rId16"/>
    </p:embeddedFont>
    <p:embeddedFont>
      <p:font typeface="Aileron Bold" pitchFamily="2" charset="77"/>
      <p:regular r:id="rId17"/>
      <p:bold r:id="rId18"/>
    </p:embeddedFont>
    <p:embeddedFont>
      <p:font typeface="Alice" pitchFamily="2" charset="77"/>
      <p:regular r:id="rId19"/>
    </p:embeddedFont>
    <p:embeddedFont>
      <p:font typeface="Arapey" panose="02000000000000000000" pitchFamily="2" charset="77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DM Serif Display" pitchFamily="2" charset="0"/>
      <p:regular r:id="rId25"/>
    </p:embeddedFont>
    <p:embeddedFont>
      <p:font typeface="Open Sans Extra Bold" panose="020B0906030804020204" pitchFamily="34" charset="0"/>
      <p:regular r:id="rId26"/>
      <p:bold r:id="rId27"/>
    </p:embeddedFont>
    <p:embeddedFont>
      <p:font typeface="Poppins Bold" panose="02000000000000000000" pitchFamily="2" charset="77"/>
      <p:regular r:id="rId28"/>
      <p:bold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67CBE6-134D-D04E-9B27-04D7AC523723}" v="7" dt="2023-08-25T22:46:24.7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70" autoAdjust="0"/>
  </p:normalViewPr>
  <p:slideViewPr>
    <p:cSldViewPr>
      <p:cViewPr varScale="1">
        <p:scale>
          <a:sx n="60" d="100"/>
          <a:sy n="60" d="100"/>
        </p:scale>
        <p:origin x="200" y="5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a Guzman" userId="bf59310f-453a-4e88-b291-6f920ece7d4f" providerId="ADAL" clId="{B867CBE6-134D-D04E-9B27-04D7AC523723}"/>
    <pc:docChg chg="undo custSel addSld modSld sldOrd">
      <pc:chgData name="Natalia Guzman" userId="bf59310f-453a-4e88-b291-6f920ece7d4f" providerId="ADAL" clId="{B867CBE6-134D-D04E-9B27-04D7AC523723}" dt="2023-08-25T22:45:56.636" v="274" actId="1076"/>
      <pc:docMkLst>
        <pc:docMk/>
      </pc:docMkLst>
      <pc:sldChg chg="addSp delSp modSp mod">
        <pc:chgData name="Natalia Guzman" userId="bf59310f-453a-4e88-b291-6f920ece7d4f" providerId="ADAL" clId="{B867CBE6-134D-D04E-9B27-04D7AC523723}" dt="2023-08-25T22:45:56.636" v="274" actId="1076"/>
        <pc:sldMkLst>
          <pc:docMk/>
          <pc:sldMk cId="0" sldId="258"/>
        </pc:sldMkLst>
        <pc:spChg chg="mod">
          <ac:chgData name="Natalia Guzman" userId="bf59310f-453a-4e88-b291-6f920ece7d4f" providerId="ADAL" clId="{B867CBE6-134D-D04E-9B27-04D7AC523723}" dt="2023-08-25T22:44:22.787" v="258" actId="1076"/>
          <ac:spMkLst>
            <pc:docMk/>
            <pc:sldMk cId="0" sldId="258"/>
            <ac:spMk id="6" creationId="{00000000-0000-0000-0000-000000000000}"/>
          </ac:spMkLst>
        </pc:spChg>
        <pc:spChg chg="mod">
          <ac:chgData name="Natalia Guzman" userId="bf59310f-453a-4e88-b291-6f920ece7d4f" providerId="ADAL" clId="{B867CBE6-134D-D04E-9B27-04D7AC523723}" dt="2023-08-25T22:45:56.636" v="274" actId="1076"/>
          <ac:spMkLst>
            <pc:docMk/>
            <pc:sldMk cId="0" sldId="258"/>
            <ac:spMk id="17" creationId="{00000000-0000-0000-0000-000000000000}"/>
          </ac:spMkLst>
        </pc:spChg>
        <pc:spChg chg="add del mod">
          <ac:chgData name="Natalia Guzman" userId="bf59310f-453a-4e88-b291-6f920ece7d4f" providerId="ADAL" clId="{B867CBE6-134D-D04E-9B27-04D7AC523723}" dt="2023-08-25T22:45:27.590" v="271"/>
          <ac:spMkLst>
            <pc:docMk/>
            <pc:sldMk cId="0" sldId="258"/>
            <ac:spMk id="25" creationId="{E63AF0F2-CE96-8A42-A222-7BFD03C0D376}"/>
          </ac:spMkLst>
        </pc:spChg>
        <pc:spChg chg="add del mod">
          <ac:chgData name="Natalia Guzman" userId="bf59310f-453a-4e88-b291-6f920ece7d4f" providerId="ADAL" clId="{B867CBE6-134D-D04E-9B27-04D7AC523723}" dt="2023-08-25T22:45:19.639" v="268"/>
          <ac:spMkLst>
            <pc:docMk/>
            <pc:sldMk cId="0" sldId="258"/>
            <ac:spMk id="26" creationId="{65D55735-3576-1E4F-8AA9-B667B501E3AE}"/>
          </ac:spMkLst>
        </pc:spChg>
        <pc:grpChg chg="mod">
          <ac:chgData name="Natalia Guzman" userId="bf59310f-453a-4e88-b291-6f920ece7d4f" providerId="ADAL" clId="{B867CBE6-134D-D04E-9B27-04D7AC523723}" dt="2023-08-25T22:45:38.802" v="272" actId="1076"/>
          <ac:grpSpMkLst>
            <pc:docMk/>
            <pc:sldMk cId="0" sldId="258"/>
            <ac:grpSpMk id="5" creationId="{00000000-0000-0000-0000-000000000000}"/>
          </ac:grpSpMkLst>
        </pc:grpChg>
        <pc:grpChg chg="mod">
          <ac:chgData name="Natalia Guzman" userId="bf59310f-453a-4e88-b291-6f920ece7d4f" providerId="ADAL" clId="{B867CBE6-134D-D04E-9B27-04D7AC523723}" dt="2023-08-25T22:45:24.450" v="269" actId="1076"/>
          <ac:grpSpMkLst>
            <pc:docMk/>
            <pc:sldMk cId="0" sldId="258"/>
            <ac:grpSpMk id="8" creationId="{00000000-0000-0000-0000-000000000000}"/>
          </ac:grpSpMkLst>
        </pc:grpChg>
        <pc:grpChg chg="mod">
          <ac:chgData name="Natalia Guzman" userId="bf59310f-453a-4e88-b291-6f920ece7d4f" providerId="ADAL" clId="{B867CBE6-134D-D04E-9B27-04D7AC523723}" dt="2023-08-25T22:45:24.450" v="269" actId="1076"/>
          <ac:grpSpMkLst>
            <pc:docMk/>
            <pc:sldMk cId="0" sldId="258"/>
            <ac:grpSpMk id="11" creationId="{00000000-0000-0000-0000-000000000000}"/>
          </ac:grpSpMkLst>
        </pc:grpChg>
        <pc:grpChg chg="mod">
          <ac:chgData name="Natalia Guzman" userId="bf59310f-453a-4e88-b291-6f920ece7d4f" providerId="ADAL" clId="{B867CBE6-134D-D04E-9B27-04D7AC523723}" dt="2023-08-25T22:45:48.266" v="273" actId="1076"/>
          <ac:grpSpMkLst>
            <pc:docMk/>
            <pc:sldMk cId="0" sldId="258"/>
            <ac:grpSpMk id="14" creationId="{00000000-0000-0000-0000-000000000000}"/>
          </ac:grpSpMkLst>
        </pc:grpChg>
        <pc:grpChg chg="mod">
          <ac:chgData name="Natalia Guzman" userId="bf59310f-453a-4e88-b291-6f920ece7d4f" providerId="ADAL" clId="{B867CBE6-134D-D04E-9B27-04D7AC523723}" dt="2023-08-25T22:45:24.450" v="269" actId="1076"/>
          <ac:grpSpMkLst>
            <pc:docMk/>
            <pc:sldMk cId="0" sldId="258"/>
            <ac:grpSpMk id="19" creationId="{00000000-0000-0000-0000-000000000000}"/>
          </ac:grpSpMkLst>
        </pc:grpChg>
        <pc:grpChg chg="mod">
          <ac:chgData name="Natalia Guzman" userId="bf59310f-453a-4e88-b291-6f920ece7d4f" providerId="ADAL" clId="{B867CBE6-134D-D04E-9B27-04D7AC523723}" dt="2023-08-25T22:45:24.450" v="269" actId="1076"/>
          <ac:grpSpMkLst>
            <pc:docMk/>
            <pc:sldMk cId="0" sldId="258"/>
            <ac:grpSpMk id="22" creationId="{00000000-0000-0000-0000-000000000000}"/>
          </ac:grpSpMkLst>
        </pc:grpChg>
      </pc:sldChg>
      <pc:sldChg chg="ord">
        <pc:chgData name="Natalia Guzman" userId="bf59310f-453a-4e88-b291-6f920ece7d4f" providerId="ADAL" clId="{B867CBE6-134D-D04E-9B27-04D7AC523723}" dt="2023-08-25T22:20:00.067" v="18" actId="20578"/>
        <pc:sldMkLst>
          <pc:docMk/>
          <pc:sldMk cId="0" sldId="265"/>
        </pc:sldMkLst>
      </pc:sldChg>
      <pc:sldChg chg="addSp delSp modSp mod">
        <pc:chgData name="Natalia Guzman" userId="bf59310f-453a-4e88-b291-6f920ece7d4f" providerId="ADAL" clId="{B867CBE6-134D-D04E-9B27-04D7AC523723}" dt="2023-08-25T22:34:03.710" v="166" actId="1076"/>
        <pc:sldMkLst>
          <pc:docMk/>
          <pc:sldMk cId="0" sldId="266"/>
        </pc:sldMkLst>
        <pc:spChg chg="del">
          <ac:chgData name="Natalia Guzman" userId="bf59310f-453a-4e88-b291-6f920ece7d4f" providerId="ADAL" clId="{B867CBE6-134D-D04E-9B27-04D7AC523723}" dt="2023-08-25T22:26:46.762" v="134" actId="478"/>
          <ac:spMkLst>
            <pc:docMk/>
            <pc:sldMk cId="0" sldId="266"/>
            <ac:spMk id="5" creationId="{00000000-0000-0000-0000-000000000000}"/>
          </ac:spMkLst>
        </pc:spChg>
        <pc:spChg chg="mod">
          <ac:chgData name="Natalia Guzman" userId="bf59310f-453a-4e88-b291-6f920ece7d4f" providerId="ADAL" clId="{B867CBE6-134D-D04E-9B27-04D7AC523723}" dt="2023-08-25T22:34:03.710" v="166" actId="1076"/>
          <ac:spMkLst>
            <pc:docMk/>
            <pc:sldMk cId="0" sldId="266"/>
            <ac:spMk id="6" creationId="{00000000-0000-0000-0000-000000000000}"/>
          </ac:spMkLst>
        </pc:spChg>
        <pc:spChg chg="mod">
          <ac:chgData name="Natalia Guzman" userId="bf59310f-453a-4e88-b291-6f920ece7d4f" providerId="ADAL" clId="{B867CBE6-134D-D04E-9B27-04D7AC523723}" dt="2023-08-25T22:28:04.841" v="137" actId="20577"/>
          <ac:spMkLst>
            <pc:docMk/>
            <pc:sldMk cId="0" sldId="266"/>
            <ac:spMk id="9" creationId="{00000000-0000-0000-0000-000000000000}"/>
          </ac:spMkLst>
        </pc:spChg>
        <pc:spChg chg="mod">
          <ac:chgData name="Natalia Guzman" userId="bf59310f-453a-4e88-b291-6f920ece7d4f" providerId="ADAL" clId="{B867CBE6-134D-D04E-9B27-04D7AC523723}" dt="2023-08-25T22:31:25.679" v="150"/>
          <ac:spMkLst>
            <pc:docMk/>
            <pc:sldMk cId="0" sldId="266"/>
            <ac:spMk id="11" creationId="{AFD25D14-F80B-3348-AA5D-06690D2AEAC0}"/>
          </ac:spMkLst>
        </pc:spChg>
        <pc:spChg chg="mod">
          <ac:chgData name="Natalia Guzman" userId="bf59310f-453a-4e88-b291-6f920ece7d4f" providerId="ADAL" clId="{B867CBE6-134D-D04E-9B27-04D7AC523723}" dt="2023-08-25T22:31:25.679" v="150"/>
          <ac:spMkLst>
            <pc:docMk/>
            <pc:sldMk cId="0" sldId="266"/>
            <ac:spMk id="12" creationId="{D2D8549A-A80B-6541-8EB0-48261E3674B7}"/>
          </ac:spMkLst>
        </pc:spChg>
        <pc:grpChg chg="mod">
          <ac:chgData name="Natalia Guzman" userId="bf59310f-453a-4e88-b291-6f920ece7d4f" providerId="ADAL" clId="{B867CBE6-134D-D04E-9B27-04D7AC523723}" dt="2023-08-25T22:31:22.828" v="149" actId="14100"/>
          <ac:grpSpMkLst>
            <pc:docMk/>
            <pc:sldMk cId="0" sldId="266"/>
            <ac:grpSpMk id="2" creationId="{00000000-0000-0000-0000-000000000000}"/>
          </ac:grpSpMkLst>
        </pc:grpChg>
        <pc:grpChg chg="del">
          <ac:chgData name="Natalia Guzman" userId="bf59310f-453a-4e88-b291-6f920ece7d4f" providerId="ADAL" clId="{B867CBE6-134D-D04E-9B27-04D7AC523723}" dt="2023-08-25T22:28:07.079" v="138" actId="478"/>
          <ac:grpSpMkLst>
            <pc:docMk/>
            <pc:sldMk cId="0" sldId="266"/>
            <ac:grpSpMk id="7" creationId="{00000000-0000-0000-0000-000000000000}"/>
          </ac:grpSpMkLst>
        </pc:grpChg>
        <pc:grpChg chg="add mod">
          <ac:chgData name="Natalia Guzman" userId="bf59310f-453a-4e88-b291-6f920ece7d4f" providerId="ADAL" clId="{B867CBE6-134D-D04E-9B27-04D7AC523723}" dt="2023-08-25T22:32:00.383" v="157" actId="1076"/>
          <ac:grpSpMkLst>
            <pc:docMk/>
            <pc:sldMk cId="0" sldId="266"/>
            <ac:grpSpMk id="10" creationId="{46BC89A3-E7BE-1444-A9AF-213139DCFC0A}"/>
          </ac:grpSpMkLst>
        </pc:grpChg>
      </pc:sldChg>
      <pc:sldChg chg="addSp modSp new mod">
        <pc:chgData name="Natalia Guzman" userId="bf59310f-453a-4e88-b291-6f920ece7d4f" providerId="ADAL" clId="{B867CBE6-134D-D04E-9B27-04D7AC523723}" dt="2023-08-25T22:05:45.207" v="9" actId="14100"/>
        <pc:sldMkLst>
          <pc:docMk/>
          <pc:sldMk cId="2306714633" sldId="267"/>
        </pc:sldMkLst>
        <pc:picChg chg="add mod">
          <ac:chgData name="Natalia Guzman" userId="bf59310f-453a-4e88-b291-6f920ece7d4f" providerId="ADAL" clId="{B867CBE6-134D-D04E-9B27-04D7AC523723}" dt="2023-08-25T22:05:06.510" v="6" actId="1076"/>
          <ac:picMkLst>
            <pc:docMk/>
            <pc:sldMk cId="2306714633" sldId="267"/>
            <ac:picMk id="3" creationId="{AC259276-08CA-534E-8A83-4B86BBA223FB}"/>
          </ac:picMkLst>
        </pc:picChg>
        <pc:cxnChg chg="add mod">
          <ac:chgData name="Natalia Guzman" userId="bf59310f-453a-4e88-b291-6f920ece7d4f" providerId="ADAL" clId="{B867CBE6-134D-D04E-9B27-04D7AC523723}" dt="2023-08-25T22:05:45.207" v="9" actId="14100"/>
          <ac:cxnSpMkLst>
            <pc:docMk/>
            <pc:sldMk cId="2306714633" sldId="267"/>
            <ac:cxnSpMk id="5" creationId="{7FEEEF0E-26F5-7641-8852-D4BB35FEFD16}"/>
          </ac:cxnSpMkLst>
        </pc:cxnChg>
      </pc:sldChg>
      <pc:sldChg chg="addSp modSp new mod ord">
        <pc:chgData name="Natalia Guzman" userId="bf59310f-453a-4e88-b291-6f920ece7d4f" providerId="ADAL" clId="{B867CBE6-134D-D04E-9B27-04D7AC523723}" dt="2023-08-25T22:27:56.138" v="136" actId="255"/>
        <pc:sldMkLst>
          <pc:docMk/>
          <pc:sldMk cId="3399262967" sldId="268"/>
        </pc:sldMkLst>
        <pc:spChg chg="add mod">
          <ac:chgData name="Natalia Guzman" userId="bf59310f-453a-4e88-b291-6f920ece7d4f" providerId="ADAL" clId="{B867CBE6-134D-D04E-9B27-04D7AC523723}" dt="2023-08-25T22:27:56.138" v="136" actId="255"/>
          <ac:spMkLst>
            <pc:docMk/>
            <pc:sldMk cId="3399262967" sldId="268"/>
            <ac:spMk id="4" creationId="{B53935C4-8670-B140-AE68-0B461F8ECABB}"/>
          </ac:spMkLst>
        </pc:spChg>
        <pc:picChg chg="add mod">
          <ac:chgData name="Natalia Guzman" userId="bf59310f-453a-4e88-b291-6f920ece7d4f" providerId="ADAL" clId="{B867CBE6-134D-D04E-9B27-04D7AC523723}" dt="2023-08-25T22:22:34.007" v="108" actId="1036"/>
          <ac:picMkLst>
            <pc:docMk/>
            <pc:sldMk cId="3399262967" sldId="268"/>
            <ac:picMk id="3" creationId="{C49A5319-F880-F847-BB38-79DA5865E7EA}"/>
          </ac:picMkLst>
        </pc:picChg>
      </pc:sldChg>
      <pc:sldChg chg="add">
        <pc:chgData name="Natalia Guzman" userId="bf59310f-453a-4e88-b291-6f920ece7d4f" providerId="ADAL" clId="{B867CBE6-134D-D04E-9B27-04D7AC523723}" dt="2023-08-25T22:26:41.923" v="133" actId="2890"/>
        <pc:sldMkLst>
          <pc:docMk/>
          <pc:sldMk cId="910796519" sldId="26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3294280" cy="10287000"/>
            <a:chOff x="0" y="0"/>
            <a:chExt cx="3501374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01374" cy="2709333"/>
            </a:xfrm>
            <a:custGeom>
              <a:avLst/>
              <a:gdLst/>
              <a:ahLst/>
              <a:cxnLst/>
              <a:rect l="l" t="t" r="r" b="b"/>
              <a:pathLst>
                <a:path w="3501374" h="2709333">
                  <a:moveTo>
                    <a:pt x="0" y="0"/>
                  </a:moveTo>
                  <a:lnTo>
                    <a:pt x="3501374" y="0"/>
                  </a:lnTo>
                  <a:lnTo>
                    <a:pt x="3501374" y="2709333"/>
                  </a:lnTo>
                  <a:lnTo>
                    <a:pt x="0" y="2709333"/>
                  </a:lnTo>
                  <a:lnTo>
                    <a:pt x="0" y="0"/>
                  </a:lnTo>
                </a:path>
              </a:pathLst>
            </a:custGeom>
            <a:solidFill>
              <a:srgbClr val="879AA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8722244" y="247884"/>
            <a:ext cx="9565756" cy="2131797"/>
          </a:xfrm>
          <a:custGeom>
            <a:avLst/>
            <a:gdLst/>
            <a:ahLst/>
            <a:cxnLst/>
            <a:rect l="l" t="t" r="r" b="b"/>
            <a:pathLst>
              <a:path w="9565756" h="2131797">
                <a:moveTo>
                  <a:pt x="0" y="0"/>
                </a:moveTo>
                <a:lnTo>
                  <a:pt x="9565756" y="0"/>
                </a:lnTo>
                <a:lnTo>
                  <a:pt x="9565756" y="2131797"/>
                </a:lnTo>
                <a:lnTo>
                  <a:pt x="0" y="21317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2379681"/>
            <a:ext cx="11019725" cy="614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721"/>
              </a:lnSpc>
            </a:pPr>
            <a:r>
              <a:rPr lang="en-US" sz="8100" dirty="0" err="1">
                <a:solidFill>
                  <a:srgbClr val="000000"/>
                </a:solidFill>
                <a:latin typeface="DM Serif Display"/>
              </a:rPr>
              <a:t>Desafíos</a:t>
            </a:r>
            <a:r>
              <a:rPr lang="en-US" sz="8100">
                <a:solidFill>
                  <a:srgbClr val="000000"/>
                </a:solidFill>
                <a:latin typeface="DM Serif Display"/>
              </a:rPr>
              <a:t> en la gestión documental electrónica con el Sistema GDE</a:t>
            </a:r>
          </a:p>
          <a:p>
            <a:pPr>
              <a:lnSpc>
                <a:spcPts val="9721"/>
              </a:lnSpc>
            </a:pPr>
            <a:r>
              <a:rPr lang="en-US" sz="8100">
                <a:solidFill>
                  <a:srgbClr val="000000"/>
                </a:solidFill>
                <a:latin typeface="DM Serif Display"/>
              </a:rPr>
              <a:t>en la Facultad de Filosofía y Letras UBA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028700" y="8555803"/>
            <a:ext cx="12265580" cy="1438961"/>
            <a:chOff x="0" y="0"/>
            <a:chExt cx="16354106" cy="1918615"/>
          </a:xfrm>
        </p:grpSpPr>
        <p:sp>
          <p:nvSpPr>
            <p:cNvPr id="8" name="TextBox 8"/>
            <p:cNvSpPr txBox="1"/>
            <p:nvPr/>
          </p:nvSpPr>
          <p:spPr>
            <a:xfrm>
              <a:off x="0" y="-85725"/>
              <a:ext cx="16354106" cy="9248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865"/>
                </a:lnSpc>
              </a:pPr>
              <a:r>
                <a:rPr lang="en-US" sz="4189">
                  <a:solidFill>
                    <a:srgbClr val="000000"/>
                  </a:solidFill>
                  <a:latin typeface="Alice"/>
                </a:rPr>
                <a:t>Natalia GUZMAN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993786"/>
              <a:ext cx="16354106" cy="9248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865"/>
                </a:lnSpc>
              </a:pPr>
              <a:r>
                <a:rPr lang="en-US" sz="4189">
                  <a:solidFill>
                    <a:srgbClr val="000000"/>
                  </a:solidFill>
                  <a:latin typeface="Arapey"/>
                </a:rPr>
                <a:t>Directora de Despacho y Archivo General FFyL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793" y="185896"/>
            <a:ext cx="18134413" cy="6260217"/>
          </a:xfrm>
          <a:custGeom>
            <a:avLst/>
            <a:gdLst/>
            <a:ahLst/>
            <a:cxnLst/>
            <a:rect l="l" t="t" r="r" b="b"/>
            <a:pathLst>
              <a:path w="18134413" h="6260217">
                <a:moveTo>
                  <a:pt x="0" y="0"/>
                </a:moveTo>
                <a:lnTo>
                  <a:pt x="18134414" y="0"/>
                </a:lnTo>
                <a:lnTo>
                  <a:pt x="18134414" y="6260217"/>
                </a:lnTo>
                <a:lnTo>
                  <a:pt x="0" y="62602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76" r="-57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890478" y="6272594"/>
            <a:ext cx="9320728" cy="4269587"/>
          </a:xfrm>
          <a:custGeom>
            <a:avLst/>
            <a:gdLst/>
            <a:ahLst/>
            <a:cxnLst/>
            <a:rect l="l" t="t" r="r" b="b"/>
            <a:pathLst>
              <a:path w="9320728" h="4269587">
                <a:moveTo>
                  <a:pt x="0" y="0"/>
                </a:moveTo>
                <a:lnTo>
                  <a:pt x="9320729" y="0"/>
                </a:lnTo>
                <a:lnTo>
                  <a:pt x="9320729" y="4269587"/>
                </a:lnTo>
                <a:lnTo>
                  <a:pt x="0" y="42695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51" r="-1475" b="-2823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43972" y="6315556"/>
            <a:ext cx="8934450" cy="4268411"/>
          </a:xfrm>
          <a:custGeom>
            <a:avLst/>
            <a:gdLst/>
            <a:ahLst/>
            <a:cxnLst/>
            <a:rect l="l" t="t" r="r" b="b"/>
            <a:pathLst>
              <a:path w="8934450" h="4268411">
                <a:moveTo>
                  <a:pt x="0" y="0"/>
                </a:moveTo>
                <a:lnTo>
                  <a:pt x="8934450" y="0"/>
                </a:lnTo>
                <a:lnTo>
                  <a:pt x="8934450" y="4268411"/>
                </a:lnTo>
                <a:lnTo>
                  <a:pt x="0" y="42684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23" b="-923"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Correo electrónico&#10;&#10;Descripción generada automáticamente">
            <a:extLst>
              <a:ext uri="{FF2B5EF4-FFF2-40B4-BE49-F238E27FC236}">
                <a16:creationId xmlns:a16="http://schemas.microsoft.com/office/drawing/2014/main" id="{C49A5319-F880-F847-BB38-79DA5865E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333500"/>
            <a:ext cx="16464643" cy="8382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53935C4-8670-B140-AE68-0B461F8ECABB}"/>
              </a:ext>
            </a:extLst>
          </p:cNvPr>
          <p:cNvSpPr txBox="1"/>
          <p:nvPr/>
        </p:nvSpPr>
        <p:spPr>
          <a:xfrm>
            <a:off x="914400" y="419100"/>
            <a:ext cx="1356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4000">
                <a:solidFill>
                  <a:srgbClr val="000000"/>
                </a:solidFill>
                <a:latin typeface="DM Serif Display Bold"/>
              </a:rPr>
              <a:t>BÚSQUEDA - RECUPERACIÓN - ACCESIBILIDAD</a:t>
            </a:r>
          </a:p>
        </p:txBody>
      </p:sp>
    </p:spTree>
    <p:extLst>
      <p:ext uri="{BB962C8B-B14F-4D97-AF65-F5344CB8AC3E}">
        <p14:creationId xmlns:p14="http://schemas.microsoft.com/office/powerpoint/2010/main" val="3399262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094" y="4639"/>
            <a:ext cx="18288000" cy="2003990"/>
            <a:chOff x="0" y="0"/>
            <a:chExt cx="4816593" cy="527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27800"/>
            </a:xfrm>
            <a:custGeom>
              <a:avLst/>
              <a:gdLst/>
              <a:ahLst/>
              <a:cxnLst/>
              <a:rect l="l" t="t" r="r" b="b"/>
              <a:pathLst>
                <a:path w="4816592" h="527800">
                  <a:moveTo>
                    <a:pt x="0" y="0"/>
                  </a:moveTo>
                  <a:lnTo>
                    <a:pt x="4816592" y="0"/>
                  </a:lnTo>
                  <a:lnTo>
                    <a:pt x="4816592" y="527800"/>
                  </a:lnTo>
                  <a:lnTo>
                    <a:pt x="0" y="527800"/>
                  </a:lnTo>
                  <a:lnTo>
                    <a:pt x="0" y="0"/>
                  </a:lnTo>
                </a:path>
              </a:pathLst>
            </a:custGeom>
            <a:solidFill>
              <a:srgbClr val="A7CAD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24203" y="356104"/>
            <a:ext cx="6213332" cy="1216023"/>
            <a:chOff x="0" y="0"/>
            <a:chExt cx="8284443" cy="1621365"/>
          </a:xfrm>
        </p:grpSpPr>
        <p:sp>
          <p:nvSpPr>
            <p:cNvPr id="6" name="TextBox 6"/>
            <p:cNvSpPr txBox="1"/>
            <p:nvPr/>
          </p:nvSpPr>
          <p:spPr>
            <a:xfrm>
              <a:off x="0" y="-390525"/>
              <a:ext cx="889008" cy="20118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600"/>
                </a:lnSpc>
              </a:pPr>
              <a:r>
                <a:rPr lang="en-US" sz="8000">
                  <a:solidFill>
                    <a:srgbClr val="000000"/>
                  </a:solidFill>
                  <a:latin typeface="DM Serif Display Bold"/>
                </a:rPr>
                <a:t>3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410332" y="433069"/>
              <a:ext cx="6874111" cy="6980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48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000000"/>
                  </a:solidFill>
                  <a:latin typeface="DM Serif Display Bold"/>
                </a:rPr>
                <a:t>VALORACIÓN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071785" y="356104"/>
            <a:ext cx="6213332" cy="1216023"/>
            <a:chOff x="0" y="0"/>
            <a:chExt cx="8284443" cy="1621365"/>
          </a:xfrm>
        </p:grpSpPr>
        <p:sp>
          <p:nvSpPr>
            <p:cNvPr id="9" name="TextBox 9"/>
            <p:cNvSpPr txBox="1"/>
            <p:nvPr/>
          </p:nvSpPr>
          <p:spPr>
            <a:xfrm>
              <a:off x="0" y="-390525"/>
              <a:ext cx="889008" cy="20118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600"/>
                </a:lnSpc>
              </a:pPr>
              <a:r>
                <a:rPr lang="en-US" sz="8000">
                  <a:solidFill>
                    <a:srgbClr val="000000"/>
                  </a:solidFill>
                  <a:latin typeface="DM Serif Display Bold"/>
                </a:rPr>
                <a:t>4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410332" y="433069"/>
              <a:ext cx="6874111" cy="6980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48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000000"/>
                  </a:solidFill>
                  <a:latin typeface="DM Serif Display Bold"/>
                </a:rPr>
                <a:t>SELECCIÓN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150094" y="356104"/>
            <a:ext cx="6213332" cy="1216023"/>
            <a:chOff x="0" y="0"/>
            <a:chExt cx="8284443" cy="1621365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390525"/>
              <a:ext cx="889008" cy="20118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600"/>
                </a:lnSpc>
              </a:pPr>
              <a:r>
                <a:rPr lang="en-US" sz="8000">
                  <a:solidFill>
                    <a:srgbClr val="000000"/>
                  </a:solidFill>
                  <a:latin typeface="DM Serif Display Bold"/>
                </a:rPr>
                <a:t>5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410332" y="433069"/>
              <a:ext cx="6874111" cy="6980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48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000000"/>
                  </a:solidFill>
                  <a:latin typeface="DM Serif Display Bold"/>
                </a:rPr>
                <a:t>ELIMINACIÓN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513676" y="356104"/>
            <a:ext cx="6213332" cy="1216023"/>
            <a:chOff x="0" y="0"/>
            <a:chExt cx="8284443" cy="1621365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390525"/>
              <a:ext cx="889008" cy="20118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600"/>
                </a:lnSpc>
              </a:pPr>
              <a:r>
                <a:rPr lang="en-US" sz="8000">
                  <a:solidFill>
                    <a:srgbClr val="000000"/>
                  </a:solidFill>
                  <a:latin typeface="DM Serif Display Bold"/>
                </a:rPr>
                <a:t>6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410332" y="433069"/>
              <a:ext cx="6874111" cy="6980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48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000000"/>
                  </a:solidFill>
                  <a:latin typeface="DM Serif Display Bold"/>
                </a:rPr>
                <a:t>CONSERVACIÓN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98681" y="2243873"/>
            <a:ext cx="5883716" cy="7843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Aileron Bold"/>
              </a:rPr>
              <a:t> Decreto 1131/2016 </a:t>
            </a:r>
          </a:p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Aileron"/>
              </a:rPr>
              <a:t>“ARTÍCULO 3° — Apruébase la implementación del REPOSITORIO ÚNICO DE DOCUMENTOS OFICIALES (RUDO) como parte integrante del Sistema (GDE), con la función de centralizar, contener y conservar la totalidad de documentos electrónicos obrantes en dicho sistema, asegurando su integridad, accesibilidad y disponibilidad.”</a:t>
            </a:r>
          </a:p>
          <a:p>
            <a:pPr algn="ctr">
              <a:lnSpc>
                <a:spcPts val="4480"/>
              </a:lnSpc>
            </a:pPr>
            <a:endParaRPr lang="en-US" sz="3200">
              <a:solidFill>
                <a:srgbClr val="000000"/>
              </a:solidFill>
              <a:latin typeface="Aileron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187622" y="1951479"/>
            <a:ext cx="11865604" cy="8713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52"/>
              </a:lnSpc>
            </a:pPr>
            <a:r>
              <a:rPr lang="en-US" sz="3108">
                <a:solidFill>
                  <a:srgbClr val="000000"/>
                </a:solidFill>
                <a:latin typeface="Aileron Bold"/>
              </a:rPr>
              <a:t> RESCS-2021-940-UBA-REC</a:t>
            </a:r>
          </a:p>
          <a:p>
            <a:pPr algn="ctr">
              <a:lnSpc>
                <a:spcPts val="4352"/>
              </a:lnSpc>
            </a:pPr>
            <a:r>
              <a:rPr lang="en-US" sz="3108">
                <a:solidFill>
                  <a:srgbClr val="000000"/>
                </a:solidFill>
                <a:latin typeface="Aileron"/>
              </a:rPr>
              <a:t> “Artículo 127.- Guarda Temporal. Todos los expedientes una vez finalizada su tramitación, deberán ser enviados a Guarda Temporal. Si así no sucediera, la Administración Central podrá realizar periódicamente, en base a un criterio por trata, repartición y tiempo, el envío automático a Guarda Temporal en pos del mantenimiento y correcto funcionamiento del sistema. Los criterios referidos serán determinados por la autoridad responsable de la implementación del sistema. (…) Transcurrido el tiempo configurado para que el mismo pase a Archivo (Guarda Permanente), ya no puede volver a tramitarse, pero si se puede consultar”</a:t>
            </a:r>
          </a:p>
          <a:p>
            <a:pPr algn="ctr">
              <a:lnSpc>
                <a:spcPts val="4352"/>
              </a:lnSpc>
            </a:pPr>
            <a:r>
              <a:rPr lang="en-US" sz="3108">
                <a:solidFill>
                  <a:srgbClr val="000000"/>
                </a:solidFill>
                <a:latin typeface="Aileron"/>
              </a:rPr>
              <a:t> “Artículo 128.- Guarda Permanente. La totalidad de los documentos creados utilizando el módulo GEDO son automáticamente guardados en RUDO.”</a:t>
            </a:r>
          </a:p>
          <a:p>
            <a:pPr algn="ctr">
              <a:lnSpc>
                <a:spcPts val="4352"/>
              </a:lnSpc>
            </a:pPr>
            <a:endParaRPr lang="en-US" sz="3108">
              <a:solidFill>
                <a:srgbClr val="000000"/>
              </a:solidFill>
              <a:latin typeface="Aileron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766398" y="1258120"/>
            <a:ext cx="2064471" cy="497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000000"/>
                </a:solidFill>
                <a:latin typeface="Open Sans Extra Bold"/>
              </a:rPr>
              <a:t>AUSENTE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963347" y="1258120"/>
            <a:ext cx="2163624" cy="497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000000"/>
                </a:solidFill>
                <a:latin typeface="Open Sans Extra Bold"/>
              </a:rPr>
              <a:t>AUSENTE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240487" y="1258120"/>
            <a:ext cx="2089259" cy="497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000000"/>
                </a:solidFill>
                <a:latin typeface="Open Sans Extra Bold"/>
              </a:rPr>
              <a:t>AUSENTE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917095" y="1258120"/>
            <a:ext cx="2044744" cy="497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000000"/>
                </a:solidFill>
                <a:latin typeface="Open Sans Extra Bold"/>
              </a:rPr>
              <a:t>AUSENTE</a:t>
            </a:r>
          </a:p>
        </p:txBody>
      </p:sp>
      <p:sp>
        <p:nvSpPr>
          <p:cNvPr id="23" name="AutoShape 23"/>
          <p:cNvSpPr/>
          <p:nvPr/>
        </p:nvSpPr>
        <p:spPr>
          <a:xfrm>
            <a:off x="5982397" y="2206191"/>
            <a:ext cx="0" cy="7976034"/>
          </a:xfrm>
          <a:prstGeom prst="line">
            <a:avLst/>
          </a:prstGeom>
          <a:ln w="38100" cap="flat">
            <a:solidFill>
              <a:srgbClr val="000000"/>
            </a:solidFill>
            <a:prstDash val="sysDot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4809" y="2658"/>
            <a:ext cx="2794591" cy="10287000"/>
            <a:chOff x="0" y="0"/>
            <a:chExt cx="3501374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01374" cy="2709333"/>
            </a:xfrm>
            <a:custGeom>
              <a:avLst/>
              <a:gdLst/>
              <a:ahLst/>
              <a:cxnLst/>
              <a:rect l="l" t="t" r="r" b="b"/>
              <a:pathLst>
                <a:path w="3501374" h="2709333">
                  <a:moveTo>
                    <a:pt x="0" y="0"/>
                  </a:moveTo>
                  <a:lnTo>
                    <a:pt x="3501374" y="0"/>
                  </a:lnTo>
                  <a:lnTo>
                    <a:pt x="3501374" y="2709333"/>
                  </a:lnTo>
                  <a:lnTo>
                    <a:pt x="0" y="2709333"/>
                  </a:lnTo>
                  <a:lnTo>
                    <a:pt x="0" y="0"/>
                  </a:lnTo>
                </a:path>
              </a:pathLst>
            </a:custGeom>
            <a:solidFill>
              <a:srgbClr val="879AA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802126" y="723900"/>
            <a:ext cx="12683748" cy="91816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9"/>
              </a:lnSpc>
            </a:pPr>
            <a:r>
              <a:rPr lang="es-ES" sz="5900">
                <a:solidFill>
                  <a:srgbClr val="000000"/>
                </a:solidFill>
                <a:latin typeface="Arapey"/>
              </a:rPr>
              <a:t>Con la llegada de la administración electrónica resulta que los documentos electrónicos son un problema administrativo como también un problema de carácter informático, un problema jurídico y un problema de organización documental electrónica que para la institución no hay otra disciplina que aporte soluciones como la archivística para ocuparse de la gestión y producción documental para ayudar a mejorar las prácticas administrativas institucionales. </a:t>
            </a:r>
            <a:endParaRPr lang="en-US" sz="5900">
              <a:solidFill>
                <a:srgbClr val="000000"/>
              </a:solidFill>
              <a:latin typeface="Arapey"/>
            </a:endParaRPr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46BC89A3-E7BE-1444-A9AF-213139DCFC0A}"/>
              </a:ext>
            </a:extLst>
          </p:cNvPr>
          <p:cNvGrpSpPr/>
          <p:nvPr/>
        </p:nvGrpSpPr>
        <p:grpSpPr>
          <a:xfrm>
            <a:off x="15493409" y="0"/>
            <a:ext cx="2794591" cy="10287000"/>
            <a:chOff x="0" y="0"/>
            <a:chExt cx="3501374" cy="2709333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AFD25D14-F80B-3348-AA5D-06690D2AEAC0}"/>
                </a:ext>
              </a:extLst>
            </p:cNvPr>
            <p:cNvSpPr/>
            <p:nvPr/>
          </p:nvSpPr>
          <p:spPr>
            <a:xfrm>
              <a:off x="0" y="0"/>
              <a:ext cx="3501374" cy="2709333"/>
            </a:xfrm>
            <a:custGeom>
              <a:avLst/>
              <a:gdLst/>
              <a:ahLst/>
              <a:cxnLst/>
              <a:rect l="l" t="t" r="r" b="b"/>
              <a:pathLst>
                <a:path w="3501374" h="2709333">
                  <a:moveTo>
                    <a:pt x="0" y="0"/>
                  </a:moveTo>
                  <a:lnTo>
                    <a:pt x="3501374" y="0"/>
                  </a:lnTo>
                  <a:lnTo>
                    <a:pt x="3501374" y="2709333"/>
                  </a:lnTo>
                  <a:lnTo>
                    <a:pt x="0" y="2709333"/>
                  </a:lnTo>
                  <a:lnTo>
                    <a:pt x="0" y="0"/>
                  </a:lnTo>
                </a:path>
              </a:pathLst>
            </a:custGeom>
            <a:solidFill>
              <a:srgbClr val="879AAF"/>
            </a:solidFill>
          </p:spPr>
        </p:sp>
        <p:sp>
          <p:nvSpPr>
            <p:cNvPr id="12" name="TextBox 4">
              <a:extLst>
                <a:ext uri="{FF2B5EF4-FFF2-40B4-BE49-F238E27FC236}">
                  <a16:creationId xmlns:a16="http://schemas.microsoft.com/office/drawing/2014/main" id="{D2D8549A-A80B-6541-8EB0-48261E3674B7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3294280" cy="10287000"/>
            <a:chOff x="0" y="0"/>
            <a:chExt cx="3501374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01374" cy="2709333"/>
            </a:xfrm>
            <a:custGeom>
              <a:avLst/>
              <a:gdLst/>
              <a:ahLst/>
              <a:cxnLst/>
              <a:rect l="l" t="t" r="r" b="b"/>
              <a:pathLst>
                <a:path w="3501374" h="2709333">
                  <a:moveTo>
                    <a:pt x="0" y="0"/>
                  </a:moveTo>
                  <a:lnTo>
                    <a:pt x="3501374" y="0"/>
                  </a:lnTo>
                  <a:lnTo>
                    <a:pt x="3501374" y="2709333"/>
                  </a:lnTo>
                  <a:lnTo>
                    <a:pt x="0" y="2709333"/>
                  </a:lnTo>
                  <a:lnTo>
                    <a:pt x="0" y="0"/>
                  </a:lnTo>
                </a:path>
              </a:pathLst>
            </a:custGeom>
            <a:solidFill>
              <a:srgbClr val="879AA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722244" y="247884"/>
            <a:ext cx="9565756" cy="2131797"/>
          </a:xfrm>
          <a:custGeom>
            <a:avLst/>
            <a:gdLst/>
            <a:ahLst/>
            <a:cxnLst/>
            <a:rect l="l" t="t" r="r" b="b"/>
            <a:pathLst>
              <a:path w="9565756" h="2131797">
                <a:moveTo>
                  <a:pt x="0" y="0"/>
                </a:moveTo>
                <a:lnTo>
                  <a:pt x="9565756" y="0"/>
                </a:lnTo>
                <a:lnTo>
                  <a:pt x="9565756" y="2131797"/>
                </a:lnTo>
                <a:lnTo>
                  <a:pt x="0" y="21317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3102138"/>
            <a:ext cx="12036048" cy="3657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721"/>
              </a:lnSpc>
            </a:pPr>
            <a:r>
              <a:rPr lang="en-US" sz="8100" err="1">
                <a:solidFill>
                  <a:srgbClr val="000000"/>
                </a:solidFill>
                <a:latin typeface="DM Serif Display"/>
              </a:rPr>
              <a:t>Muchas</a:t>
            </a:r>
            <a:r>
              <a:rPr lang="en-US" sz="8100">
                <a:solidFill>
                  <a:srgbClr val="000000"/>
                </a:solidFill>
                <a:latin typeface="DM Serif Display"/>
              </a:rPr>
              <a:t> gracias</a:t>
            </a:r>
          </a:p>
          <a:p>
            <a:pPr>
              <a:lnSpc>
                <a:spcPts val="9721"/>
              </a:lnSpc>
            </a:pPr>
            <a:r>
              <a:rPr lang="en-US" sz="8100">
                <a:solidFill>
                  <a:srgbClr val="000000"/>
                </a:solidFill>
                <a:latin typeface="DM Serif Display"/>
              </a:rPr>
              <a:t>por </a:t>
            </a:r>
            <a:r>
              <a:rPr lang="en-US" sz="8100" err="1">
                <a:solidFill>
                  <a:srgbClr val="000000"/>
                </a:solidFill>
                <a:latin typeface="DM Serif Display"/>
              </a:rPr>
              <a:t>su</a:t>
            </a:r>
            <a:r>
              <a:rPr lang="en-US" sz="8100">
                <a:solidFill>
                  <a:srgbClr val="000000"/>
                </a:solidFill>
                <a:latin typeface="DM Serif Display"/>
              </a:rPr>
              <a:t> </a:t>
            </a:r>
            <a:r>
              <a:rPr lang="en-US" sz="8100" err="1">
                <a:solidFill>
                  <a:srgbClr val="000000"/>
                </a:solidFill>
                <a:latin typeface="DM Serif Display"/>
              </a:rPr>
              <a:t>atención</a:t>
            </a:r>
            <a:endParaRPr lang="en-US" sz="8100">
              <a:solidFill>
                <a:srgbClr val="000000"/>
              </a:solidFill>
              <a:latin typeface="DM Serif Display"/>
            </a:endParaRPr>
          </a:p>
          <a:p>
            <a:pPr>
              <a:lnSpc>
                <a:spcPts val="4799"/>
              </a:lnSpc>
            </a:pPr>
            <a:r>
              <a:rPr lang="en-US" sz="3999" err="1">
                <a:solidFill>
                  <a:srgbClr val="000000"/>
                </a:solidFill>
                <a:latin typeface="DM Serif Display"/>
              </a:rPr>
              <a:t>nguzman@filo.uba.ar</a:t>
            </a:r>
            <a:endParaRPr lang="en-US" sz="3999">
              <a:solidFill>
                <a:srgbClr val="000000"/>
              </a:solidFill>
              <a:latin typeface="DM Serif Display"/>
            </a:endParaRPr>
          </a:p>
          <a:p>
            <a:pPr>
              <a:lnSpc>
                <a:spcPts val="4799"/>
              </a:lnSpc>
            </a:pPr>
            <a:r>
              <a:rPr lang="en-US" sz="3999">
                <a:solidFill>
                  <a:srgbClr val="000000"/>
                </a:solidFill>
                <a:latin typeface="DM Serif Display"/>
              </a:rPr>
              <a:t>nataliasoledadguzman87@gmail.com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028700" y="7483638"/>
            <a:ext cx="11480051" cy="1346805"/>
            <a:chOff x="0" y="0"/>
            <a:chExt cx="15306734" cy="1795741"/>
          </a:xfrm>
        </p:grpSpPr>
        <p:sp>
          <p:nvSpPr>
            <p:cNvPr id="8" name="TextBox 8"/>
            <p:cNvSpPr txBox="1"/>
            <p:nvPr/>
          </p:nvSpPr>
          <p:spPr>
            <a:xfrm>
              <a:off x="0" y="-76200"/>
              <a:ext cx="15306734" cy="8615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489"/>
                </a:lnSpc>
              </a:pPr>
              <a:r>
                <a:rPr lang="en-US" sz="3921">
                  <a:solidFill>
                    <a:srgbClr val="000000"/>
                  </a:solidFill>
                  <a:latin typeface="Alice"/>
                </a:rPr>
                <a:t>Natalia GUZMAN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934175"/>
              <a:ext cx="15306734" cy="8615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489"/>
                </a:lnSpc>
              </a:pPr>
              <a:r>
                <a:rPr lang="en-US" sz="3921" err="1">
                  <a:solidFill>
                    <a:srgbClr val="000000"/>
                  </a:solidFill>
                  <a:latin typeface="Arapey"/>
                </a:rPr>
                <a:t>Directora</a:t>
              </a:r>
              <a:r>
                <a:rPr lang="en-US" sz="3921">
                  <a:solidFill>
                    <a:srgbClr val="000000"/>
                  </a:solidFill>
                  <a:latin typeface="Arapey"/>
                </a:rPr>
                <a:t> de </a:t>
              </a:r>
              <a:r>
                <a:rPr lang="en-US" sz="3921" err="1">
                  <a:solidFill>
                    <a:srgbClr val="000000"/>
                  </a:solidFill>
                  <a:latin typeface="Arapey"/>
                </a:rPr>
                <a:t>Despacho</a:t>
              </a:r>
              <a:r>
                <a:rPr lang="en-US" sz="3921">
                  <a:solidFill>
                    <a:srgbClr val="000000"/>
                  </a:solidFill>
                  <a:latin typeface="Arapey"/>
                </a:rPr>
                <a:t> y </a:t>
              </a:r>
              <a:r>
                <a:rPr lang="en-US" sz="3921" err="1">
                  <a:solidFill>
                    <a:srgbClr val="000000"/>
                  </a:solidFill>
                  <a:latin typeface="Arapey"/>
                </a:rPr>
                <a:t>Archivo</a:t>
              </a:r>
              <a:r>
                <a:rPr lang="en-US" sz="3921">
                  <a:solidFill>
                    <a:srgbClr val="000000"/>
                  </a:solidFill>
                  <a:latin typeface="Arapey"/>
                </a:rPr>
                <a:t> General </a:t>
              </a:r>
              <a:r>
                <a:rPr lang="en-US" sz="3921" err="1">
                  <a:solidFill>
                    <a:srgbClr val="000000"/>
                  </a:solidFill>
                  <a:latin typeface="Arapey"/>
                </a:rPr>
                <a:t>FFyL</a:t>
              </a:r>
              <a:endParaRPr lang="en-US" sz="3921">
                <a:solidFill>
                  <a:srgbClr val="000000"/>
                </a:solidFill>
                <a:latin typeface="Arapey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0796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125222" y="7540898"/>
            <a:ext cx="13187259" cy="7398897"/>
          </a:xfrm>
          <a:custGeom>
            <a:avLst/>
            <a:gdLst/>
            <a:ahLst/>
            <a:cxnLst/>
            <a:rect l="l" t="t" r="r" b="b"/>
            <a:pathLst>
              <a:path w="13187259" h="7398897">
                <a:moveTo>
                  <a:pt x="0" y="0"/>
                </a:moveTo>
                <a:lnTo>
                  <a:pt x="13187259" y="0"/>
                </a:lnTo>
                <a:lnTo>
                  <a:pt x="13187259" y="7398897"/>
                </a:lnTo>
                <a:lnTo>
                  <a:pt x="0" y="73988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1710438"/>
            <a:ext cx="18288000" cy="8576562"/>
            <a:chOff x="0" y="0"/>
            <a:chExt cx="4816593" cy="225884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2258848"/>
            </a:xfrm>
            <a:custGeom>
              <a:avLst/>
              <a:gdLst/>
              <a:ahLst/>
              <a:cxnLst/>
              <a:rect l="l" t="t" r="r" b="b"/>
              <a:pathLst>
                <a:path w="4816592" h="2258848">
                  <a:moveTo>
                    <a:pt x="0" y="0"/>
                  </a:moveTo>
                  <a:lnTo>
                    <a:pt x="4816592" y="0"/>
                  </a:lnTo>
                  <a:lnTo>
                    <a:pt x="4816592" y="2258848"/>
                  </a:lnTo>
                  <a:lnTo>
                    <a:pt x="0" y="2258848"/>
                  </a:lnTo>
                  <a:lnTo>
                    <a:pt x="0" y="0"/>
                  </a:lnTo>
                </a:path>
              </a:pathLst>
            </a:custGeom>
            <a:solidFill>
              <a:srgbClr val="A7CAD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2586572" y="-2478911"/>
            <a:ext cx="13114856" cy="6420301"/>
          </a:xfrm>
          <a:custGeom>
            <a:avLst/>
            <a:gdLst/>
            <a:ahLst/>
            <a:cxnLst/>
            <a:rect l="l" t="t" r="r" b="b"/>
            <a:pathLst>
              <a:path w="13114856" h="6420301">
                <a:moveTo>
                  <a:pt x="0" y="0"/>
                </a:moveTo>
                <a:lnTo>
                  <a:pt x="13114856" y="0"/>
                </a:lnTo>
                <a:lnTo>
                  <a:pt x="13114856" y="6420301"/>
                </a:lnTo>
                <a:lnTo>
                  <a:pt x="0" y="64203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824" b="-2785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0" y="3884240"/>
            <a:ext cx="18092798" cy="6999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000000"/>
                </a:solidFill>
                <a:latin typeface="Aileron"/>
              </a:rPr>
              <a:t>Ley 26.506 de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Firma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Digital (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eficacia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jurídica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al doc.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electrónico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, la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firma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electrónica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y la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firma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digital)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dirty="0" err="1">
                <a:solidFill>
                  <a:srgbClr val="000000"/>
                </a:solidFill>
                <a:latin typeface="Aileron"/>
              </a:rPr>
              <a:t>Decreto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561/2016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implementación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del Sistema de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Gestión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Documental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Electrónica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(GDE)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como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sistema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integrado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de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caratulación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,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numeración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,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seguimiento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y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registración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de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movimientos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de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todas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las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actuaciones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y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expedientes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del Sector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Público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Nacional, el que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actuara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́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como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plataforma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para la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implementación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de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gestión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de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expedientes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electrónicos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.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dirty="0" err="1">
                <a:solidFill>
                  <a:srgbClr val="000000"/>
                </a:solidFill>
                <a:latin typeface="Aileron"/>
              </a:rPr>
              <a:t>Decreto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366/2017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Lineamientos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para la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Redacción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y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Producción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de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Documentos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Administrativos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.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000000"/>
                </a:solidFill>
                <a:latin typeface="Aileron"/>
              </a:rPr>
              <a:t>(CS) 6703/17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Aprueba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el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Convenio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Marco de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Cooperación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entre el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entonces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Ministerio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de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Modernización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de la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Nación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 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000000"/>
                </a:solidFill>
                <a:latin typeface="Aileron"/>
              </a:rPr>
              <a:t>(CS) 508/18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implementación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de la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Firma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Digital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en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UBA con la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finalidad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de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obtener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una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mejora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en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la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eficiencia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y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eficacia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en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los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procesos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internos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y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en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las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vinculaciones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con la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sociedad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. 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000000"/>
                </a:solidFill>
                <a:latin typeface="Aileron"/>
              </a:rPr>
              <a:t>RESCS-2019-1-UBA-REC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Implementación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del SGDE.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000000"/>
                </a:solidFill>
                <a:latin typeface="Aileron"/>
              </a:rPr>
              <a:t> RESCS-2020-370-UBA-REC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Implementación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de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Firma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Digital por token y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Firma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Digital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establece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autoridad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 de </a:t>
            </a:r>
            <a:r>
              <a:rPr lang="en-US" sz="2799" dirty="0" err="1">
                <a:solidFill>
                  <a:srgbClr val="000000"/>
                </a:solidFill>
                <a:latin typeface="Aileron"/>
              </a:rPr>
              <a:t>registro</a:t>
            </a:r>
            <a:r>
              <a:rPr lang="en-US" sz="2799" dirty="0">
                <a:solidFill>
                  <a:srgbClr val="000000"/>
                </a:solidFill>
                <a:latin typeface="Aileron"/>
              </a:rPr>
              <a:t>.</a:t>
            </a:r>
          </a:p>
          <a:p>
            <a:pPr>
              <a:lnSpc>
                <a:spcPts val="4620"/>
              </a:lnSpc>
            </a:pPr>
            <a:endParaRPr lang="en-US" sz="2799" dirty="0">
              <a:solidFill>
                <a:srgbClr val="000000"/>
              </a:solidFill>
              <a:latin typeface="Ailero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343951" y="202121"/>
            <a:ext cx="15336751" cy="10459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 algn="just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000000"/>
                </a:solidFill>
                <a:latin typeface="Aileron"/>
              </a:rPr>
              <a:t>Establecer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una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política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y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estrategia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de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gestión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documental que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describa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como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se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manejarán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los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documentos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.</a:t>
            </a:r>
          </a:p>
          <a:p>
            <a:pPr marL="755651" lvl="1" indent="-377825" algn="just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000000"/>
                </a:solidFill>
                <a:latin typeface="Aileron"/>
              </a:rPr>
              <a:t>Crear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y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capturar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los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documentos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del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sistema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que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permita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su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almacenamiento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y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recuperación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siendo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necesario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un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sistema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de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indexación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que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permita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la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búsqueda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y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recuperación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de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documentos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basados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en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sus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metadatos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.</a:t>
            </a:r>
          </a:p>
          <a:p>
            <a:pPr marL="755651" lvl="1" indent="-377825" algn="just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000000"/>
                </a:solidFill>
                <a:latin typeface="Aileron"/>
              </a:rPr>
              <a:t>Identificar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,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clasificar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y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organizar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los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documentos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basado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en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el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cuadro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de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clasificación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de la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institución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(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estructura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y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funciones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).</a:t>
            </a:r>
          </a:p>
          <a:p>
            <a:pPr marL="755651" lvl="1" indent="-377825" algn="just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000000"/>
                </a:solidFill>
                <a:latin typeface="Aileron"/>
              </a:rPr>
              <a:t>Establecer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un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proceso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de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revisión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y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aprobación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.</a:t>
            </a:r>
          </a:p>
          <a:p>
            <a:pPr marL="755651" lvl="1" indent="-377825" algn="just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000000"/>
                </a:solidFill>
                <a:latin typeface="Aileron"/>
              </a:rPr>
              <a:t>Establecer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controles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de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acceso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y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seguridad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para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garantizar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la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protección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de los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documentos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y que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sean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accesibles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por el personal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autorizado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.</a:t>
            </a:r>
          </a:p>
          <a:p>
            <a:pPr marL="755651" lvl="1" indent="-377825" algn="just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000000"/>
                </a:solidFill>
                <a:latin typeface="Aileron"/>
              </a:rPr>
              <a:t>Establecer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procesos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de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eliminación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de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documentos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de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manera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segura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.</a:t>
            </a:r>
          </a:p>
          <a:p>
            <a:pPr marL="755651" lvl="1" indent="-377825" algn="just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000000"/>
                </a:solidFill>
                <a:latin typeface="Aileron"/>
              </a:rPr>
              <a:t>Mantener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y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actualizar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los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documentos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de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manera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regular para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garantizar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su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integridad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a largo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plazo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y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sobre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todo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ante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migraciones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que el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documento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pueda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requerir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para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seguir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siendo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legible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en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otros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ambientes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tecnológicos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Aileron"/>
              </a:rPr>
              <a:t>futuros</a:t>
            </a:r>
            <a:r>
              <a:rPr lang="en-US" sz="3500" dirty="0">
                <a:solidFill>
                  <a:srgbClr val="000000"/>
                </a:solidFill>
                <a:latin typeface="Aileron"/>
              </a:rPr>
              <a:t>.</a:t>
            </a:r>
          </a:p>
          <a:p>
            <a:pPr algn="ctr">
              <a:lnSpc>
                <a:spcPts val="4480"/>
              </a:lnSpc>
            </a:pPr>
            <a:endParaRPr lang="en-US" sz="3500" dirty="0">
              <a:solidFill>
                <a:srgbClr val="000000"/>
              </a:solidFill>
              <a:latin typeface="Aileron"/>
            </a:endParaRPr>
          </a:p>
        </p:txBody>
      </p:sp>
      <p:grpSp>
        <p:nvGrpSpPr>
          <p:cNvPr id="3" name="Group 3"/>
          <p:cNvGrpSpPr/>
          <p:nvPr/>
        </p:nvGrpSpPr>
        <p:grpSpPr>
          <a:xfrm rot="5400000">
            <a:off x="-3880555" y="4178688"/>
            <a:ext cx="10287000" cy="1929625"/>
            <a:chOff x="0" y="0"/>
            <a:chExt cx="2709333" cy="50821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09333" cy="508214"/>
            </a:xfrm>
            <a:custGeom>
              <a:avLst/>
              <a:gdLst/>
              <a:ahLst/>
              <a:cxnLst/>
              <a:rect l="l" t="t" r="r" b="b"/>
              <a:pathLst>
                <a:path w="2709333" h="508214">
                  <a:moveTo>
                    <a:pt x="0" y="0"/>
                  </a:moveTo>
                  <a:lnTo>
                    <a:pt x="2709333" y="0"/>
                  </a:lnTo>
                  <a:lnTo>
                    <a:pt x="2709333" y="508214"/>
                  </a:lnTo>
                  <a:lnTo>
                    <a:pt x="0" y="508214"/>
                  </a:lnTo>
                  <a:lnTo>
                    <a:pt x="0" y="0"/>
                  </a:lnTo>
                </a:path>
              </a:pathLst>
            </a:custGeom>
            <a:solidFill>
              <a:srgbClr val="879AA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 rot="-5400000">
            <a:off x="-7283786" y="811394"/>
            <a:ext cx="16912487" cy="1642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439"/>
              </a:lnSpc>
            </a:pPr>
            <a:r>
              <a:rPr lang="en-US" sz="9600">
                <a:solidFill>
                  <a:srgbClr val="000000"/>
                </a:solidFill>
                <a:latin typeface="DM Serif Display"/>
              </a:rPr>
              <a:t>Pautas Necesarias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759268"/>
            <a:chOff x="0" y="0"/>
            <a:chExt cx="4816593" cy="4633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463346"/>
            </a:xfrm>
            <a:custGeom>
              <a:avLst/>
              <a:gdLst/>
              <a:ahLst/>
              <a:cxnLst/>
              <a:rect l="l" t="t" r="r" b="b"/>
              <a:pathLst>
                <a:path w="4816592" h="463346">
                  <a:moveTo>
                    <a:pt x="0" y="0"/>
                  </a:moveTo>
                  <a:lnTo>
                    <a:pt x="4816592" y="0"/>
                  </a:lnTo>
                  <a:lnTo>
                    <a:pt x="4816592" y="463346"/>
                  </a:lnTo>
                  <a:lnTo>
                    <a:pt x="0" y="463346"/>
                  </a:lnTo>
                  <a:lnTo>
                    <a:pt x="0" y="0"/>
                  </a:lnTo>
                </a:path>
              </a:pathLst>
            </a:custGeom>
            <a:solidFill>
              <a:srgbClr val="879AA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283312" y="5539405"/>
            <a:ext cx="6213332" cy="1508917"/>
            <a:chOff x="0" y="-390526"/>
            <a:chExt cx="8284443" cy="2011891"/>
          </a:xfrm>
        </p:grpSpPr>
        <p:sp>
          <p:nvSpPr>
            <p:cNvPr id="6" name="TextBox 6"/>
            <p:cNvSpPr txBox="1"/>
            <p:nvPr/>
          </p:nvSpPr>
          <p:spPr>
            <a:xfrm>
              <a:off x="0" y="-390526"/>
              <a:ext cx="889008" cy="20118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600"/>
                </a:lnSpc>
              </a:pPr>
              <a:r>
                <a:rPr lang="en-US" sz="8000">
                  <a:solidFill>
                    <a:srgbClr val="000000"/>
                  </a:solidFill>
                  <a:latin typeface="DM Serif Display Bold"/>
                </a:rPr>
                <a:t>1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410332" y="433069"/>
              <a:ext cx="6874111" cy="6980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480"/>
                </a:lnSpc>
                <a:spcBef>
                  <a:spcPct val="0"/>
                </a:spcBef>
              </a:pPr>
              <a:r>
                <a:rPr lang="en-US" sz="3200" dirty="0">
                  <a:solidFill>
                    <a:srgbClr val="000000"/>
                  </a:solidFill>
                  <a:latin typeface="DM Serif Display Bold"/>
                </a:rPr>
                <a:t>IDENTIFICACIÓN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283312" y="7193637"/>
            <a:ext cx="6213332" cy="1216023"/>
            <a:chOff x="0" y="0"/>
            <a:chExt cx="8284443" cy="1621365"/>
          </a:xfrm>
        </p:grpSpPr>
        <p:sp>
          <p:nvSpPr>
            <p:cNvPr id="9" name="TextBox 9"/>
            <p:cNvSpPr txBox="1"/>
            <p:nvPr/>
          </p:nvSpPr>
          <p:spPr>
            <a:xfrm>
              <a:off x="0" y="-390525"/>
              <a:ext cx="889008" cy="20118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600"/>
                </a:lnSpc>
              </a:pPr>
              <a:r>
                <a:rPr lang="en-US" sz="8000">
                  <a:solidFill>
                    <a:srgbClr val="000000"/>
                  </a:solidFill>
                  <a:latin typeface="DM Serif Display Bold"/>
                </a:rPr>
                <a:t>2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410332" y="433069"/>
              <a:ext cx="6874111" cy="6980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480"/>
                </a:lnSpc>
                <a:spcBef>
                  <a:spcPct val="0"/>
                </a:spcBef>
              </a:pPr>
              <a:r>
                <a:rPr lang="en-US" sz="3200" dirty="0">
                  <a:solidFill>
                    <a:srgbClr val="000000"/>
                  </a:solidFill>
                  <a:latin typeface="DM Serif Display Bold"/>
                </a:rPr>
                <a:t>CLASIFICACIÓN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283312" y="8703541"/>
            <a:ext cx="6213332" cy="1216023"/>
            <a:chOff x="0" y="0"/>
            <a:chExt cx="8284443" cy="1621365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390525"/>
              <a:ext cx="889008" cy="20118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600"/>
                </a:lnSpc>
              </a:pPr>
              <a:r>
                <a:rPr lang="en-US" sz="8000">
                  <a:solidFill>
                    <a:srgbClr val="000000"/>
                  </a:solidFill>
                  <a:latin typeface="DM Serif Display Bold"/>
                </a:rPr>
                <a:t>3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410332" y="433069"/>
              <a:ext cx="6874111" cy="6980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480"/>
                </a:lnSpc>
                <a:spcBef>
                  <a:spcPct val="0"/>
                </a:spcBef>
              </a:pPr>
              <a:r>
                <a:rPr lang="en-US" sz="3200" dirty="0">
                  <a:solidFill>
                    <a:srgbClr val="000000"/>
                  </a:solidFill>
                  <a:latin typeface="DM Serif Display Bold"/>
                </a:rPr>
                <a:t>VALORACIÓN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053056" y="5811335"/>
            <a:ext cx="6213332" cy="1216023"/>
            <a:chOff x="0" y="0"/>
            <a:chExt cx="8284443" cy="1621365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390525"/>
              <a:ext cx="889008" cy="20118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600"/>
                </a:lnSpc>
              </a:pPr>
              <a:r>
                <a:rPr lang="en-US" sz="8000">
                  <a:solidFill>
                    <a:srgbClr val="000000"/>
                  </a:solidFill>
                  <a:latin typeface="DM Serif Display Bold"/>
                </a:rPr>
                <a:t>4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410332" y="433069"/>
              <a:ext cx="6874111" cy="6980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480"/>
                </a:lnSpc>
                <a:spcBef>
                  <a:spcPct val="0"/>
                </a:spcBef>
              </a:pPr>
              <a:r>
                <a:rPr lang="en-US" sz="3200" dirty="0">
                  <a:solidFill>
                    <a:srgbClr val="000000"/>
                  </a:solidFill>
                  <a:latin typeface="DM Serif Display Bold"/>
                </a:rPr>
                <a:t>SELECCIÓN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266352" y="1869822"/>
            <a:ext cx="17755291" cy="38215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 dirty="0">
                <a:solidFill>
                  <a:srgbClr val="B60000"/>
                </a:solidFill>
                <a:latin typeface="Aileron Bold"/>
              </a:rPr>
              <a:t>PARA AJUSTAR LOS PROCESOS AL AMBIENTE TECNOLÓGICO</a:t>
            </a:r>
          </a:p>
          <a:p>
            <a:pPr algn="ctr">
              <a:lnSpc>
                <a:spcPts val="5319"/>
              </a:lnSpc>
            </a:pPr>
            <a:r>
              <a:rPr lang="en-US" sz="3799" dirty="0">
                <a:solidFill>
                  <a:srgbClr val="B60000"/>
                </a:solidFill>
                <a:latin typeface="Aileron Bold"/>
              </a:rPr>
              <a:t>ES IMPORTANTE SABER:</a:t>
            </a:r>
          </a:p>
          <a:p>
            <a:pPr algn="ctr">
              <a:lnSpc>
                <a:spcPts val="4759"/>
              </a:lnSpc>
            </a:pPr>
            <a:r>
              <a:rPr lang="es-AR" sz="3500" dirty="0">
                <a:solidFill>
                  <a:srgbClr val="000000"/>
                </a:solidFill>
                <a:latin typeface="DM Serif Display Bold"/>
              </a:rPr>
              <a:t>La preservación implica anticipación en la cadena de custodia, es un proceso y empieza en el mismo diseño de los documentos al incorporar los metadatos relativos al uso, la preservación y al régimen documental y no puede suceder en el final porque cuando llegan allí, su fase de archivo será difícil de gestionar. </a:t>
            </a:r>
            <a:r>
              <a:rPr lang="en-US" sz="3500" dirty="0">
                <a:solidFill>
                  <a:srgbClr val="000000"/>
                </a:solidFill>
                <a:latin typeface="DM Serif Display Bold"/>
              </a:rPr>
              <a:t>(BONAL ZAZO, 2019)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93850" y="117157"/>
            <a:ext cx="16912487" cy="1642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439"/>
              </a:lnSpc>
            </a:pPr>
            <a:r>
              <a:rPr lang="en-US" sz="9600" dirty="0">
                <a:solidFill>
                  <a:srgbClr val="000000"/>
                </a:solidFill>
                <a:latin typeface="DM Serif Display"/>
              </a:rPr>
              <a:t>Procesos </a:t>
            </a:r>
            <a:r>
              <a:rPr lang="en-US" sz="9600" dirty="0" err="1">
                <a:solidFill>
                  <a:srgbClr val="000000"/>
                </a:solidFill>
                <a:latin typeface="DM Serif Display"/>
              </a:rPr>
              <a:t>Archivísticos</a:t>
            </a:r>
            <a:r>
              <a:rPr lang="en-US" sz="9600" dirty="0">
                <a:solidFill>
                  <a:srgbClr val="000000"/>
                </a:solidFill>
                <a:latin typeface="DM Serif Display"/>
              </a:rPr>
              <a:t> </a:t>
            </a:r>
            <a:r>
              <a:rPr lang="en-US" sz="9600" dirty="0" err="1">
                <a:solidFill>
                  <a:srgbClr val="000000"/>
                </a:solidFill>
                <a:latin typeface="DM Serif Display"/>
              </a:rPr>
              <a:t>en</a:t>
            </a:r>
            <a:r>
              <a:rPr lang="en-US" sz="9600" dirty="0">
                <a:solidFill>
                  <a:srgbClr val="000000"/>
                </a:solidFill>
                <a:latin typeface="DM Serif Display"/>
              </a:rPr>
              <a:t> GDE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1030019" y="7346175"/>
            <a:ext cx="6213332" cy="1216023"/>
            <a:chOff x="0" y="0"/>
            <a:chExt cx="8284443" cy="1621365"/>
          </a:xfrm>
        </p:grpSpPr>
        <p:sp>
          <p:nvSpPr>
            <p:cNvPr id="20" name="TextBox 20"/>
            <p:cNvSpPr txBox="1"/>
            <p:nvPr/>
          </p:nvSpPr>
          <p:spPr>
            <a:xfrm>
              <a:off x="0" y="-390525"/>
              <a:ext cx="889008" cy="20118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600"/>
                </a:lnSpc>
              </a:pPr>
              <a:r>
                <a:rPr lang="en-US" sz="8000">
                  <a:solidFill>
                    <a:srgbClr val="000000"/>
                  </a:solidFill>
                  <a:latin typeface="DM Serif Display Bold"/>
                </a:rPr>
                <a:t>5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410332" y="433069"/>
              <a:ext cx="6874111" cy="6980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480"/>
                </a:lnSpc>
                <a:spcBef>
                  <a:spcPct val="0"/>
                </a:spcBef>
              </a:pPr>
              <a:r>
                <a:rPr lang="en-US" sz="3200" dirty="0">
                  <a:solidFill>
                    <a:srgbClr val="000000"/>
                  </a:solidFill>
                  <a:latin typeface="DM Serif Display Bold"/>
                </a:rPr>
                <a:t>ELIMINACIÓN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1030019" y="8682109"/>
            <a:ext cx="6213332" cy="1216023"/>
            <a:chOff x="0" y="0"/>
            <a:chExt cx="8284443" cy="1621365"/>
          </a:xfrm>
        </p:grpSpPr>
        <p:sp>
          <p:nvSpPr>
            <p:cNvPr id="23" name="TextBox 23"/>
            <p:cNvSpPr txBox="1"/>
            <p:nvPr/>
          </p:nvSpPr>
          <p:spPr>
            <a:xfrm>
              <a:off x="0" y="-390525"/>
              <a:ext cx="889008" cy="20118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600"/>
                </a:lnSpc>
              </a:pPr>
              <a:r>
                <a:rPr lang="en-US" sz="8000">
                  <a:solidFill>
                    <a:srgbClr val="000000"/>
                  </a:solidFill>
                  <a:latin typeface="DM Serif Display Bold"/>
                </a:rPr>
                <a:t>6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410332" y="433069"/>
              <a:ext cx="6874111" cy="6980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480"/>
                </a:lnSpc>
                <a:spcBef>
                  <a:spcPct val="0"/>
                </a:spcBef>
              </a:pPr>
              <a:r>
                <a:rPr lang="en-US" sz="3200" dirty="0">
                  <a:solidFill>
                    <a:srgbClr val="000000"/>
                  </a:solidFill>
                  <a:latin typeface="DM Serif Display Bold"/>
                </a:rPr>
                <a:t>CONSERVACIÓN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3958"/>
            <a:ext cx="9079519" cy="5089554"/>
            <a:chOff x="0" y="0"/>
            <a:chExt cx="3312233" cy="18566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12233" cy="1856683"/>
            </a:xfrm>
            <a:custGeom>
              <a:avLst/>
              <a:gdLst/>
              <a:ahLst/>
              <a:cxnLst/>
              <a:rect l="l" t="t" r="r" b="b"/>
              <a:pathLst>
                <a:path w="3312233" h="1856683">
                  <a:moveTo>
                    <a:pt x="0" y="0"/>
                  </a:moveTo>
                  <a:lnTo>
                    <a:pt x="3312233" y="0"/>
                  </a:lnTo>
                  <a:lnTo>
                    <a:pt x="3312233" y="1856683"/>
                  </a:lnTo>
                  <a:lnTo>
                    <a:pt x="0" y="1856683"/>
                  </a:lnTo>
                  <a:lnTo>
                    <a:pt x="0" y="0"/>
                  </a:lnTo>
                </a:path>
              </a:pathLst>
            </a:custGeom>
            <a:solidFill>
              <a:srgbClr val="A7CADA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9208481" y="5197446"/>
            <a:ext cx="9079519" cy="5089554"/>
            <a:chOff x="0" y="0"/>
            <a:chExt cx="3312233" cy="185668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312233" cy="1856683"/>
            </a:xfrm>
            <a:custGeom>
              <a:avLst/>
              <a:gdLst/>
              <a:ahLst/>
              <a:cxnLst/>
              <a:rect l="l" t="t" r="r" b="b"/>
              <a:pathLst>
                <a:path w="3312233" h="1856683">
                  <a:moveTo>
                    <a:pt x="0" y="0"/>
                  </a:moveTo>
                  <a:lnTo>
                    <a:pt x="3312233" y="0"/>
                  </a:lnTo>
                  <a:lnTo>
                    <a:pt x="3312233" y="1856683"/>
                  </a:lnTo>
                  <a:lnTo>
                    <a:pt x="0" y="1856683"/>
                  </a:lnTo>
                  <a:lnTo>
                    <a:pt x="0" y="0"/>
                  </a:lnTo>
                </a:path>
              </a:pathLst>
            </a:custGeom>
            <a:solidFill>
              <a:srgbClr val="A7CADA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 rot="-10923">
            <a:off x="5887624" y="1897659"/>
            <a:ext cx="3186840" cy="3186840"/>
            <a:chOff x="0" y="0"/>
            <a:chExt cx="14400530" cy="1440053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400530" cy="14399261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rgbClr val="231F20"/>
            </a:solid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 rot="10789076">
            <a:off x="9213536" y="5202501"/>
            <a:ext cx="3186840" cy="3186840"/>
            <a:chOff x="0" y="0"/>
            <a:chExt cx="14400530" cy="144005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400530" cy="14399261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rgbClr val="231F20"/>
            </a:solid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 rot="5389076">
            <a:off x="9213536" y="1897659"/>
            <a:ext cx="3186840" cy="3186840"/>
            <a:chOff x="0" y="0"/>
            <a:chExt cx="14400530" cy="1440053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400530" cy="14399261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rgbClr val="A7CADA"/>
            </a:solid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 rot="-5410923">
            <a:off x="5887624" y="5202501"/>
            <a:ext cx="3186840" cy="3186840"/>
            <a:chOff x="0" y="0"/>
            <a:chExt cx="14400530" cy="1440053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4400530" cy="14399261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rgbClr val="A7CADA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6157294" y="3253907"/>
            <a:ext cx="2498771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690"/>
              </a:lnSpc>
            </a:pPr>
            <a:r>
              <a:rPr lang="en-US" sz="3000" spc="30">
                <a:solidFill>
                  <a:srgbClr val="F3F3F3"/>
                </a:solidFill>
                <a:latin typeface="Poppins Bold"/>
              </a:rPr>
              <a:t>NORMATIVA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533363" y="3253907"/>
            <a:ext cx="2547186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690"/>
              </a:lnSpc>
              <a:spcBef>
                <a:spcPct val="0"/>
              </a:spcBef>
            </a:pPr>
            <a:r>
              <a:rPr lang="en-US" sz="3000" spc="30">
                <a:solidFill>
                  <a:srgbClr val="231F20"/>
                </a:solidFill>
                <a:latin typeface="Poppins Bold"/>
              </a:rPr>
              <a:t>METADATOS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306024" y="6558748"/>
            <a:ext cx="2350040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690"/>
              </a:lnSpc>
              <a:spcBef>
                <a:spcPct val="0"/>
              </a:spcBef>
            </a:pPr>
            <a:r>
              <a:rPr lang="en-US" sz="3000" spc="30">
                <a:solidFill>
                  <a:srgbClr val="231F20"/>
                </a:solidFill>
                <a:latin typeface="Poppins Bold"/>
              </a:rPr>
              <a:t>CONTROL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533363" y="6558748"/>
            <a:ext cx="2571975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690"/>
              </a:lnSpc>
              <a:spcBef>
                <a:spcPct val="0"/>
              </a:spcBef>
            </a:pPr>
            <a:r>
              <a:rPr lang="en-US" sz="3000" spc="30">
                <a:solidFill>
                  <a:srgbClr val="F3F3F3"/>
                </a:solidFill>
                <a:latin typeface="Poppins Bold"/>
              </a:rPr>
              <a:t>FUNCIONES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-142634" y="-121108"/>
            <a:ext cx="6306024" cy="5535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60"/>
              </a:lnSpc>
            </a:pPr>
            <a:r>
              <a:rPr lang="en-US" sz="2900" spc="116">
                <a:solidFill>
                  <a:srgbClr val="231F20"/>
                </a:solidFill>
                <a:latin typeface="Aileron"/>
              </a:rPr>
              <a:t>  Normativas Instit, Nac e Int &gt; ISO</a:t>
            </a:r>
          </a:p>
          <a:p>
            <a:pPr marL="626111" lvl="1" indent="-313055">
              <a:lnSpc>
                <a:spcPts val="4060"/>
              </a:lnSpc>
              <a:buFont typeface="Arial"/>
              <a:buChar char="•"/>
            </a:pPr>
            <a:r>
              <a:rPr lang="en-US" sz="2900" spc="116">
                <a:solidFill>
                  <a:srgbClr val="231F20"/>
                </a:solidFill>
                <a:latin typeface="Aileron"/>
              </a:rPr>
              <a:t>15.489 Gestión de documentos dentro de una organización 27.001 Requisitos para un sistema de gestión de seguridad de la información</a:t>
            </a:r>
          </a:p>
          <a:p>
            <a:pPr marL="626111" lvl="1" indent="-313055">
              <a:lnSpc>
                <a:spcPts val="4060"/>
              </a:lnSpc>
              <a:buFont typeface="Arial"/>
              <a:buChar char="•"/>
            </a:pPr>
            <a:r>
              <a:rPr lang="en-US" sz="2900" spc="116">
                <a:solidFill>
                  <a:srgbClr val="231F20"/>
                </a:solidFill>
                <a:latin typeface="Aileron"/>
              </a:rPr>
              <a:t>23.081 Metadatos para la gestión de documentos</a:t>
            </a:r>
          </a:p>
          <a:p>
            <a:pPr marL="626111" lvl="1" indent="-313055">
              <a:lnSpc>
                <a:spcPts val="4060"/>
              </a:lnSpc>
              <a:buFont typeface="Arial"/>
              <a:buChar char="•"/>
            </a:pPr>
            <a:r>
              <a:rPr lang="en-US" sz="2900" spc="116">
                <a:solidFill>
                  <a:srgbClr val="231F20"/>
                </a:solidFill>
                <a:latin typeface="Aileron"/>
              </a:rPr>
              <a:t>30300 Requisitos y roles para un Sist. Gest. Doc.</a:t>
            </a:r>
          </a:p>
          <a:p>
            <a:pPr>
              <a:lnSpc>
                <a:spcPts val="3150"/>
              </a:lnSpc>
            </a:pPr>
            <a:endParaRPr lang="en-US" sz="2900" spc="116">
              <a:solidFill>
                <a:srgbClr val="231F20"/>
              </a:solidFill>
              <a:latin typeface="Aileron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0" y="5244133"/>
            <a:ext cx="6491688" cy="4939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spc="111" dirty="0">
                <a:solidFill>
                  <a:srgbClr val="231F20"/>
                </a:solidFill>
                <a:latin typeface="Aileron"/>
              </a:rPr>
              <a:t>El </a:t>
            </a:r>
            <a:r>
              <a:rPr lang="en-US" sz="2799" spc="111" dirty="0" err="1">
                <a:solidFill>
                  <a:srgbClr val="231F20"/>
                </a:solidFill>
                <a:latin typeface="Aileron"/>
              </a:rPr>
              <a:t>archivista</a:t>
            </a:r>
            <a:r>
              <a:rPr lang="en-US" sz="2799" spc="111" dirty="0">
                <a:solidFill>
                  <a:srgbClr val="231F20"/>
                </a:solidFill>
                <a:latin typeface="Aileron"/>
              </a:rPr>
              <a:t> </a:t>
            </a:r>
            <a:r>
              <a:rPr lang="en-US" sz="2799" spc="111" dirty="0" err="1">
                <a:solidFill>
                  <a:srgbClr val="231F20"/>
                </a:solidFill>
                <a:latin typeface="Aileron"/>
              </a:rPr>
              <a:t>está</a:t>
            </a:r>
            <a:r>
              <a:rPr lang="en-US" sz="2799" spc="111" dirty="0">
                <a:solidFill>
                  <a:srgbClr val="231F20"/>
                </a:solidFill>
                <a:latin typeface="Aileron"/>
              </a:rPr>
              <a:t> para </a:t>
            </a:r>
            <a:r>
              <a:rPr lang="en-US" sz="2799" spc="111" dirty="0" err="1">
                <a:solidFill>
                  <a:srgbClr val="231F20"/>
                </a:solidFill>
                <a:latin typeface="Aileron"/>
              </a:rPr>
              <a:t>facilitar</a:t>
            </a:r>
            <a:r>
              <a:rPr lang="en-US" sz="2799" spc="111" dirty="0">
                <a:solidFill>
                  <a:srgbClr val="231F20"/>
                </a:solidFill>
                <a:latin typeface="Aileron"/>
              </a:rPr>
              <a:t> y </a:t>
            </a:r>
            <a:r>
              <a:rPr lang="en-US" sz="2799" spc="111" dirty="0" err="1">
                <a:solidFill>
                  <a:srgbClr val="231F20"/>
                </a:solidFill>
                <a:latin typeface="Aileron"/>
              </a:rPr>
              <a:t>controlar</a:t>
            </a:r>
            <a:r>
              <a:rPr lang="en-US" sz="2799" spc="111" dirty="0">
                <a:solidFill>
                  <a:srgbClr val="231F20"/>
                </a:solidFill>
                <a:latin typeface="Aileron"/>
              </a:rPr>
              <a:t> la </a:t>
            </a:r>
            <a:r>
              <a:rPr lang="en-US" sz="2799" spc="111" dirty="0" err="1">
                <a:solidFill>
                  <a:srgbClr val="231F20"/>
                </a:solidFill>
                <a:latin typeface="Aileron"/>
              </a:rPr>
              <a:t>gestión</a:t>
            </a:r>
            <a:r>
              <a:rPr lang="en-US" sz="2799" spc="111" dirty="0">
                <a:solidFill>
                  <a:srgbClr val="231F20"/>
                </a:solidFill>
                <a:latin typeface="Aileron"/>
              </a:rPr>
              <a:t> documental, para </a:t>
            </a:r>
            <a:r>
              <a:rPr lang="en-US" sz="2799" spc="111" dirty="0" err="1">
                <a:solidFill>
                  <a:srgbClr val="231F20"/>
                </a:solidFill>
                <a:latin typeface="Aileron"/>
              </a:rPr>
              <a:t>asegurar</a:t>
            </a:r>
            <a:r>
              <a:rPr lang="en-US" sz="2799" spc="111" dirty="0">
                <a:solidFill>
                  <a:srgbClr val="231F20"/>
                </a:solidFill>
                <a:latin typeface="Aileron"/>
              </a:rPr>
              <a:t> la </a:t>
            </a:r>
            <a:r>
              <a:rPr lang="en-US" sz="2799" spc="111" dirty="0" err="1">
                <a:solidFill>
                  <a:srgbClr val="231F20"/>
                </a:solidFill>
                <a:latin typeface="Aileron"/>
              </a:rPr>
              <a:t>fiabilidad</a:t>
            </a:r>
            <a:r>
              <a:rPr lang="en-US" sz="2799" spc="111" dirty="0">
                <a:solidFill>
                  <a:srgbClr val="231F20"/>
                </a:solidFill>
                <a:latin typeface="Aileron"/>
              </a:rPr>
              <a:t>, </a:t>
            </a:r>
            <a:r>
              <a:rPr lang="en-US" sz="2799" spc="111" dirty="0" err="1">
                <a:solidFill>
                  <a:srgbClr val="231F20"/>
                </a:solidFill>
                <a:latin typeface="Aileron"/>
              </a:rPr>
              <a:t>integridad</a:t>
            </a:r>
            <a:r>
              <a:rPr lang="en-US" sz="2799" spc="111" dirty="0">
                <a:solidFill>
                  <a:srgbClr val="231F20"/>
                </a:solidFill>
                <a:latin typeface="Aileron"/>
              </a:rPr>
              <a:t> y </a:t>
            </a:r>
            <a:r>
              <a:rPr lang="en-US" sz="2799" spc="111" dirty="0" err="1">
                <a:solidFill>
                  <a:srgbClr val="231F20"/>
                </a:solidFill>
                <a:latin typeface="Aileron"/>
              </a:rPr>
              <a:t>autenticidad</a:t>
            </a:r>
            <a:endParaRPr lang="en-US" sz="2799" spc="111" dirty="0">
              <a:solidFill>
                <a:srgbClr val="231F20"/>
              </a:solidFill>
              <a:latin typeface="Aileron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spc="111" dirty="0">
                <a:solidFill>
                  <a:srgbClr val="231F20"/>
                </a:solidFill>
                <a:latin typeface="Aileron"/>
              </a:rPr>
              <a:t>Control </a:t>
            </a:r>
            <a:r>
              <a:rPr lang="en-US" sz="2799" spc="111" dirty="0" err="1">
                <a:solidFill>
                  <a:srgbClr val="231F20"/>
                </a:solidFill>
                <a:latin typeface="Aileron"/>
              </a:rPr>
              <a:t>en</a:t>
            </a:r>
            <a:r>
              <a:rPr lang="en-US" sz="2799" spc="111" dirty="0">
                <a:solidFill>
                  <a:srgbClr val="231F20"/>
                </a:solidFill>
                <a:latin typeface="Aileron"/>
              </a:rPr>
              <a:t> los </a:t>
            </a:r>
            <a:r>
              <a:rPr lang="en-US" sz="2799" spc="111" dirty="0" err="1">
                <a:solidFill>
                  <a:srgbClr val="231F20"/>
                </a:solidFill>
                <a:latin typeface="Aileron"/>
              </a:rPr>
              <a:t>procesos</a:t>
            </a:r>
            <a:r>
              <a:rPr lang="en-US" sz="2799" spc="111" dirty="0">
                <a:solidFill>
                  <a:srgbClr val="231F20"/>
                </a:solidFill>
                <a:latin typeface="Aileron"/>
              </a:rPr>
              <a:t> de </a:t>
            </a:r>
            <a:r>
              <a:rPr lang="en-US" sz="2799" spc="111" dirty="0" err="1">
                <a:solidFill>
                  <a:srgbClr val="231F20"/>
                </a:solidFill>
                <a:latin typeface="Aileron"/>
              </a:rPr>
              <a:t>producción</a:t>
            </a:r>
            <a:r>
              <a:rPr lang="en-US" sz="2799" spc="111" dirty="0">
                <a:solidFill>
                  <a:srgbClr val="231F20"/>
                </a:solidFill>
                <a:latin typeface="Aileron"/>
              </a:rPr>
              <a:t>.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spc="111" dirty="0">
                <a:solidFill>
                  <a:srgbClr val="231F20"/>
                </a:solidFill>
                <a:latin typeface="Aileron"/>
              </a:rPr>
              <a:t>Control de </a:t>
            </a:r>
            <a:r>
              <a:rPr lang="en-US" sz="2799" spc="111" dirty="0" err="1">
                <a:solidFill>
                  <a:srgbClr val="231F20"/>
                </a:solidFill>
                <a:latin typeface="Aileron"/>
              </a:rPr>
              <a:t>búsqueda</a:t>
            </a:r>
            <a:r>
              <a:rPr lang="en-US" sz="2799" spc="111" dirty="0">
                <a:solidFill>
                  <a:srgbClr val="231F20"/>
                </a:solidFill>
                <a:latin typeface="Aileron"/>
              </a:rPr>
              <a:t> </a:t>
            </a:r>
            <a:r>
              <a:rPr lang="en-US" sz="2799" spc="111" dirty="0" err="1">
                <a:solidFill>
                  <a:srgbClr val="231F20"/>
                </a:solidFill>
                <a:latin typeface="Aileron"/>
              </a:rPr>
              <a:t>mediante</a:t>
            </a:r>
            <a:r>
              <a:rPr lang="en-US" sz="2799" spc="111" dirty="0">
                <a:solidFill>
                  <a:srgbClr val="231F20"/>
                </a:solidFill>
                <a:latin typeface="Aileron"/>
              </a:rPr>
              <a:t> </a:t>
            </a:r>
            <a:r>
              <a:rPr lang="en-US" sz="2799" spc="111" dirty="0" err="1">
                <a:solidFill>
                  <a:srgbClr val="231F20"/>
                </a:solidFill>
                <a:latin typeface="Aileron"/>
              </a:rPr>
              <a:t>normalización</a:t>
            </a:r>
            <a:r>
              <a:rPr lang="en-US" sz="2799" spc="111" dirty="0">
                <a:solidFill>
                  <a:srgbClr val="231F20"/>
                </a:solidFill>
                <a:latin typeface="Aileron"/>
              </a:rPr>
              <a:t> de </a:t>
            </a:r>
            <a:r>
              <a:rPr lang="en-US" sz="2799" spc="111" dirty="0" err="1">
                <a:solidFill>
                  <a:srgbClr val="231F20"/>
                </a:solidFill>
                <a:latin typeface="Aileron"/>
              </a:rPr>
              <a:t>referencia</a:t>
            </a:r>
            <a:r>
              <a:rPr lang="en-US" sz="2799" spc="111" dirty="0">
                <a:solidFill>
                  <a:srgbClr val="231F20"/>
                </a:solidFill>
                <a:latin typeface="Aileron"/>
              </a:rPr>
              <a:t> documental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spc="111" dirty="0">
                <a:solidFill>
                  <a:srgbClr val="231F20"/>
                </a:solidFill>
                <a:latin typeface="Aileron"/>
              </a:rPr>
              <a:t>Control de </a:t>
            </a:r>
            <a:r>
              <a:rPr lang="en-US" sz="2799" spc="111" dirty="0" err="1">
                <a:solidFill>
                  <a:srgbClr val="231F20"/>
                </a:solidFill>
                <a:latin typeface="Aileron"/>
              </a:rPr>
              <a:t>acceso</a:t>
            </a:r>
            <a:r>
              <a:rPr lang="en-US" sz="2799" spc="111" dirty="0">
                <a:solidFill>
                  <a:srgbClr val="231F20"/>
                </a:solidFill>
                <a:latin typeface="Aileron"/>
              </a:rPr>
              <a:t> y </a:t>
            </a:r>
            <a:r>
              <a:rPr lang="en-US" sz="2799" spc="111" dirty="0" err="1">
                <a:solidFill>
                  <a:srgbClr val="231F20"/>
                </a:solidFill>
                <a:latin typeface="Aileron"/>
              </a:rPr>
              <a:t>seguridad</a:t>
            </a:r>
            <a:endParaRPr lang="en-US" sz="2799" spc="111" dirty="0">
              <a:solidFill>
                <a:srgbClr val="231F20"/>
              </a:solidFill>
              <a:latin typeface="Aileron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1312562" y="-42740"/>
            <a:ext cx="6789542" cy="5123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719"/>
              </a:lnSpc>
            </a:pPr>
            <a:r>
              <a:rPr lang="en-US" sz="2657" spc="106" dirty="0">
                <a:solidFill>
                  <a:srgbClr val="231F20"/>
                </a:solidFill>
                <a:latin typeface="Aileron"/>
              </a:rPr>
              <a:t>“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Información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estructurada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o semi-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estructurada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que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facilita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la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creación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,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gestión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y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uso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de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registros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a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través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del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tiempo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, dentro del domino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en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que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fue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creado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o a lo largo de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él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. Los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metadatos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para la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gestión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de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documentos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digitales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(recordkeeping metadata)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pueden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usarse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para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identificar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,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autentificar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y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contextualizar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registros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; y a las personas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procesos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y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sistemas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que los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crean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y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gestionan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,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mantienen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 y </a:t>
            </a:r>
            <a:r>
              <a:rPr lang="en-US" sz="2657" spc="106" dirty="0" err="1">
                <a:solidFill>
                  <a:srgbClr val="231F20"/>
                </a:solidFill>
                <a:latin typeface="Aileron"/>
              </a:rPr>
              <a:t>utilizan</a:t>
            </a:r>
            <a:r>
              <a:rPr lang="en-US" sz="2657" spc="106" dirty="0">
                <a:solidFill>
                  <a:srgbClr val="231F20"/>
                </a:solidFill>
                <a:latin typeface="Aileron"/>
              </a:rPr>
              <a:t>.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957881" y="5661493"/>
            <a:ext cx="4950551" cy="3724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200"/>
              </a:lnSpc>
            </a:pPr>
            <a:r>
              <a:rPr lang="en-US" sz="3000" spc="120" dirty="0" err="1">
                <a:solidFill>
                  <a:srgbClr val="231F20"/>
                </a:solidFill>
                <a:latin typeface="Aileron"/>
              </a:rPr>
              <a:t>Mantener</a:t>
            </a:r>
            <a:r>
              <a:rPr lang="en-US" sz="3000" spc="120" dirty="0">
                <a:solidFill>
                  <a:srgbClr val="231F20"/>
                </a:solidFill>
                <a:latin typeface="Aileron"/>
              </a:rPr>
              <a:t> las </a:t>
            </a:r>
            <a:r>
              <a:rPr lang="en-US" sz="3000" spc="120" dirty="0" err="1">
                <a:solidFill>
                  <a:srgbClr val="231F20"/>
                </a:solidFill>
                <a:latin typeface="Aileron"/>
              </a:rPr>
              <a:t>funciones</a:t>
            </a:r>
            <a:r>
              <a:rPr lang="en-US" sz="3000" spc="120" dirty="0">
                <a:solidFill>
                  <a:srgbClr val="231F20"/>
                </a:solidFill>
                <a:latin typeface="Aileron"/>
              </a:rPr>
              <a:t> de </a:t>
            </a:r>
            <a:r>
              <a:rPr lang="en-US" sz="3000" spc="120" dirty="0" err="1">
                <a:solidFill>
                  <a:srgbClr val="231F20"/>
                </a:solidFill>
                <a:latin typeface="Aileron"/>
              </a:rPr>
              <a:t>cada</a:t>
            </a:r>
            <a:r>
              <a:rPr lang="en-US" sz="3000" spc="120" dirty="0">
                <a:solidFill>
                  <a:srgbClr val="231F20"/>
                </a:solidFill>
                <a:latin typeface="Aileron"/>
              </a:rPr>
              <a:t> </a:t>
            </a:r>
            <a:r>
              <a:rPr lang="en-US" sz="3000" spc="120" dirty="0" err="1">
                <a:solidFill>
                  <a:srgbClr val="231F20"/>
                </a:solidFill>
                <a:latin typeface="Aileron"/>
              </a:rPr>
              <a:t>área</a:t>
            </a:r>
            <a:r>
              <a:rPr lang="en-US" sz="3000" spc="120" dirty="0">
                <a:solidFill>
                  <a:srgbClr val="231F20"/>
                </a:solidFill>
                <a:latin typeface="Aileron"/>
              </a:rPr>
              <a:t> de la </a:t>
            </a:r>
            <a:r>
              <a:rPr lang="en-US" sz="3000" spc="120" dirty="0" err="1">
                <a:solidFill>
                  <a:srgbClr val="231F20"/>
                </a:solidFill>
                <a:latin typeface="Aileron"/>
              </a:rPr>
              <a:t>institución</a:t>
            </a:r>
            <a:r>
              <a:rPr lang="en-US" sz="3000" spc="120" dirty="0">
                <a:solidFill>
                  <a:srgbClr val="231F20"/>
                </a:solidFill>
                <a:latin typeface="Aileron"/>
              </a:rPr>
              <a:t> </a:t>
            </a:r>
            <a:r>
              <a:rPr lang="en-US" sz="3000" spc="120" dirty="0" err="1">
                <a:solidFill>
                  <a:srgbClr val="231F20"/>
                </a:solidFill>
                <a:latin typeface="Aileron"/>
              </a:rPr>
              <a:t>identificadas</a:t>
            </a:r>
            <a:r>
              <a:rPr lang="en-US" sz="3000" spc="120" dirty="0">
                <a:solidFill>
                  <a:srgbClr val="231F20"/>
                </a:solidFill>
                <a:latin typeface="Aileron"/>
              </a:rPr>
              <a:t> de modo que se </a:t>
            </a:r>
            <a:r>
              <a:rPr lang="en-US" sz="3000" spc="120" dirty="0" err="1">
                <a:solidFill>
                  <a:srgbClr val="231F20"/>
                </a:solidFill>
                <a:latin typeface="Aileron"/>
              </a:rPr>
              <a:t>refleje</a:t>
            </a:r>
            <a:r>
              <a:rPr lang="en-US" sz="3000" spc="120" dirty="0">
                <a:solidFill>
                  <a:srgbClr val="231F20"/>
                </a:solidFill>
                <a:latin typeface="Aileron"/>
              </a:rPr>
              <a:t> </a:t>
            </a:r>
            <a:r>
              <a:rPr lang="en-US" sz="3000" spc="120" dirty="0" err="1">
                <a:solidFill>
                  <a:srgbClr val="231F20"/>
                </a:solidFill>
                <a:latin typeface="Aileron"/>
              </a:rPr>
              <a:t>en</a:t>
            </a:r>
            <a:r>
              <a:rPr lang="en-US" sz="3000" spc="120" dirty="0">
                <a:solidFill>
                  <a:srgbClr val="231F20"/>
                </a:solidFill>
                <a:latin typeface="Aileron"/>
              </a:rPr>
              <a:t> la </a:t>
            </a:r>
            <a:r>
              <a:rPr lang="en-US" sz="3000" spc="120" dirty="0" err="1">
                <a:solidFill>
                  <a:srgbClr val="231F20"/>
                </a:solidFill>
                <a:latin typeface="Aileron"/>
              </a:rPr>
              <a:t>producción</a:t>
            </a:r>
            <a:r>
              <a:rPr lang="en-US" sz="3000" spc="120" dirty="0">
                <a:solidFill>
                  <a:srgbClr val="231F20"/>
                </a:solidFill>
                <a:latin typeface="Aileron"/>
              </a:rPr>
              <a:t> documental los </a:t>
            </a:r>
            <a:r>
              <a:rPr lang="en-US" sz="3000" spc="120" dirty="0" err="1">
                <a:solidFill>
                  <a:srgbClr val="231F20"/>
                </a:solidFill>
                <a:latin typeface="Aileron"/>
              </a:rPr>
              <a:t>procesos</a:t>
            </a:r>
            <a:r>
              <a:rPr lang="en-US" sz="3000" spc="120" dirty="0">
                <a:solidFill>
                  <a:srgbClr val="231F20"/>
                </a:solidFill>
                <a:latin typeface="Aileron"/>
              </a:rPr>
              <a:t> </a:t>
            </a:r>
            <a:r>
              <a:rPr lang="en-US" sz="3000" spc="120" dirty="0" err="1">
                <a:solidFill>
                  <a:srgbClr val="231F20"/>
                </a:solidFill>
                <a:latin typeface="Aileron"/>
              </a:rPr>
              <a:t>aplicados</a:t>
            </a:r>
            <a:r>
              <a:rPr lang="en-US" sz="3000" spc="120" dirty="0">
                <a:solidFill>
                  <a:srgbClr val="231F20"/>
                </a:solidFill>
                <a:latin typeface="Aileron"/>
              </a:rPr>
              <a:t> </a:t>
            </a:r>
            <a:r>
              <a:rPr lang="en-US" sz="3000" spc="120" dirty="0" err="1">
                <a:solidFill>
                  <a:srgbClr val="231F20"/>
                </a:solidFill>
                <a:latin typeface="Aileron"/>
              </a:rPr>
              <a:t>en</a:t>
            </a:r>
            <a:r>
              <a:rPr lang="en-US" sz="3000" spc="120" dirty="0">
                <a:solidFill>
                  <a:srgbClr val="231F20"/>
                </a:solidFill>
                <a:latin typeface="Aileron"/>
              </a:rPr>
              <a:t> los </a:t>
            </a:r>
            <a:r>
              <a:rPr lang="en-US" sz="3000" spc="120" dirty="0" err="1">
                <a:solidFill>
                  <a:srgbClr val="231F20"/>
                </a:solidFill>
                <a:latin typeface="Aileron"/>
              </a:rPr>
              <a:t>metadatos</a:t>
            </a:r>
            <a:r>
              <a:rPr lang="en-US" sz="3000" spc="120" dirty="0">
                <a:solidFill>
                  <a:srgbClr val="231F20"/>
                </a:solidFill>
                <a:latin typeface="Aileron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6894" y="0"/>
            <a:ext cx="17054212" cy="10287000"/>
          </a:xfrm>
          <a:custGeom>
            <a:avLst/>
            <a:gdLst/>
            <a:ahLst/>
            <a:cxnLst/>
            <a:rect l="l" t="t" r="r" b="b"/>
            <a:pathLst>
              <a:path w="17054212" h="10287000">
                <a:moveTo>
                  <a:pt x="0" y="0"/>
                </a:moveTo>
                <a:lnTo>
                  <a:pt x="17054212" y="0"/>
                </a:lnTo>
                <a:lnTo>
                  <a:pt x="1705421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AC259276-08CA-534E-8A83-4B86BBA22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59" y="13291"/>
            <a:ext cx="16086482" cy="10287000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7FEEEF0E-26F5-7641-8852-D4BB35FEFD16}"/>
              </a:ext>
            </a:extLst>
          </p:cNvPr>
          <p:cNvCxnSpPr>
            <a:cxnSpLocks/>
          </p:cNvCxnSpPr>
          <p:nvPr/>
        </p:nvCxnSpPr>
        <p:spPr>
          <a:xfrm>
            <a:off x="5410200" y="9410700"/>
            <a:ext cx="43434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6714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C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23179" y="1028700"/>
            <a:ext cx="13172565" cy="9108303"/>
          </a:xfrm>
          <a:custGeom>
            <a:avLst/>
            <a:gdLst/>
            <a:ahLst/>
            <a:cxnLst/>
            <a:rect l="l" t="t" r="r" b="b"/>
            <a:pathLst>
              <a:path w="13172565" h="9108303">
                <a:moveTo>
                  <a:pt x="0" y="0"/>
                </a:moveTo>
                <a:lnTo>
                  <a:pt x="13172565" y="0"/>
                </a:lnTo>
                <a:lnTo>
                  <a:pt x="13172565" y="9108303"/>
                </a:lnTo>
                <a:lnTo>
                  <a:pt x="0" y="91083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9070" y="-173519"/>
            <a:ext cx="8189683" cy="1602819"/>
            <a:chOff x="0" y="0"/>
            <a:chExt cx="10919577" cy="2137092"/>
          </a:xfrm>
        </p:grpSpPr>
        <p:sp>
          <p:nvSpPr>
            <p:cNvPr id="4" name="TextBox 4"/>
            <p:cNvSpPr txBox="1"/>
            <p:nvPr/>
          </p:nvSpPr>
          <p:spPr>
            <a:xfrm>
              <a:off x="0" y="-504825"/>
              <a:ext cx="1171786" cy="26419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7925"/>
                </a:lnSpc>
              </a:pPr>
              <a:r>
                <a:rPr lang="en-US" sz="10544">
                  <a:solidFill>
                    <a:srgbClr val="000000"/>
                  </a:solidFill>
                  <a:latin typeface="DM Serif Display Bold"/>
                </a:rPr>
                <a:t>1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858934" y="560424"/>
              <a:ext cx="9060643" cy="9305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5905"/>
                </a:lnSpc>
                <a:spcBef>
                  <a:spcPct val="0"/>
                </a:spcBef>
              </a:pPr>
              <a:r>
                <a:rPr lang="en-US" sz="4217">
                  <a:solidFill>
                    <a:srgbClr val="000000"/>
                  </a:solidFill>
                  <a:latin typeface="DM Serif Display Bold"/>
                </a:rPr>
                <a:t>IDENTIFICACIÓN</a:t>
              </a:r>
            </a:p>
          </p:txBody>
        </p:sp>
      </p:grpSp>
      <p:sp>
        <p:nvSpPr>
          <p:cNvPr id="6" name="AutoShape 6"/>
          <p:cNvSpPr/>
          <p:nvPr/>
        </p:nvSpPr>
        <p:spPr>
          <a:xfrm>
            <a:off x="4471475" y="6779532"/>
            <a:ext cx="5377278" cy="0"/>
          </a:xfrm>
          <a:prstGeom prst="line">
            <a:avLst/>
          </a:prstGeom>
          <a:ln w="76200" cap="flat">
            <a:solidFill>
              <a:srgbClr val="FF914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>
            <a:off x="3258977" y="4769841"/>
            <a:ext cx="4087769" cy="38100"/>
          </a:xfrm>
          <a:prstGeom prst="line">
            <a:avLst/>
          </a:prstGeom>
          <a:ln w="76200" cap="flat">
            <a:solidFill>
              <a:srgbClr val="FF914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>
            <a:off x="3484325" y="3558882"/>
            <a:ext cx="4539175" cy="38100"/>
          </a:xfrm>
          <a:prstGeom prst="line">
            <a:avLst/>
          </a:prstGeom>
          <a:ln w="76200" cap="flat">
            <a:solidFill>
              <a:srgbClr val="FF914D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9A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272672"/>
            <a:ext cx="9382280" cy="7733968"/>
          </a:xfrm>
          <a:custGeom>
            <a:avLst/>
            <a:gdLst/>
            <a:ahLst/>
            <a:cxnLst/>
            <a:rect l="l" t="t" r="r" b="b"/>
            <a:pathLst>
              <a:path w="9382280" h="7733968">
                <a:moveTo>
                  <a:pt x="0" y="0"/>
                </a:moveTo>
                <a:lnTo>
                  <a:pt x="9382280" y="0"/>
                </a:lnTo>
                <a:lnTo>
                  <a:pt x="9382280" y="7733968"/>
                </a:lnTo>
                <a:lnTo>
                  <a:pt x="0" y="77339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301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62984" y="8403102"/>
            <a:ext cx="15517513" cy="1710397"/>
          </a:xfrm>
          <a:custGeom>
            <a:avLst/>
            <a:gdLst/>
            <a:ahLst/>
            <a:cxnLst/>
            <a:rect l="l" t="t" r="r" b="b"/>
            <a:pathLst>
              <a:path w="15517513" h="1710397">
                <a:moveTo>
                  <a:pt x="0" y="0"/>
                </a:moveTo>
                <a:lnTo>
                  <a:pt x="15517513" y="0"/>
                </a:lnTo>
                <a:lnTo>
                  <a:pt x="15517513" y="1710396"/>
                </a:lnTo>
                <a:lnTo>
                  <a:pt x="0" y="17103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30" t="-515725" b="-22456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12152" y="1121557"/>
            <a:ext cx="8709589" cy="7281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Aileron"/>
              </a:rPr>
              <a:t>La clasificación y descripción es esencial para la archivística, crea conjuntos de documentos basados en su tipo para establecer reglas de gestión de acceso, valoración, descripción y tratamiento.</a:t>
            </a:r>
          </a:p>
          <a:p>
            <a:pPr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Aileron"/>
              </a:rPr>
              <a:t>Los metadatos de clasificación, establecerá una referencia fundamental que determinará la serie documental a la que pertenece en el documento haciendo una descripción correcta y precisa de aquellos expedientes que se expiden con una resolución, esta referencia estará determinada por el Cuadro de Clasificación.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12152" y="-173519"/>
            <a:ext cx="8293565" cy="1623150"/>
            <a:chOff x="0" y="0"/>
            <a:chExt cx="11058087" cy="2164200"/>
          </a:xfrm>
        </p:grpSpPr>
        <p:sp>
          <p:nvSpPr>
            <p:cNvPr id="6" name="TextBox 6"/>
            <p:cNvSpPr txBox="1"/>
            <p:nvPr/>
          </p:nvSpPr>
          <p:spPr>
            <a:xfrm>
              <a:off x="0" y="-514350"/>
              <a:ext cx="1186649" cy="26785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8153"/>
                </a:lnSpc>
              </a:pPr>
              <a:r>
                <a:rPr lang="en-US" sz="10678">
                  <a:solidFill>
                    <a:srgbClr val="000000"/>
                  </a:solidFill>
                  <a:latin typeface="DM Serif Display Bold"/>
                </a:rPr>
                <a:t>2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882514" y="578145"/>
              <a:ext cx="9175573" cy="9317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5979"/>
                </a:lnSpc>
                <a:spcBef>
                  <a:spcPct val="0"/>
                </a:spcBef>
              </a:pPr>
              <a:r>
                <a:rPr lang="en-US" sz="4271">
                  <a:solidFill>
                    <a:srgbClr val="000000"/>
                  </a:solidFill>
                  <a:latin typeface="DM Serif Display Bold"/>
                </a:rPr>
                <a:t>CLASIFICACIÓN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990</Words>
  <Application>Microsoft Macintosh PowerPoint</Application>
  <PresentationFormat>Personalizado</PresentationFormat>
  <Paragraphs>81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5" baseType="lpstr">
      <vt:lpstr>DM Serif Display</vt:lpstr>
      <vt:lpstr>Calibri</vt:lpstr>
      <vt:lpstr>Open Sans Extra Bold</vt:lpstr>
      <vt:lpstr>Aileron Bold</vt:lpstr>
      <vt:lpstr>Aileron</vt:lpstr>
      <vt:lpstr>Arial</vt:lpstr>
      <vt:lpstr>DM Serif Display Bold</vt:lpstr>
      <vt:lpstr>Alice</vt:lpstr>
      <vt:lpstr>Arapey</vt:lpstr>
      <vt:lpstr>Poppins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SGDE</dc:title>
  <cp:lastModifiedBy>Natalia Guzman</cp:lastModifiedBy>
  <cp:revision>1</cp:revision>
  <dcterms:created xsi:type="dcterms:W3CDTF">2006-08-16T00:00:00Z</dcterms:created>
  <dcterms:modified xsi:type="dcterms:W3CDTF">2023-08-25T22:46:31Z</dcterms:modified>
  <dc:identifier>DAFrjs6TkRU</dc:identifier>
</cp:coreProperties>
</file>