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Lexend" charset="0"/>
      <p:regular r:id="rId33"/>
      <p:bold r:id="rId34"/>
    </p:embeddedFont>
    <p:embeddedFont>
      <p:font typeface="Century Schoolbook" pitchFamily="18" charset="0"/>
      <p:regular r:id="rId35"/>
      <p:bold r:id="rId36"/>
      <p:italic r:id="rId37"/>
      <p:boldItalic r:id="rId38"/>
    </p:embeddedFont>
    <p:embeddedFont>
      <p:font typeface="Rockwell" pitchFamily="18" charset="0"/>
      <p:regular r:id="rId39"/>
      <p:bold r:id="rId40"/>
      <p:italic r:id="rId41"/>
      <p:boldItalic r:id="rId42"/>
    </p:embeddedFont>
    <p:embeddedFont>
      <p:font typeface="Calibri" pitchFamily="3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gdOEd4o8FiJLod3S9OS6PsUVfPD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-594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743b111571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2743b111571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743b111571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g2743b11157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" name="Google Shape;17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9" name="Google Shape;17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743b111571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6" name="Google Shape;186;g2743b111571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" name="Google Shape;19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0" name="Google Shape;20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743b11157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g2743b11157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f9a14363d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2" name="Google Shape;242;gf9a14363d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0" name="Google Shape;25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7" name="Google Shape;25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4" name="Google Shape;264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1" name="Google Shape;27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5" name="Google Shape;285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743b111571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2743b111571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743b111571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2743b111571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743b111571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2743b111571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743b111571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g2743b111571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743b111571_0_68"/>
          <p:cNvSpPr/>
          <p:nvPr/>
        </p:nvSpPr>
        <p:spPr>
          <a:xfrm rot="5400000">
            <a:off x="-139042" y="139050"/>
            <a:ext cx="393300" cy="115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g2743b111571_0_68"/>
          <p:cNvSpPr/>
          <p:nvPr/>
        </p:nvSpPr>
        <p:spPr>
          <a:xfrm rot="-5400000" flipH="1">
            <a:off x="4475782" y="-4286307"/>
            <a:ext cx="393300" cy="8968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g2743b111571_0_6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g2743b111571_0_6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g2743b111571_0_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15" name="Google Shape;15;g2743b111571_0_68"/>
          <p:cNvSpPr txBox="1"/>
          <p:nvPr/>
        </p:nvSpPr>
        <p:spPr>
          <a:xfrm>
            <a:off x="3221950" y="43350"/>
            <a:ext cx="60744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228600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E7E9C9"/>
              </a:buClr>
              <a:buSzPts val="2520"/>
              <a:buFont typeface="Century Schoolbook"/>
              <a:buNone/>
            </a:pPr>
            <a:r>
              <a:rPr lang="es-AR" sz="1380">
                <a:latin typeface="Droid Serif"/>
                <a:ea typeface="Droid Serif"/>
                <a:cs typeface="Droid Serif"/>
                <a:sym typeface="Droid Serif"/>
              </a:rPr>
              <a:t>Jornada “Saberes y experiencias de Archivo II” AGN</a:t>
            </a:r>
            <a:br>
              <a:rPr lang="es-AR" sz="1380">
                <a:latin typeface="Droid Serif"/>
                <a:ea typeface="Droid Serif"/>
                <a:cs typeface="Droid Serif"/>
                <a:sym typeface="Droid Serif"/>
              </a:rPr>
            </a:br>
            <a:endParaRPr sz="1380"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743b111571_0_10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g2743b111571_0_10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g2743b111571_0_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743b111571_0_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743b111571_0_10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7467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2743b111571_0_10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7467600" cy="36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08610" algn="l" rtl="0">
              <a:spcBef>
                <a:spcPts val="600"/>
              </a:spcBef>
              <a:spcAft>
                <a:spcPts val="0"/>
              </a:spcAft>
              <a:buSzPts val="1260"/>
              <a:buChar char="●"/>
              <a:defRPr/>
            </a:lvl1pPr>
            <a:lvl2pPr marL="914400" lvl="1" indent="-320040" algn="l" rtl="0">
              <a:spcBef>
                <a:spcPts val="1200"/>
              </a:spcBef>
              <a:spcAft>
                <a:spcPts val="0"/>
              </a:spcAft>
              <a:buSzPts val="1440"/>
              <a:buChar char="○"/>
              <a:defRPr/>
            </a:lvl2pPr>
            <a:lvl3pPr marL="1371600" lvl="2" indent="-297180" algn="l" rtl="0">
              <a:spcBef>
                <a:spcPts val="1200"/>
              </a:spcBef>
              <a:spcAft>
                <a:spcPts val="0"/>
              </a:spcAft>
              <a:buSzPts val="1080"/>
              <a:buChar char="■"/>
              <a:defRPr/>
            </a:lvl3pPr>
            <a:lvl4pPr marL="1828800" lvl="3" indent="-297180" algn="l" rtl="0">
              <a:spcBef>
                <a:spcPts val="1200"/>
              </a:spcBef>
              <a:spcAft>
                <a:spcPts val="0"/>
              </a:spcAft>
              <a:buSzPts val="1080"/>
              <a:buChar char="●"/>
              <a:defRPr/>
            </a:lvl4pPr>
            <a:lvl5pPr marL="2286000" lvl="4" indent="-306323" algn="l" rtl="0">
              <a:spcBef>
                <a:spcPts val="1200"/>
              </a:spcBef>
              <a:spcAft>
                <a:spcPts val="0"/>
              </a:spcAft>
              <a:buSzPts val="1224"/>
              <a:buChar char="○"/>
              <a:defRPr/>
            </a:lvl5pPr>
            <a:lvl6pPr marL="2743200" lvl="5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297179" algn="l" rtl="0">
              <a:spcBef>
                <a:spcPts val="1200"/>
              </a:spcBef>
              <a:spcAft>
                <a:spcPts val="0"/>
              </a:spcAft>
              <a:buSzPts val="1080"/>
              <a:buChar char="●"/>
              <a:defRPr/>
            </a:lvl7pPr>
            <a:lvl8pPr marL="3657600" lvl="7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l" rtl="0">
              <a:spcBef>
                <a:spcPts val="1200"/>
              </a:spcBef>
              <a:spcAft>
                <a:spcPts val="120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g2743b111571_0_109"/>
          <p:cNvSpPr txBox="1">
            <a:spLocks noGrp="1"/>
          </p:cNvSpPr>
          <p:nvPr>
            <p:ph type="dt" idx="10"/>
          </p:nvPr>
        </p:nvSpPr>
        <p:spPr>
          <a:xfrm rot="5400000">
            <a:off x="7840884" y="763526"/>
            <a:ext cx="1509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2743b111571_0_109"/>
          <p:cNvSpPr txBox="1">
            <a:spLocks noGrp="1"/>
          </p:cNvSpPr>
          <p:nvPr>
            <p:ph type="sldNum" idx="12"/>
          </p:nvPr>
        </p:nvSpPr>
        <p:spPr>
          <a:xfrm>
            <a:off x="8129016" y="4300538"/>
            <a:ext cx="609600" cy="3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59" name="Google Shape;59;g2743b111571_0_109"/>
          <p:cNvSpPr txBox="1">
            <a:spLocks noGrp="1"/>
          </p:cNvSpPr>
          <p:nvPr>
            <p:ph type="ftr" idx="11"/>
          </p:nvPr>
        </p:nvSpPr>
        <p:spPr>
          <a:xfrm rot="5400000">
            <a:off x="7390266" y="2757240"/>
            <a:ext cx="24003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2743b111571_0_7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g2743b111571_0_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2743b111571_0_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2743b111571_0_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g2743b111571_0_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743b111571_0_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g2743b111571_0_7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g2743b111571_0_7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g2743b111571_0_7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743b111571_0_8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g2743b111571_0_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2743b111571_0_8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g2743b111571_0_8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g2743b111571_0_8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743b111571_0_9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g2743b111571_0_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743b111571_0_9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g2743b111571_0_9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g2743b111571_0_9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g2743b111571_0_9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g2743b111571_0_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sp>
        <p:nvSpPr>
          <p:cNvPr id="44" name="Google Shape;44;g2743b111571_0_94"/>
          <p:cNvSpPr txBox="1"/>
          <p:nvPr/>
        </p:nvSpPr>
        <p:spPr>
          <a:xfrm>
            <a:off x="3221950" y="43350"/>
            <a:ext cx="60744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228600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E7E9C9"/>
              </a:buClr>
              <a:buSzPts val="2520"/>
              <a:buFont typeface="Century Schoolbook"/>
              <a:buNone/>
            </a:pPr>
            <a:r>
              <a:rPr lang="es-AR" sz="1380">
                <a:latin typeface="Droid Serif"/>
                <a:ea typeface="Droid Serif"/>
                <a:cs typeface="Droid Serif"/>
                <a:sym typeface="Droid Serif"/>
              </a:rPr>
              <a:t>Jornada “Saberes y experiencias de Archivo II” AGN</a:t>
            </a:r>
            <a:br>
              <a:rPr lang="es-AR" sz="1380">
                <a:latin typeface="Droid Serif"/>
                <a:ea typeface="Droid Serif"/>
                <a:cs typeface="Droid Serif"/>
                <a:sym typeface="Droid Serif"/>
              </a:rPr>
            </a:br>
            <a:endParaRPr sz="1380"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2743b111571_0_10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g2743b111571_0_10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743b111571_0_6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g2743b111571_0_6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g2743b111571_0_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"/>
          <p:cNvSpPr/>
          <p:nvPr/>
        </p:nvSpPr>
        <p:spPr>
          <a:xfrm>
            <a:off x="-12700" y="3838444"/>
            <a:ext cx="9156600" cy="13053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"/>
          <p:cNvSpPr txBox="1">
            <a:spLocks noGrp="1"/>
          </p:cNvSpPr>
          <p:nvPr>
            <p:ph type="subTitle" idx="1"/>
          </p:nvPr>
        </p:nvSpPr>
        <p:spPr>
          <a:xfrm>
            <a:off x="1284051" y="1726799"/>
            <a:ext cx="6686146" cy="126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246875" bIns="45700" anchor="t" anchorCtr="0">
            <a:normAutofit lnSpcReduction="1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70000"/>
              <a:buNone/>
            </a:pPr>
            <a:r>
              <a:rPr lang="es-AR" sz="3200" b="1" i="1" dirty="0"/>
              <a:t>DIFUSIÓN </a:t>
            </a:r>
            <a:r>
              <a:rPr lang="es-AR" sz="3200" b="1" dirty="0"/>
              <a:t>PARA LA </a:t>
            </a:r>
            <a:r>
              <a:rPr lang="es-AR" sz="3200" b="1" i="1" dirty="0"/>
              <a:t>AMPLIACIÓN </a:t>
            </a:r>
            <a:r>
              <a:rPr lang="es-AR" sz="3200" b="1" dirty="0"/>
              <a:t>DE DERECHOS</a:t>
            </a:r>
            <a:endParaRPr/>
          </a:p>
        </p:txBody>
      </p:sp>
      <p:sp>
        <p:nvSpPr>
          <p:cNvPr id="66" name="Google Shape;66;p1"/>
          <p:cNvSpPr txBox="1"/>
          <p:nvPr/>
        </p:nvSpPr>
        <p:spPr>
          <a:xfrm>
            <a:off x="1317145" y="3681129"/>
            <a:ext cx="6676200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Arial"/>
              <a:buNone/>
            </a:pPr>
            <a:r>
              <a:rPr lang="es-AR" sz="2200" b="1" dirty="0">
                <a:solidFill>
                  <a:schemeClr val="bg1"/>
                </a:solidFill>
                <a:latin typeface="Lexend"/>
                <a:ea typeface="Lexend"/>
                <a:cs typeface="Lexend"/>
                <a:sym typeface="Lexend"/>
              </a:rPr>
              <a:t>La experiencia de gestión de la CPM</a:t>
            </a:r>
            <a:endParaRPr sz="1200">
              <a:solidFill>
                <a:schemeClr val="bg1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743b111571_0_187"/>
          <p:cNvSpPr/>
          <p:nvPr/>
        </p:nvSpPr>
        <p:spPr>
          <a:xfrm>
            <a:off x="4572000" y="392050"/>
            <a:ext cx="4572000" cy="47517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0" name="Google Shape;140;g2743b111571_0_187" descr="bajo peso 1.t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98875" y="450700"/>
            <a:ext cx="3386976" cy="219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2743b111571_0_187" descr="bajo peso 2.t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87800" y="2715725"/>
            <a:ext cx="3386975" cy="2186729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743b111571_0_187"/>
          <p:cNvSpPr txBox="1">
            <a:spLocks noGrp="1"/>
          </p:cNvSpPr>
          <p:nvPr>
            <p:ph type="subTitle" idx="1"/>
          </p:nvPr>
        </p:nvSpPr>
        <p:spPr>
          <a:xfrm>
            <a:off x="83100" y="1207375"/>
            <a:ext cx="4488900" cy="3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 i="1"/>
              <a:t>2022-2023</a:t>
            </a:r>
            <a:r>
              <a:rPr lang="es-AR" sz="1700"/>
              <a:t>: Descripción fotografías Mesa C (después de la pandemia).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62 </a:t>
            </a:r>
            <a:r>
              <a:rPr lang="es-AR" sz="1700"/>
              <a:t>legajos, </a:t>
            </a:r>
            <a:r>
              <a:rPr lang="es-AR" sz="1700" b="1"/>
              <a:t>900 </a:t>
            </a:r>
            <a:r>
              <a:rPr lang="es-AR" sz="1700"/>
              <a:t>fotografías.</a:t>
            </a:r>
            <a:endParaRPr sz="1700"/>
          </a:p>
        </p:txBody>
      </p:sp>
      <p:sp>
        <p:nvSpPr>
          <p:cNvPr id="143" name="Google Shape;143;g2743b111571_0_187"/>
          <p:cNvSpPr txBox="1">
            <a:spLocks noGrp="1"/>
          </p:cNvSpPr>
          <p:nvPr>
            <p:ph type="ctrTitle"/>
          </p:nvPr>
        </p:nvSpPr>
        <p:spPr>
          <a:xfrm>
            <a:off x="6900" y="537825"/>
            <a:ext cx="47937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5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Difusión: fotografías del fondo DIPPBA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743b111571_0_222"/>
          <p:cNvSpPr txBox="1">
            <a:spLocks noGrp="1"/>
          </p:cNvSpPr>
          <p:nvPr>
            <p:ph type="ctrTitle"/>
          </p:nvPr>
        </p:nvSpPr>
        <p:spPr>
          <a:xfrm>
            <a:off x="6900" y="4616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Difusión: fotografías del fondo DIPPBA</a:t>
            </a:r>
            <a:endParaRPr sz="2400" b="1" i="1">
              <a:solidFill>
                <a:schemeClr val="dk2"/>
              </a:solidFill>
            </a:endParaRPr>
          </a:p>
        </p:txBody>
      </p:sp>
      <p:pic>
        <p:nvPicPr>
          <p:cNvPr id="149" name="Google Shape;149;g2743b111571_0_222" descr="colectivo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700" y="1097404"/>
            <a:ext cx="4289025" cy="297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2743b111571_0_222" descr="legajo 39 mesa c.t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2639" y="1097400"/>
            <a:ext cx="4415511" cy="2973349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2743b111571_0_222"/>
          <p:cNvSpPr txBox="1"/>
          <p:nvPr/>
        </p:nvSpPr>
        <p:spPr>
          <a:xfrm>
            <a:off x="229175" y="4640600"/>
            <a:ext cx="87492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i="1" u="sng"/>
              <a:t>Función</a:t>
            </a:r>
            <a:r>
              <a:rPr lang="es-AR" i="1"/>
              <a:t>: : identificar, señalar personas y/o acciones blanco de vigilancia, fichaje y persecución.</a:t>
            </a:r>
            <a:endParaRPr i="1"/>
          </a:p>
        </p:txBody>
      </p:sp>
      <p:sp>
        <p:nvSpPr>
          <p:cNvPr id="152" name="Google Shape;152;g2743b111571_0_222"/>
          <p:cNvSpPr txBox="1"/>
          <p:nvPr/>
        </p:nvSpPr>
        <p:spPr>
          <a:xfrm>
            <a:off x="1041075" y="4113875"/>
            <a:ext cx="2691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Mesa Referencia, legajo 13818</a:t>
            </a:r>
            <a:endParaRPr/>
          </a:p>
        </p:txBody>
      </p:sp>
      <p:sp>
        <p:nvSpPr>
          <p:cNvPr id="153" name="Google Shape;153;g2743b111571_0_222"/>
          <p:cNvSpPr txBox="1"/>
          <p:nvPr/>
        </p:nvSpPr>
        <p:spPr>
          <a:xfrm>
            <a:off x="5912500" y="4113875"/>
            <a:ext cx="1855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/>
              <a:t>Mesa “C”, legajo 39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2"/>
          <p:cNvSpPr txBox="1">
            <a:spLocks noGrp="1"/>
          </p:cNvSpPr>
          <p:nvPr>
            <p:ph type="ctrTitle"/>
          </p:nvPr>
        </p:nvSpPr>
        <p:spPr>
          <a:xfrm>
            <a:off x="6900" y="4616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Difusión: fotografías del fondo DIPPBA</a:t>
            </a:r>
            <a:endParaRPr sz="2400" b="1" i="1">
              <a:solidFill>
                <a:schemeClr val="dk2"/>
              </a:solidFill>
            </a:endParaRPr>
          </a:p>
        </p:txBody>
      </p:sp>
      <p:sp>
        <p:nvSpPr>
          <p:cNvPr id="159" name="Google Shape;159;p32"/>
          <p:cNvSpPr txBox="1">
            <a:spLocks noGrp="1"/>
          </p:cNvSpPr>
          <p:nvPr>
            <p:ph type="subTitle" idx="1"/>
          </p:nvPr>
        </p:nvSpPr>
        <p:spPr>
          <a:xfrm>
            <a:off x="2327550" y="1143525"/>
            <a:ext cx="4488900" cy="3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AR" sz="1700"/>
              <a:t>Tipos de fotos (según origen o tipo)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Tipo prontuarial y/o foto carnet.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Registro de procedimientos policiales.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Propiamente de inteligencia.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Robadas/secuestradas a las víctimas.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Aportadas por otras instituciones</a:t>
            </a:r>
            <a:endParaRPr sz="1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3"/>
          <p:cNvSpPr/>
          <p:nvPr/>
        </p:nvSpPr>
        <p:spPr>
          <a:xfrm>
            <a:off x="5414963" y="3461147"/>
            <a:ext cx="27576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165" name="Google Shape;165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5950" y="816175"/>
            <a:ext cx="2768333" cy="3766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33"/>
          <p:cNvPicPr preferRelativeResize="0"/>
          <p:nvPr/>
        </p:nvPicPr>
        <p:blipFill rotWithShape="1">
          <a:blip r:embed="rId4">
            <a:alphaModFix/>
          </a:blip>
          <a:srcRect r="21587" b="20685"/>
          <a:stretch/>
        </p:blipFill>
        <p:spPr>
          <a:xfrm>
            <a:off x="5438592" y="816175"/>
            <a:ext cx="2768334" cy="3804363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3"/>
          <p:cNvSpPr/>
          <p:nvPr/>
        </p:nvSpPr>
        <p:spPr>
          <a:xfrm>
            <a:off x="812498" y="4582308"/>
            <a:ext cx="2715300" cy="5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12530</a:t>
            </a:r>
            <a:endParaRPr sz="12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68" name="Google Shape;168;p33"/>
          <p:cNvSpPr/>
          <p:nvPr/>
        </p:nvSpPr>
        <p:spPr>
          <a:xfrm>
            <a:off x="5485800" y="4636675"/>
            <a:ext cx="2715300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</a:t>
            </a:r>
            <a:r>
              <a:rPr lang="es-AR" sz="1200">
                <a:latin typeface="Rockwell"/>
                <a:ea typeface="Rockwell"/>
                <a:cs typeface="Rockwell"/>
                <a:sym typeface="Rockwell"/>
              </a:rPr>
              <a:t>R</a:t>
            </a:r>
            <a:r>
              <a:rPr lang="es-AR" sz="12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eferencia, Legajo 10777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33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Fotos prontuariales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 rotWithShape="1">
          <a:blip r:embed="rId3">
            <a:alphaModFix/>
          </a:blip>
          <a:srcRect l="4218" t="2083" r="19491" b="15237"/>
          <a:stretch/>
        </p:blipFill>
        <p:spPr>
          <a:xfrm>
            <a:off x="742950" y="634725"/>
            <a:ext cx="2889950" cy="44325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4"/>
          <p:cNvSpPr txBox="1"/>
          <p:nvPr/>
        </p:nvSpPr>
        <p:spPr>
          <a:xfrm>
            <a:off x="5883525" y="2327663"/>
            <a:ext cx="2264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13818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76" name="Google Shape;176;p34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 carnet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50" y="914925"/>
            <a:ext cx="4713174" cy="3651174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5"/>
          <p:cNvSpPr txBox="1"/>
          <p:nvPr/>
        </p:nvSpPr>
        <p:spPr>
          <a:xfrm>
            <a:off x="6117774" y="2288525"/>
            <a:ext cx="19461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12530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83" name="Google Shape;183;p35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Fotos de procedimientos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743b111571_0_252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Fotos de procedimientos</a:t>
            </a:r>
            <a:endParaRPr sz="2400" b="1" i="1">
              <a:solidFill>
                <a:schemeClr val="dk2"/>
              </a:solidFill>
            </a:endParaRPr>
          </a:p>
        </p:txBody>
      </p:sp>
      <p:pic>
        <p:nvPicPr>
          <p:cNvPr id="189" name="Google Shape;189;g2743b111571_0_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600" y="1147675"/>
            <a:ext cx="4448649" cy="3459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2743b111571_0_252"/>
          <p:cNvSpPr txBox="1"/>
          <p:nvPr/>
        </p:nvSpPr>
        <p:spPr>
          <a:xfrm>
            <a:off x="6032321" y="2341771"/>
            <a:ext cx="2144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8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600" y="1017312"/>
            <a:ext cx="5418725" cy="366782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7"/>
          <p:cNvSpPr txBox="1"/>
          <p:nvPr/>
        </p:nvSpPr>
        <p:spPr>
          <a:xfrm>
            <a:off x="6472975" y="2220175"/>
            <a:ext cx="18825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13663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97" name="Google Shape;197;p37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Fotos de inteligencia propiamente dicha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8"/>
          <p:cNvPicPr preferRelativeResize="0"/>
          <p:nvPr/>
        </p:nvPicPr>
        <p:blipFill rotWithShape="1">
          <a:blip r:embed="rId3">
            <a:alphaModFix/>
          </a:blip>
          <a:srcRect l="2990" r="2384" b="5544"/>
          <a:stretch/>
        </p:blipFill>
        <p:spPr>
          <a:xfrm>
            <a:off x="189425" y="786725"/>
            <a:ext cx="3764825" cy="1580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38"/>
          <p:cNvPicPr preferRelativeResize="0"/>
          <p:nvPr/>
        </p:nvPicPr>
        <p:blipFill rotWithShape="1">
          <a:blip r:embed="rId4">
            <a:alphaModFix/>
          </a:blip>
          <a:srcRect l="3200" r="4574" b="7441"/>
          <a:stretch/>
        </p:blipFill>
        <p:spPr>
          <a:xfrm>
            <a:off x="5272924" y="786725"/>
            <a:ext cx="3480151" cy="249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8"/>
          <p:cNvPicPr preferRelativeResize="0"/>
          <p:nvPr/>
        </p:nvPicPr>
        <p:blipFill rotWithShape="1">
          <a:blip r:embed="rId5">
            <a:alphaModFix/>
          </a:blip>
          <a:srcRect l="5176" t="3506" r="5417" b="2992"/>
          <a:stretch/>
        </p:blipFill>
        <p:spPr>
          <a:xfrm>
            <a:off x="1238940" y="2460050"/>
            <a:ext cx="3590335" cy="24952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8"/>
          <p:cNvSpPr txBox="1"/>
          <p:nvPr/>
        </p:nvSpPr>
        <p:spPr>
          <a:xfrm>
            <a:off x="5839200" y="4024369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AR"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13603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8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Fotos de inteligencia propiamente dicha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9"/>
          <p:cNvSpPr txBox="1"/>
          <p:nvPr/>
        </p:nvSpPr>
        <p:spPr>
          <a:xfrm>
            <a:off x="6788625" y="2232800"/>
            <a:ext cx="17787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12204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12" name="Google Shape;212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1033850"/>
            <a:ext cx="5872000" cy="365997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9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Fotos robadas o incautadas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743b111571_0_1"/>
          <p:cNvSpPr/>
          <p:nvPr/>
        </p:nvSpPr>
        <p:spPr>
          <a:xfrm>
            <a:off x="-12700" y="3838444"/>
            <a:ext cx="9156600" cy="13053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2743b111571_0_1"/>
          <p:cNvSpPr txBox="1">
            <a:spLocks noGrp="1"/>
          </p:cNvSpPr>
          <p:nvPr>
            <p:ph type="subTitle" idx="1"/>
          </p:nvPr>
        </p:nvSpPr>
        <p:spPr>
          <a:xfrm>
            <a:off x="3501139" y="4844100"/>
            <a:ext cx="2082538" cy="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SzPct val="59999"/>
              <a:buNone/>
            </a:pPr>
            <a:r>
              <a:rPr lang="es-AR" dirty="0">
                <a:solidFill>
                  <a:schemeClr val="lt1"/>
                </a:solidFill>
              </a:rPr>
              <a:t>Comisión Provincial por la Memoria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73" name="Google Shape;73;g2743b111571_0_1" descr="IMG_20230815_154502922_HDR.jpg"/>
          <p:cNvPicPr preferRelativeResize="0"/>
          <p:nvPr/>
        </p:nvPicPr>
        <p:blipFill rotWithShape="1">
          <a:blip r:embed="rId3">
            <a:alphaModFix/>
          </a:blip>
          <a:srcRect b="9057"/>
          <a:stretch/>
        </p:blipFill>
        <p:spPr>
          <a:xfrm>
            <a:off x="1327100" y="440825"/>
            <a:ext cx="6501293" cy="4424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0"/>
          <p:cNvSpPr txBox="1"/>
          <p:nvPr/>
        </p:nvSpPr>
        <p:spPr>
          <a:xfrm>
            <a:off x="5430288" y="2455006"/>
            <a:ext cx="2918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13641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19" name="Google Shape;219;p40" descr="discurso 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600" y="838725"/>
            <a:ext cx="3064300" cy="406385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40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Fotos  de otras instituciones o fuentes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1"/>
          <p:cNvSpPr txBox="1">
            <a:spLocks noGrp="1"/>
          </p:cNvSpPr>
          <p:nvPr>
            <p:ph type="ctrTitle"/>
          </p:nvPr>
        </p:nvSpPr>
        <p:spPr>
          <a:xfrm>
            <a:off x="6900" y="233025"/>
            <a:ext cx="91440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Problemas/desafíos de la tarea</a:t>
            </a:r>
            <a:endParaRPr sz="2400" b="1" i="1">
              <a:solidFill>
                <a:schemeClr val="dk2"/>
              </a:solidFill>
            </a:endParaRPr>
          </a:p>
        </p:txBody>
      </p:sp>
      <p:sp>
        <p:nvSpPr>
          <p:cNvPr id="226" name="Google Shape;226;p41"/>
          <p:cNvSpPr txBox="1">
            <a:spLocks noGrp="1"/>
          </p:cNvSpPr>
          <p:nvPr>
            <p:ph type="subTitle" idx="1"/>
          </p:nvPr>
        </p:nvSpPr>
        <p:spPr>
          <a:xfrm>
            <a:off x="1226100" y="2903800"/>
            <a:ext cx="8603700" cy="29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Qué tipo de descripción hacer: individual, por agrupamiento.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Cómo evitar que se pierda el contexto de las fotos.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/>
              <a:t>Para qué y para quiénes describimos.</a:t>
            </a:r>
            <a:endParaRPr sz="1700"/>
          </a:p>
        </p:txBody>
      </p:sp>
      <p:pic>
        <p:nvPicPr>
          <p:cNvPr id="227" name="Google Shape;227;p41"/>
          <p:cNvPicPr preferRelativeResize="0"/>
          <p:nvPr/>
        </p:nvPicPr>
        <p:blipFill rotWithShape="1">
          <a:blip r:embed="rId3">
            <a:alphaModFix/>
          </a:blip>
          <a:srcRect t="11626" r="9624" b="4424"/>
          <a:stretch/>
        </p:blipFill>
        <p:spPr>
          <a:xfrm>
            <a:off x="2079900" y="914925"/>
            <a:ext cx="4998000" cy="261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2"/>
          <p:cNvSpPr txBox="1">
            <a:spLocks noGrp="1"/>
          </p:cNvSpPr>
          <p:nvPr>
            <p:ph type="body" idx="4294967295"/>
          </p:nvPr>
        </p:nvSpPr>
        <p:spPr>
          <a:xfrm>
            <a:off x="242888" y="953691"/>
            <a:ext cx="8472600" cy="39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1680"/>
              <a:buChar char="●"/>
            </a:pPr>
            <a:r>
              <a:rPr lang="es-AR" i="1"/>
              <a:t>Campos de descripción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Pertenencia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Descripción del legajo que las contiene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Fecha y cantidad.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Procedimiento que le da origen.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Tipo: prontuario, robada a  la víctima, de inteligencia, etc.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Información intensiva: señalamientos, anotaciones, inscripciones. 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Descripción: ¿lo que se ve? ¿categorías nativas? 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Puntos de acceso 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vocabulario controlado </a:t>
            </a:r>
            <a:endParaRPr/>
          </a:p>
          <a:p>
            <a:pPr marL="274320" lvl="0" indent="-167640" algn="l" rtl="0">
              <a:spcBef>
                <a:spcPts val="600"/>
              </a:spcBef>
              <a:spcAft>
                <a:spcPts val="1200"/>
              </a:spcAft>
              <a:buSzPts val="1680"/>
              <a:buNone/>
            </a:pPr>
            <a:endParaRPr/>
          </a:p>
        </p:txBody>
      </p:sp>
      <p:sp>
        <p:nvSpPr>
          <p:cNvPr id="233" name="Google Shape;233;p42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Difusión: fotografías del fondo DIPPBA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3"/>
          <p:cNvSpPr txBox="1">
            <a:spLocks noGrp="1"/>
          </p:cNvSpPr>
          <p:nvPr>
            <p:ph type="body" idx="4294967295"/>
          </p:nvPr>
        </p:nvSpPr>
        <p:spPr>
          <a:xfrm>
            <a:off x="457200" y="1200150"/>
            <a:ext cx="74676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AtoM: descripción de acuerdo a normas internacionales, la foto en contexto; íntegra, fiable.</a:t>
            </a:r>
            <a:endParaRPr/>
          </a:p>
          <a:p>
            <a:pPr marL="274320" lvl="0" indent="-167640" algn="l" rtl="0">
              <a:spcBef>
                <a:spcPts val="600"/>
              </a:spcBef>
              <a:spcAft>
                <a:spcPts val="0"/>
              </a:spcAft>
              <a:buSzPts val="1680"/>
              <a:buNone/>
            </a:pP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Metadatos: que la descarga conserve información de contexto</a:t>
            </a:r>
            <a:endParaRPr/>
          </a:p>
          <a:p>
            <a:pPr marL="274320" lvl="0" indent="-167640" algn="l" rtl="0">
              <a:spcBef>
                <a:spcPts val="600"/>
              </a:spcBef>
              <a:spcAft>
                <a:spcPts val="0"/>
              </a:spcAft>
              <a:buSzPts val="1680"/>
              <a:buNone/>
            </a:pP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Redigitalización: foja entera y foto sola. </a:t>
            </a:r>
            <a:endParaRPr/>
          </a:p>
          <a:p>
            <a:pPr marL="274320" lvl="0" indent="-274320" algn="l" rtl="0">
              <a:spcBef>
                <a:spcPts val="600"/>
              </a:spcBef>
              <a:spcAft>
                <a:spcPts val="0"/>
              </a:spcAft>
              <a:buSzPts val="1680"/>
              <a:buChar char="●"/>
            </a:pPr>
            <a:r>
              <a:rPr lang="es-AR"/>
              <a:t>Instructivos para descripción/actualizaciones.</a:t>
            </a:r>
            <a:endParaRPr/>
          </a:p>
          <a:p>
            <a:pPr marL="274320" lvl="0" indent="-167640" algn="l" rtl="0">
              <a:spcBef>
                <a:spcPts val="600"/>
              </a:spcBef>
              <a:spcAft>
                <a:spcPts val="1200"/>
              </a:spcAft>
              <a:buSzPts val="1680"/>
              <a:buNone/>
            </a:pPr>
            <a:endParaRPr/>
          </a:p>
        </p:txBody>
      </p:sp>
      <p:sp>
        <p:nvSpPr>
          <p:cNvPr id="239" name="Google Shape;239;p43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Difusión: fotografías del fondo DIPPBA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f9a14363d9_0_6"/>
          <p:cNvSpPr txBox="1"/>
          <p:nvPr/>
        </p:nvSpPr>
        <p:spPr>
          <a:xfrm>
            <a:off x="6390950" y="2041900"/>
            <a:ext cx="19665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Referencia, Legajo 18073, 30/08/1981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45" name="Google Shape;245;gf9a14363d9_0_6"/>
          <p:cNvPicPr preferRelativeResize="0"/>
          <p:nvPr/>
        </p:nvPicPr>
        <p:blipFill rotWithShape="1">
          <a:blip r:embed="rId3">
            <a:alphaModFix/>
          </a:blip>
          <a:srcRect l="2715" t="9411" r="12938" b="4083"/>
          <a:stretch/>
        </p:blipFill>
        <p:spPr>
          <a:xfrm>
            <a:off x="308725" y="1054975"/>
            <a:ext cx="5337626" cy="380449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f9a14363d9_0_6"/>
          <p:cNvSpPr txBox="1"/>
          <p:nvPr/>
        </p:nvSpPr>
        <p:spPr>
          <a:xfrm>
            <a:off x="4494875" y="4052831"/>
            <a:ext cx="196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47" name="Google Shape;247;gf9a14363d9_0_6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Puesta en acceso: la foto y el contexto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4"/>
          <p:cNvSpPr txBox="1"/>
          <p:nvPr/>
        </p:nvSpPr>
        <p:spPr>
          <a:xfrm>
            <a:off x="6762125" y="2413994"/>
            <a:ext cx="1586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“C”, Legajo 39.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53" name="Google Shape;253;p44"/>
          <p:cNvPicPr preferRelativeResize="0"/>
          <p:nvPr/>
        </p:nvPicPr>
        <p:blipFill rotWithShape="1">
          <a:blip r:embed="rId3">
            <a:alphaModFix/>
          </a:blip>
          <a:srcRect l="15898" t="15479" r="15953" b="15104"/>
          <a:stretch/>
        </p:blipFill>
        <p:spPr>
          <a:xfrm>
            <a:off x="278050" y="1054975"/>
            <a:ext cx="5544349" cy="3764725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44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Mesa “C” (comunistas)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5"/>
          <p:cNvSpPr txBox="1"/>
          <p:nvPr/>
        </p:nvSpPr>
        <p:spPr>
          <a:xfrm>
            <a:off x="6444350" y="2299425"/>
            <a:ext cx="1911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“B” Carp.16 Legajo 24, Berisso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60" name="Google Shape;260;p45"/>
          <p:cNvPicPr preferRelativeResize="0"/>
          <p:nvPr/>
        </p:nvPicPr>
        <p:blipFill rotWithShape="1">
          <a:blip r:embed="rId3">
            <a:alphaModFix/>
          </a:blip>
          <a:srcRect l="16465" t="17275" r="16546" b="17262"/>
          <a:stretch/>
        </p:blipFill>
        <p:spPr>
          <a:xfrm>
            <a:off x="388550" y="1121250"/>
            <a:ext cx="5607177" cy="36528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5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Mesa “B”, Factor Gremial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6"/>
          <p:cNvSpPr txBox="1"/>
          <p:nvPr/>
        </p:nvSpPr>
        <p:spPr>
          <a:xfrm>
            <a:off x="6245526" y="2536150"/>
            <a:ext cx="2030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“A”, Legajo 188, partidos políticos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67" name="Google Shape;267;p46"/>
          <p:cNvPicPr preferRelativeResize="0"/>
          <p:nvPr/>
        </p:nvPicPr>
        <p:blipFill rotWithShape="1">
          <a:blip r:embed="rId3">
            <a:alphaModFix/>
          </a:blip>
          <a:srcRect l="14029" t="16346" r="14058" b="16574"/>
          <a:stretch/>
        </p:blipFill>
        <p:spPr>
          <a:xfrm>
            <a:off x="1412350" y="949075"/>
            <a:ext cx="2929676" cy="4097448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46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Mesa “A”, Partidos Políticos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7"/>
          <p:cNvSpPr txBox="1"/>
          <p:nvPr/>
        </p:nvSpPr>
        <p:spPr>
          <a:xfrm>
            <a:off x="6669325" y="2189125"/>
            <a:ext cx="19776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 De, factor religioso. Legajo 570.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74" name="Google Shape;274;p47"/>
          <p:cNvPicPr preferRelativeResize="0"/>
          <p:nvPr/>
        </p:nvPicPr>
        <p:blipFill rotWithShape="1">
          <a:blip r:embed="rId3">
            <a:alphaModFix/>
          </a:blip>
          <a:srcRect l="22098" t="22949" r="22667" b="17871"/>
          <a:stretch/>
        </p:blipFill>
        <p:spPr>
          <a:xfrm>
            <a:off x="454552" y="1054975"/>
            <a:ext cx="5244101" cy="374577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47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Mesa “De”, Factor Religioso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8"/>
          <p:cNvSpPr txBox="1"/>
          <p:nvPr/>
        </p:nvSpPr>
        <p:spPr>
          <a:xfrm>
            <a:off x="6669325" y="2249619"/>
            <a:ext cx="1586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“Ds”, carpeta varios, Legajo 20804.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81" name="Google Shape;281;p48"/>
          <p:cNvPicPr preferRelativeResize="0"/>
          <p:nvPr/>
        </p:nvPicPr>
        <p:blipFill rotWithShape="1">
          <a:blip r:embed="rId3">
            <a:alphaModFix/>
          </a:blip>
          <a:srcRect l="16810" t="17574" r="16876" b="17858"/>
          <a:stretch/>
        </p:blipFill>
        <p:spPr>
          <a:xfrm>
            <a:off x="161450" y="1054975"/>
            <a:ext cx="5973928" cy="387782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48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Mesa “Ds”, Delincuentes Subversivos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"/>
          <p:cNvSpPr/>
          <p:nvPr/>
        </p:nvSpPr>
        <p:spPr>
          <a:xfrm>
            <a:off x="-12700" y="3838444"/>
            <a:ext cx="9156600" cy="13053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6"/>
          <p:cNvSpPr txBox="1">
            <a:spLocks noGrp="1"/>
          </p:cNvSpPr>
          <p:nvPr>
            <p:ph type="subTitle" idx="1"/>
          </p:nvPr>
        </p:nvSpPr>
        <p:spPr>
          <a:xfrm>
            <a:off x="457700" y="4825750"/>
            <a:ext cx="8222400" cy="6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SzPts val="1018"/>
              <a:buNone/>
            </a:pPr>
            <a:r>
              <a:rPr lang="es-AR" sz="1500">
                <a:solidFill>
                  <a:schemeClr val="lt1"/>
                </a:solidFill>
              </a:rPr>
              <a:t>Archivo y centro de documentación “Leopoldo Schiffrin”</a:t>
            </a:r>
            <a:endParaRPr sz="1500">
              <a:solidFill>
                <a:schemeClr val="lt1"/>
              </a:solidFill>
            </a:endParaRPr>
          </a:p>
        </p:txBody>
      </p:sp>
      <p:pic>
        <p:nvPicPr>
          <p:cNvPr id="80" name="Google Shape;80;p6" descr="IMG_20230815_154352744.jpg"/>
          <p:cNvPicPr preferRelativeResize="0"/>
          <p:nvPr/>
        </p:nvPicPr>
        <p:blipFill rotWithShape="1">
          <a:blip r:embed="rId3">
            <a:alphaModFix/>
          </a:blip>
          <a:srcRect t="6787" b="6752"/>
          <a:stretch/>
        </p:blipFill>
        <p:spPr>
          <a:xfrm>
            <a:off x="1189900" y="471575"/>
            <a:ext cx="6608626" cy="427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9"/>
          <p:cNvSpPr txBox="1"/>
          <p:nvPr/>
        </p:nvSpPr>
        <p:spPr>
          <a:xfrm>
            <a:off x="6351175" y="2207450"/>
            <a:ext cx="1991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AR" sz="1400" b="0" i="0" u="none" strike="noStrike" cap="none">
                <a:solidFill>
                  <a:srgbClr val="000000"/>
                </a:solidFill>
                <a:latin typeface="Rockwell"/>
                <a:ea typeface="Rockwell"/>
                <a:cs typeface="Rockwell"/>
                <a:sym typeface="Rockwell"/>
              </a:rPr>
              <a:t>CPM, Fondo DIPPBA, Div. Cen. AyF, Mesa “Ds”, carpeta varios, Legajo 20804.</a:t>
            </a:r>
            <a:endParaRPr sz="1400" b="0" i="0" u="none" strike="noStrike" cap="none">
              <a:solidFill>
                <a:srgbClr val="000000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88" name="Google Shape;288;p49"/>
          <p:cNvPicPr preferRelativeResize="0"/>
          <p:nvPr/>
        </p:nvPicPr>
        <p:blipFill rotWithShape="1">
          <a:blip r:embed="rId3">
            <a:alphaModFix/>
          </a:blip>
          <a:srcRect l="15863" t="12361" r="15938" b="12081"/>
          <a:stretch/>
        </p:blipFill>
        <p:spPr>
          <a:xfrm>
            <a:off x="216900" y="1021775"/>
            <a:ext cx="5169052" cy="3817827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9"/>
          <p:cNvSpPr txBox="1">
            <a:spLocks noGrp="1"/>
          </p:cNvSpPr>
          <p:nvPr>
            <p:ph type="ctrTitle"/>
          </p:nvPr>
        </p:nvSpPr>
        <p:spPr>
          <a:xfrm>
            <a:off x="0" y="373075"/>
            <a:ext cx="89784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Mesa “Ds”, Delincuentes Subversivos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743b111571_0_133"/>
          <p:cNvSpPr/>
          <p:nvPr/>
        </p:nvSpPr>
        <p:spPr>
          <a:xfrm>
            <a:off x="4572000" y="392050"/>
            <a:ext cx="4572000" cy="47517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2743b111571_0_133"/>
          <p:cNvSpPr txBox="1">
            <a:spLocks noGrp="1"/>
          </p:cNvSpPr>
          <p:nvPr>
            <p:ph type="ctrTitle"/>
          </p:nvPr>
        </p:nvSpPr>
        <p:spPr>
          <a:xfrm>
            <a:off x="6900" y="614025"/>
            <a:ext cx="47937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1111"/>
              <a:buFont typeface="Century Schoolbook"/>
              <a:buNone/>
            </a:pPr>
            <a:r>
              <a:rPr lang="es-AR" sz="2700" b="1" i="1">
                <a:solidFill>
                  <a:schemeClr val="dk2"/>
                </a:solidFill>
              </a:rPr>
              <a:t>Archivo y centro de documentación de la CPM</a:t>
            </a:r>
            <a:endParaRPr sz="2700" b="1" i="1">
              <a:solidFill>
                <a:schemeClr val="dk2"/>
              </a:solidFill>
            </a:endParaRPr>
          </a:p>
        </p:txBody>
      </p:sp>
      <p:sp>
        <p:nvSpPr>
          <p:cNvPr id="87" name="Google Shape;87;g2743b111571_0_133"/>
          <p:cNvSpPr txBox="1">
            <a:spLocks noGrp="1"/>
          </p:cNvSpPr>
          <p:nvPr>
            <p:ph type="subTitle" idx="1"/>
          </p:nvPr>
        </p:nvSpPr>
        <p:spPr>
          <a:xfrm>
            <a:off x="6900" y="2101500"/>
            <a:ext cx="4464300" cy="21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DIPPBA (Dirección de Inteligencia de la Policía de la Provincia de Buenos Aires) (2000)</a:t>
            </a:r>
            <a:endParaRPr/>
          </a:p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Prefectura (2009)</a:t>
            </a:r>
            <a:endParaRPr/>
          </a:p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Unidades Penitenciarias (2016)</a:t>
            </a:r>
            <a:endParaRPr/>
          </a:p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Historias clínicas Hosp. Gonnet (2021)</a:t>
            </a:r>
            <a:endParaRPr/>
          </a:p>
        </p:txBody>
      </p:sp>
      <p:pic>
        <p:nvPicPr>
          <p:cNvPr id="88" name="Google Shape;88;g2743b111571_0_133" descr="EDITADA ARCHIVO-937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0599" y="1524525"/>
            <a:ext cx="4164572" cy="277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743b111571_0_145"/>
          <p:cNvSpPr/>
          <p:nvPr/>
        </p:nvSpPr>
        <p:spPr>
          <a:xfrm>
            <a:off x="0" y="392050"/>
            <a:ext cx="4572000" cy="47517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4" name="Google Shape;94;g2743b111571_0_145" descr="002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553100"/>
            <a:ext cx="1523199" cy="161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2743b111571_0_145" descr="0054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375" y="2337075"/>
            <a:ext cx="2214130" cy="151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2743b111571_0_145" descr="005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28400" y="1958950"/>
            <a:ext cx="1294825" cy="20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2743b111571_0_145" descr="0049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4177" y="3639875"/>
            <a:ext cx="2028649" cy="1519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2743b111571_0_145" descr="0003 reco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71000" y="495250"/>
            <a:ext cx="2741475" cy="135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g2743b111571_0_145"/>
          <p:cNvSpPr txBox="1">
            <a:spLocks noGrp="1"/>
          </p:cNvSpPr>
          <p:nvPr>
            <p:ph type="ctrTitle"/>
          </p:nvPr>
        </p:nvSpPr>
        <p:spPr>
          <a:xfrm>
            <a:off x="4578900" y="614025"/>
            <a:ext cx="47937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11111"/>
              <a:buFont typeface="Century Schoolbook"/>
              <a:buNone/>
            </a:pPr>
            <a:r>
              <a:rPr lang="es-AR" sz="2700" b="1" i="1">
                <a:solidFill>
                  <a:schemeClr val="dk2"/>
                </a:solidFill>
              </a:rPr>
              <a:t>Archivo y centro de documentación de la CPM</a:t>
            </a:r>
            <a:endParaRPr sz="2700" b="1" i="1">
              <a:solidFill>
                <a:schemeClr val="dk2"/>
              </a:solidFill>
            </a:endParaRPr>
          </a:p>
        </p:txBody>
      </p:sp>
      <p:sp>
        <p:nvSpPr>
          <p:cNvPr id="100" name="Google Shape;100;g2743b111571_0_145"/>
          <p:cNvSpPr txBox="1">
            <a:spLocks noGrp="1"/>
          </p:cNvSpPr>
          <p:nvPr>
            <p:ph type="subTitle" idx="1"/>
          </p:nvPr>
        </p:nvSpPr>
        <p:spPr>
          <a:xfrm>
            <a:off x="4578900" y="2101500"/>
            <a:ext cx="4464300" cy="21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personal Mercedes Lagrava (2002)</a:t>
            </a:r>
            <a:endParaRPr/>
          </a:p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Prefectura (2009)</a:t>
            </a:r>
            <a:endParaRPr/>
          </a:p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personal Demonte Becker (2013)</a:t>
            </a:r>
            <a:endParaRPr/>
          </a:p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Fondo CPM- archivo institucional</a:t>
            </a:r>
            <a:endParaRPr/>
          </a:p>
          <a:p>
            <a:pPr marL="45720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s-AR"/>
              <a:t>Otros fondos y colecciones (Conti, Martegani, entre otros)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/>
          <p:nvPr/>
        </p:nvSpPr>
        <p:spPr>
          <a:xfrm>
            <a:off x="4572000" y="392050"/>
            <a:ext cx="4572000" cy="47517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1"/>
          <p:cNvSpPr txBox="1">
            <a:spLocks noGrp="1"/>
          </p:cNvSpPr>
          <p:nvPr>
            <p:ph type="subTitle" idx="1"/>
          </p:nvPr>
        </p:nvSpPr>
        <p:spPr>
          <a:xfrm>
            <a:off x="16825" y="1207375"/>
            <a:ext cx="4312800" cy="3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spcBef>
                <a:spcPts val="0"/>
              </a:spcBef>
              <a:spcAft>
                <a:spcPts val="0"/>
              </a:spcAft>
              <a:buSzPts val="1680"/>
              <a:buNone/>
            </a:pPr>
            <a:r>
              <a:rPr lang="es-AR" sz="1800" u="sng"/>
              <a:t>Primera etapa</a:t>
            </a:r>
            <a:r>
              <a:rPr lang="es-AR" sz="1800"/>
              <a:t>: FONDO DIPPBA (2003-2007)</a:t>
            </a:r>
            <a:endParaRPr sz="1800"/>
          </a:p>
          <a:p>
            <a:pPr marL="457200" lvl="0" indent="-336550" algn="l" rtl="0">
              <a:spcBef>
                <a:spcPts val="60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Objetivo</a:t>
            </a:r>
            <a:r>
              <a:rPr lang="es-AR" sz="1700"/>
              <a:t>: que se conozca el fondo/ llegar a las víctimas.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Estrategia</a:t>
            </a:r>
            <a:r>
              <a:rPr lang="es-AR" sz="1700"/>
              <a:t>: notas periodísticas, muestras, charlas, entregas públicas.</a:t>
            </a:r>
            <a:endParaRPr sz="170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Problema</a:t>
            </a:r>
            <a:r>
              <a:rPr lang="es-AR" sz="1700"/>
              <a:t>: identificación del fondo exclusivamente con la dictadura.</a:t>
            </a:r>
            <a:endParaRPr sz="1700"/>
          </a:p>
        </p:txBody>
      </p:sp>
      <p:pic>
        <p:nvPicPr>
          <p:cNvPr id="107" name="Google Shape;107;p11" descr="IMG_178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05750" y="1359775"/>
            <a:ext cx="4312752" cy="32345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1"/>
          <p:cNvSpPr txBox="1">
            <a:spLocks noGrp="1"/>
          </p:cNvSpPr>
          <p:nvPr>
            <p:ph type="ctrTitle"/>
          </p:nvPr>
        </p:nvSpPr>
        <p:spPr>
          <a:xfrm>
            <a:off x="6900" y="385425"/>
            <a:ext cx="47937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Políticas de difusión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743b111571_0_165"/>
          <p:cNvSpPr/>
          <p:nvPr/>
        </p:nvSpPr>
        <p:spPr>
          <a:xfrm>
            <a:off x="0" y="392050"/>
            <a:ext cx="4572000" cy="47517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4" name="Google Shape;114;g2743b111571_0_165" descr="DSC_139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678" y="1329175"/>
            <a:ext cx="4278625" cy="2864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2743b111571_0_165"/>
          <p:cNvSpPr txBox="1">
            <a:spLocks noGrp="1"/>
          </p:cNvSpPr>
          <p:nvPr>
            <p:ph type="subTitle" idx="1"/>
          </p:nvPr>
        </p:nvSpPr>
        <p:spPr>
          <a:xfrm>
            <a:off x="4655100" y="1207375"/>
            <a:ext cx="4477500" cy="3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74320" lvl="0" indent="-27432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u="sng"/>
              <a:t>Segunda etapa</a:t>
            </a:r>
            <a:r>
              <a:rPr lang="es-AR" sz="1800"/>
              <a:t>: FONDO DIPPBA (2008) </a:t>
            </a:r>
            <a:endParaRPr sz="1800"/>
          </a:p>
          <a:p>
            <a:pPr marL="457200" lvl="0" indent="-3365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Objetivo</a:t>
            </a:r>
            <a:r>
              <a:rPr lang="es-AR" sz="1700"/>
              <a:t>: ajustar descripción (ampliar temporalidad, territorios, sujetos vigilados) /llegar a otros usuarios.</a:t>
            </a:r>
            <a:endParaRPr sz="1700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Estrategias</a:t>
            </a:r>
            <a:r>
              <a:rPr lang="es-AR" sz="1700"/>
              <a:t>: a) revista Puentes, colecciones temáticas, cortos audiovisuales, charlas, muestras. b) descripción archivística: inventarios, cuadro de clasificación, historia de la DIPPBA, protocolos de acceso.</a:t>
            </a:r>
            <a:endParaRPr sz="1700"/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Problemas</a:t>
            </a:r>
            <a:r>
              <a:rPr lang="es-AR" sz="1700"/>
              <a:t>: formatos,  llegada a diferentes usuarios.</a:t>
            </a:r>
            <a:endParaRPr sz="1700" u="sng"/>
          </a:p>
        </p:txBody>
      </p:sp>
      <p:sp>
        <p:nvSpPr>
          <p:cNvPr id="116" name="Google Shape;116;g2743b111571_0_165"/>
          <p:cNvSpPr txBox="1">
            <a:spLocks noGrp="1"/>
          </p:cNvSpPr>
          <p:nvPr>
            <p:ph type="ctrTitle"/>
          </p:nvPr>
        </p:nvSpPr>
        <p:spPr>
          <a:xfrm>
            <a:off x="4655100" y="385425"/>
            <a:ext cx="47937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Políticas de difusión</a:t>
            </a:r>
            <a:endParaRPr sz="2400" b="1" i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743b111571_0_172"/>
          <p:cNvSpPr/>
          <p:nvPr/>
        </p:nvSpPr>
        <p:spPr>
          <a:xfrm>
            <a:off x="4572000" y="392050"/>
            <a:ext cx="4572000" cy="47517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2743b111571_0_172"/>
          <p:cNvSpPr txBox="1">
            <a:spLocks noGrp="1"/>
          </p:cNvSpPr>
          <p:nvPr>
            <p:ph type="subTitle" idx="1"/>
          </p:nvPr>
        </p:nvSpPr>
        <p:spPr>
          <a:xfrm>
            <a:off x="83100" y="1207375"/>
            <a:ext cx="4572000" cy="3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u="sng"/>
              <a:t>Tercera etapa</a:t>
            </a:r>
            <a:r>
              <a:rPr lang="es-AR" sz="1800"/>
              <a:t>: Fondos y colecciones (2015)</a:t>
            </a:r>
            <a:endParaRPr sz="1800"/>
          </a:p>
          <a:p>
            <a:pPr marL="360000" lvl="0" indent="-28795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Objetivo: </a:t>
            </a:r>
            <a:r>
              <a:rPr lang="es-AR" sz="1700"/>
              <a:t>difundir todos los fondos y colecciones.</a:t>
            </a:r>
            <a:endParaRPr sz="1700"/>
          </a:p>
          <a:p>
            <a:pPr marL="360000" lvl="0" indent="-287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Estrategia: </a:t>
            </a:r>
            <a:r>
              <a:rPr lang="es-AR" sz="1700"/>
              <a:t>uso de redes (colecciones web, flyers, carrusel, reels, transmisión de actividades), participación en jornadas, muestras,  encuentros de usuarios.</a:t>
            </a:r>
            <a:endParaRPr sz="1700"/>
          </a:p>
          <a:p>
            <a:pPr marL="360000" lvl="0" indent="-287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Problemas: </a:t>
            </a:r>
            <a:r>
              <a:rPr lang="es-AR" sz="1700"/>
              <a:t>carácter efímero, banalización, pérdida de contexto, datos sensibles.</a:t>
            </a:r>
            <a:endParaRPr sz="1700"/>
          </a:p>
        </p:txBody>
      </p:sp>
      <p:sp>
        <p:nvSpPr>
          <p:cNvPr id="123" name="Google Shape;123;g2743b111571_0_172"/>
          <p:cNvSpPr txBox="1">
            <a:spLocks noGrp="1"/>
          </p:cNvSpPr>
          <p:nvPr>
            <p:ph type="ctrTitle"/>
          </p:nvPr>
        </p:nvSpPr>
        <p:spPr>
          <a:xfrm>
            <a:off x="6900" y="385425"/>
            <a:ext cx="47937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Políticas de difusión</a:t>
            </a:r>
            <a:endParaRPr sz="2400" b="1" i="1">
              <a:solidFill>
                <a:schemeClr val="dk2"/>
              </a:solidFill>
            </a:endParaRPr>
          </a:p>
        </p:txBody>
      </p:sp>
      <p:pic>
        <p:nvPicPr>
          <p:cNvPr id="124" name="Google Shape;124;g2743b111571_0_172" descr="Screenshot_20230815-173956.png"/>
          <p:cNvPicPr preferRelativeResize="0"/>
          <p:nvPr/>
        </p:nvPicPr>
        <p:blipFill rotWithShape="1">
          <a:blip r:embed="rId3">
            <a:alphaModFix/>
          </a:blip>
          <a:srcRect t="10305" b="24137"/>
          <a:stretch/>
        </p:blipFill>
        <p:spPr>
          <a:xfrm>
            <a:off x="4655100" y="382125"/>
            <a:ext cx="1817707" cy="26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2743b111571_0_172" descr="Screenshot_20230815-174330.png"/>
          <p:cNvPicPr preferRelativeResize="0"/>
          <p:nvPr/>
        </p:nvPicPr>
        <p:blipFill rotWithShape="1">
          <a:blip r:embed="rId4">
            <a:alphaModFix/>
          </a:blip>
          <a:srcRect t="11188" b="12282"/>
          <a:stretch/>
        </p:blipFill>
        <p:spPr>
          <a:xfrm>
            <a:off x="6827550" y="867350"/>
            <a:ext cx="2205074" cy="3750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2743b111571_0_172" descr="recortado martegani.png"/>
          <p:cNvPicPr preferRelativeResize="0"/>
          <p:nvPr/>
        </p:nvPicPr>
        <p:blipFill rotWithShape="1">
          <a:blip r:embed="rId5">
            <a:alphaModFix/>
          </a:blip>
          <a:srcRect t="38977" b="2046"/>
          <a:stretch/>
        </p:blipFill>
        <p:spPr>
          <a:xfrm>
            <a:off x="4649820" y="3030075"/>
            <a:ext cx="2088975" cy="219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6"/>
          <p:cNvSpPr txBox="1">
            <a:spLocks noGrp="1"/>
          </p:cNvSpPr>
          <p:nvPr>
            <p:ph type="ctrTitle"/>
          </p:nvPr>
        </p:nvSpPr>
        <p:spPr>
          <a:xfrm>
            <a:off x="4350300" y="537825"/>
            <a:ext cx="47937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5000"/>
              <a:buFont typeface="Century Schoolbook"/>
              <a:buNone/>
            </a:pPr>
            <a:r>
              <a:rPr lang="es-AR" sz="2400" b="1" i="1">
                <a:solidFill>
                  <a:schemeClr val="dk2"/>
                </a:solidFill>
              </a:rPr>
              <a:t>Difusión: fotografías del fondo DIPPBA</a:t>
            </a:r>
            <a:endParaRPr sz="2400" b="1" i="1">
              <a:solidFill>
                <a:schemeClr val="dk2"/>
              </a:solidFill>
            </a:endParaRPr>
          </a:p>
        </p:txBody>
      </p:sp>
      <p:sp>
        <p:nvSpPr>
          <p:cNvPr id="132" name="Google Shape;132;p16"/>
          <p:cNvSpPr txBox="1">
            <a:spLocks noGrp="1"/>
          </p:cNvSpPr>
          <p:nvPr>
            <p:ph type="subTitle" idx="1"/>
          </p:nvPr>
        </p:nvSpPr>
        <p:spPr>
          <a:xfrm>
            <a:off x="4426500" y="1207375"/>
            <a:ext cx="4488900" cy="35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 i="1"/>
              <a:t>2019</a:t>
            </a:r>
            <a:r>
              <a:rPr lang="es-AR" sz="1700"/>
              <a:t>: Descripción fotografías Mesa Referencia (durante la pandemia)</a:t>
            </a:r>
            <a:endParaRPr sz="170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●"/>
            </a:pPr>
            <a:r>
              <a:rPr lang="es-AR" sz="1700" b="1"/>
              <a:t>170 </a:t>
            </a:r>
            <a:r>
              <a:rPr lang="es-AR" sz="1700"/>
              <a:t>legajos, </a:t>
            </a:r>
            <a:r>
              <a:rPr lang="es-AR" sz="1700" b="1"/>
              <a:t>1739 </a:t>
            </a:r>
            <a:r>
              <a:rPr lang="es-AR" sz="1700"/>
              <a:t>fotografías.</a:t>
            </a:r>
            <a:endParaRPr sz="1700"/>
          </a:p>
        </p:txBody>
      </p:sp>
      <p:sp>
        <p:nvSpPr>
          <p:cNvPr id="133" name="Google Shape;133;p16"/>
          <p:cNvSpPr/>
          <p:nvPr/>
        </p:nvSpPr>
        <p:spPr>
          <a:xfrm>
            <a:off x="0" y="392050"/>
            <a:ext cx="4572000" cy="4751700"/>
          </a:xfrm>
          <a:prstGeom prst="rect">
            <a:avLst/>
          </a:prstGeom>
          <a:solidFill>
            <a:srgbClr val="999999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4" name="Google Shape;134;p16" descr="referencia.jpg"/>
          <p:cNvPicPr preferRelativeResize="0"/>
          <p:nvPr/>
        </p:nvPicPr>
        <p:blipFill>
          <a:blip r:embed="rId3"/>
          <a:srcRect l="1581" r="2006" b="763"/>
          <a:stretch>
            <a:fillRect/>
          </a:stretch>
        </p:blipFill>
        <p:spPr>
          <a:xfrm>
            <a:off x="836579" y="412173"/>
            <a:ext cx="3037267" cy="4705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925</Words>
  <PresentationFormat>Presentación en pantalla (16:9)</PresentationFormat>
  <Paragraphs>102</Paragraphs>
  <Slides>30</Slides>
  <Notes>30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7" baseType="lpstr">
      <vt:lpstr>Arial</vt:lpstr>
      <vt:lpstr>Lexend</vt:lpstr>
      <vt:lpstr>Century Schoolbook</vt:lpstr>
      <vt:lpstr>Rockwell</vt:lpstr>
      <vt:lpstr>Calibri</vt:lpstr>
      <vt:lpstr>Droid Serif</vt:lpstr>
      <vt:lpstr>Simple Light</vt:lpstr>
      <vt:lpstr>Diapositiva 1</vt:lpstr>
      <vt:lpstr>Diapositiva 2</vt:lpstr>
      <vt:lpstr>Diapositiva 3</vt:lpstr>
      <vt:lpstr>Archivo y centro de documentación de la CPM</vt:lpstr>
      <vt:lpstr>Archivo y centro de documentación de la CPM</vt:lpstr>
      <vt:lpstr>Políticas de difusión</vt:lpstr>
      <vt:lpstr>Políticas de difusión</vt:lpstr>
      <vt:lpstr>Políticas de difusión</vt:lpstr>
      <vt:lpstr>Difusión: fotografías del fondo DIPPBA</vt:lpstr>
      <vt:lpstr>Difusión: fotografías del fondo DIPPBA</vt:lpstr>
      <vt:lpstr>Difusión: fotografías del fondo DIPPBA</vt:lpstr>
      <vt:lpstr>Difusión: fotografías del fondo DIPPBA</vt:lpstr>
      <vt:lpstr>Fotos prontuariales</vt:lpstr>
      <vt:lpstr>Foto carnet</vt:lpstr>
      <vt:lpstr>Fotos de procedimientos</vt:lpstr>
      <vt:lpstr>Fotos de procedimientos</vt:lpstr>
      <vt:lpstr>Fotos de inteligencia propiamente dicha</vt:lpstr>
      <vt:lpstr>Fotos de inteligencia propiamente dicha</vt:lpstr>
      <vt:lpstr>Fotos robadas o incautadas</vt:lpstr>
      <vt:lpstr>Fotos  de otras instituciones o fuentes</vt:lpstr>
      <vt:lpstr>Problemas/desafíos de la tarea</vt:lpstr>
      <vt:lpstr>Difusión: fotografías del fondo DIPPBA</vt:lpstr>
      <vt:lpstr>Difusión: fotografías del fondo DIPPBA</vt:lpstr>
      <vt:lpstr>Puesta en acceso: la foto y el contexto</vt:lpstr>
      <vt:lpstr>Mesa “C” (comunistas)</vt:lpstr>
      <vt:lpstr>Mesa “B”, Factor Gremial</vt:lpstr>
      <vt:lpstr>Mesa “A”, Partidos Políticos</vt:lpstr>
      <vt:lpstr>Mesa “De”, Factor Religioso</vt:lpstr>
      <vt:lpstr>Mesa “Ds”, Delincuentes Subversivos</vt:lpstr>
      <vt:lpstr>Mesa “Ds”, Delincuentes Subversivos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VSampietro</dc:creator>
  <cp:lastModifiedBy>sbasterra</cp:lastModifiedBy>
  <cp:revision>2</cp:revision>
  <dcterms:created xsi:type="dcterms:W3CDTF">2021-10-13T14:18:12Z</dcterms:created>
  <dcterms:modified xsi:type="dcterms:W3CDTF">2023-08-29T14:07:25Z</dcterms:modified>
</cp:coreProperties>
</file>