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71" r:id="rId3"/>
    <p:sldId id="270" r:id="rId4"/>
    <p:sldId id="273" r:id="rId5"/>
    <p:sldId id="269" r:id="rId6"/>
    <p:sldId id="268" r:id="rId7"/>
    <p:sldId id="267" r:id="rId8"/>
    <p:sldId id="262" r:id="rId9"/>
    <p:sldId id="263" r:id="rId10"/>
    <p:sldId id="260" r:id="rId11"/>
    <p:sldId id="259" r:id="rId12"/>
    <p:sldId id="261" r:id="rId13"/>
    <p:sldId id="266" r:id="rId14"/>
    <p:sldId id="274" r:id="rId15"/>
    <p:sldId id="276" r:id="rId16"/>
    <p:sldId id="275" r:id="rId17"/>
    <p:sldId id="277" r:id="rId18"/>
    <p:sldId id="278" r:id="rId19"/>
    <p:sldId id="279" r:id="rId20"/>
    <p:sldId id="280" r:id="rId21"/>
    <p:sldId id="272" r:id="rId22"/>
    <p:sldId id="264" r:id="rId23"/>
    <p:sldId id="265" r:id="rId24"/>
    <p:sldId id="281" r:id="rId25"/>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Estilo medio 2 - Énfasis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4624" autoAdjust="0"/>
  </p:normalViewPr>
  <p:slideViewPr>
    <p:cSldViewPr>
      <p:cViewPr varScale="1">
        <p:scale>
          <a:sx n="69" d="100"/>
          <a:sy n="69" d="100"/>
        </p:scale>
        <p:origin x="-1416" y="-102"/>
      </p:cViewPr>
      <p:guideLst>
        <p:guide orient="horz" pos="2160"/>
        <p:guide pos="2880"/>
      </p:guideLst>
    </p:cSldViewPr>
  </p:slideViewPr>
  <p:outlineViewPr>
    <p:cViewPr>
      <p:scale>
        <a:sx n="33" d="100"/>
        <a:sy n="33" d="100"/>
      </p:scale>
      <p:origin x="0" y="786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bg>
      <p:bgRef idx="1001">
        <a:schemeClr val="bg1"/>
      </p:bgRef>
    </p:bg>
    <p:spTree>
      <p:nvGrpSpPr>
        <p:cNvPr id="1" name=""/>
        <p:cNvGrpSpPr/>
        <p:nvPr/>
      </p:nvGrpSpPr>
      <p:grpSpPr>
        <a:xfrm>
          <a:off x="0" y="0"/>
          <a:ext cx="0" cy="0"/>
          <a:chOff x="0" y="0"/>
          <a:chExt cx="0" cy="0"/>
        </a:xfrm>
      </p:grpSpPr>
      <p:sp>
        <p:nvSpPr>
          <p:cNvPr id="8" name="7 Título"/>
          <p:cNvSpPr>
            <a:spLocks noGrp="1"/>
          </p:cNvSpPr>
          <p:nvPr>
            <p:ph type="ctrTitle"/>
          </p:nvPr>
        </p:nvSpPr>
        <p:spPr>
          <a:xfrm>
            <a:off x="2286000" y="3124200"/>
            <a:ext cx="6172200" cy="1894362"/>
          </a:xfrm>
        </p:spPr>
        <p:txBody>
          <a:bodyPr/>
          <a:lstStyle>
            <a:lvl1pPr>
              <a:defRPr b="1"/>
            </a:lvl1pPr>
          </a:lstStyle>
          <a:p>
            <a:r>
              <a:rPr kumimoji="0" lang="es-ES" smtClean="0"/>
              <a:t>Haga clic para modificar el estilo de título del patrón</a:t>
            </a:r>
            <a:endParaRPr kumimoji="0" lang="en-US"/>
          </a:p>
        </p:txBody>
      </p:sp>
      <p:sp>
        <p:nvSpPr>
          <p:cNvPr id="9" name="8 Subtítulo"/>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s-ES" smtClean="0"/>
              <a:t>Haga clic para modificar el estilo de subtítulo del patrón</a:t>
            </a:r>
            <a:endParaRPr kumimoji="0" lang="en-US"/>
          </a:p>
        </p:txBody>
      </p:sp>
      <p:sp>
        <p:nvSpPr>
          <p:cNvPr id="28" name="27 Marcador de fecha"/>
          <p:cNvSpPr>
            <a:spLocks noGrp="1"/>
          </p:cNvSpPr>
          <p:nvPr>
            <p:ph type="dt" sz="half" idx="10"/>
          </p:nvPr>
        </p:nvSpPr>
        <p:spPr bwMode="auto">
          <a:xfrm rot="5400000">
            <a:off x="7764621" y="1174097"/>
            <a:ext cx="2286000" cy="381000"/>
          </a:xfrm>
        </p:spPr>
        <p:txBody>
          <a:bodyPr/>
          <a:lstStyle/>
          <a:p>
            <a:fld id="{5F80AE7A-EBC6-4177-9B3E-F432A3C63B13}" type="datetimeFigureOut">
              <a:rPr lang="es-ES" smtClean="0"/>
              <a:pPr/>
              <a:t>23/08/2023</a:t>
            </a:fld>
            <a:endParaRPr lang="es-ES"/>
          </a:p>
        </p:txBody>
      </p:sp>
      <p:sp>
        <p:nvSpPr>
          <p:cNvPr id="17" name="16 Marcador de pie de página"/>
          <p:cNvSpPr>
            <a:spLocks noGrp="1"/>
          </p:cNvSpPr>
          <p:nvPr>
            <p:ph type="ftr" sz="quarter" idx="11"/>
          </p:nvPr>
        </p:nvSpPr>
        <p:spPr bwMode="auto">
          <a:xfrm rot="5400000">
            <a:off x="7077269" y="4181669"/>
            <a:ext cx="3657600" cy="384048"/>
          </a:xfrm>
        </p:spPr>
        <p:txBody>
          <a:bodyPr/>
          <a:lstStyle/>
          <a:p>
            <a:endParaRPr lang="es-ES"/>
          </a:p>
        </p:txBody>
      </p:sp>
      <p:sp>
        <p:nvSpPr>
          <p:cNvPr id="10" name="9 Rectángulo"/>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Rectángulo"/>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13 Rectángulo"/>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18 Rectángulo"/>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Conector recto"/>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17 Conector recto"/>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19 Conector recto"/>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15 Conector recto"/>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14 Conector recto"/>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21 Conector recto"/>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26 Rectángulo"/>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20 Elipse"/>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Elipse"/>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23 Elipse"/>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25 Elipse"/>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24 Elipse"/>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28 Marcador de número de diapositiva"/>
          <p:cNvSpPr>
            <a:spLocks noGrp="1"/>
          </p:cNvSpPr>
          <p:nvPr>
            <p:ph type="sldNum" sz="quarter" idx="12"/>
          </p:nvPr>
        </p:nvSpPr>
        <p:spPr bwMode="auto">
          <a:xfrm>
            <a:off x="1325544" y="4928702"/>
            <a:ext cx="609600" cy="517524"/>
          </a:xfrm>
        </p:spPr>
        <p:txBody>
          <a:bodyPr/>
          <a:lstStyle/>
          <a:p>
            <a:fld id="{3736EFD5-4F8C-480D-838B-D71429A1FF24}" type="slidenum">
              <a:rPr lang="es-ES" smtClean="0"/>
              <a:pPr/>
              <a:t>‹Nº›</a:t>
            </a:fld>
            <a:endParaRPr lang="es-E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5F80AE7A-EBC6-4177-9B3E-F432A3C63B13}" type="datetimeFigureOut">
              <a:rPr lang="es-ES" smtClean="0"/>
              <a:pPr/>
              <a:t>23/08/2023</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3736EFD5-4F8C-480D-838B-D71429A1FF24}" type="slidenum">
              <a:rPr lang="es-ES" smtClean="0"/>
              <a:pPr/>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9"/>
            <a:ext cx="1676400" cy="5851525"/>
          </a:xfrm>
        </p:spPr>
        <p:txBody>
          <a:bodyPr vert="eaVert"/>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a:xfrm>
            <a:off x="457200" y="274638"/>
            <a:ext cx="6019800" cy="5851525"/>
          </a:xfrm>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5F80AE7A-EBC6-4177-9B3E-F432A3C63B13}" type="datetimeFigureOut">
              <a:rPr lang="es-ES" smtClean="0"/>
              <a:pPr/>
              <a:t>23/08/2023</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3736EFD5-4F8C-480D-838B-D71429A1FF24}" type="slidenum">
              <a:rPr lang="es-ES" smtClean="0"/>
              <a:pPr/>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8" name="7 Marcador de contenido"/>
          <p:cNvSpPr>
            <a:spLocks noGrp="1"/>
          </p:cNvSpPr>
          <p:nvPr>
            <p:ph sz="quarter" idx="1"/>
          </p:nvPr>
        </p:nvSpPr>
        <p:spPr>
          <a:xfrm>
            <a:off x="457200" y="1600200"/>
            <a:ext cx="7467600" cy="4873752"/>
          </a:xfrm>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7" name="6 Marcador de fecha"/>
          <p:cNvSpPr>
            <a:spLocks noGrp="1"/>
          </p:cNvSpPr>
          <p:nvPr>
            <p:ph type="dt" sz="half" idx="14"/>
          </p:nvPr>
        </p:nvSpPr>
        <p:spPr/>
        <p:txBody>
          <a:bodyPr rtlCol="0"/>
          <a:lstStyle/>
          <a:p>
            <a:fld id="{5F80AE7A-EBC6-4177-9B3E-F432A3C63B13}" type="datetimeFigureOut">
              <a:rPr lang="es-ES" smtClean="0"/>
              <a:pPr/>
              <a:t>23/08/2023</a:t>
            </a:fld>
            <a:endParaRPr lang="es-ES"/>
          </a:p>
        </p:txBody>
      </p:sp>
      <p:sp>
        <p:nvSpPr>
          <p:cNvPr id="9" name="8 Marcador de número de diapositiva"/>
          <p:cNvSpPr>
            <a:spLocks noGrp="1"/>
          </p:cNvSpPr>
          <p:nvPr>
            <p:ph type="sldNum" sz="quarter" idx="15"/>
          </p:nvPr>
        </p:nvSpPr>
        <p:spPr/>
        <p:txBody>
          <a:bodyPr rtlCol="0"/>
          <a:lstStyle/>
          <a:p>
            <a:fld id="{3736EFD5-4F8C-480D-838B-D71429A1FF24}" type="slidenum">
              <a:rPr lang="es-ES" smtClean="0"/>
              <a:pPr/>
              <a:t>‹Nº›</a:t>
            </a:fld>
            <a:endParaRPr lang="es-ES"/>
          </a:p>
        </p:txBody>
      </p:sp>
      <p:sp>
        <p:nvSpPr>
          <p:cNvPr id="10" name="9 Marcador de pie de página"/>
          <p:cNvSpPr>
            <a:spLocks noGrp="1"/>
          </p:cNvSpPr>
          <p:nvPr>
            <p:ph type="ftr" sz="quarter" idx="16"/>
          </p:nvPr>
        </p:nvSpPr>
        <p:spPr/>
        <p:txBody>
          <a:bodyPr rtlCol="0"/>
          <a:lstStyle/>
          <a:p>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bg>
      <p:bgRef idx="1001">
        <a:schemeClr val="bg2"/>
      </p:bgRef>
    </p:bg>
    <p:spTree>
      <p:nvGrpSpPr>
        <p:cNvPr id="1" name=""/>
        <p:cNvGrpSpPr/>
        <p:nvPr/>
      </p:nvGrpSpPr>
      <p:grpSpPr>
        <a:xfrm>
          <a:off x="0" y="0"/>
          <a:ext cx="0" cy="0"/>
          <a:chOff x="0" y="0"/>
          <a:chExt cx="0" cy="0"/>
        </a:xfrm>
      </p:grpSpPr>
      <p:sp>
        <p:nvSpPr>
          <p:cNvPr id="2" name="1 Título"/>
          <p:cNvSpPr>
            <a:spLocks noGrp="1"/>
          </p:cNvSpPr>
          <p:nvPr>
            <p:ph type="title"/>
          </p:nvPr>
        </p:nvSpPr>
        <p:spPr>
          <a:xfrm>
            <a:off x="2286000" y="2895600"/>
            <a:ext cx="6172200" cy="2053590"/>
          </a:xfrm>
        </p:spPr>
        <p:txBody>
          <a:bodyPr/>
          <a:lstStyle>
            <a:lvl1pPr algn="l">
              <a:buNone/>
              <a:defRPr sz="3000" b="1" cap="small" baseline="0"/>
            </a:lvl1pPr>
          </a:lstStyle>
          <a:p>
            <a:r>
              <a:rPr kumimoji="0" lang="es-ES" smtClean="0"/>
              <a:t>Haga clic para modificar el estilo de título del patrón</a:t>
            </a:r>
            <a:endParaRPr kumimoji="0" lang="en-US"/>
          </a:p>
        </p:txBody>
      </p:sp>
      <p:sp>
        <p:nvSpPr>
          <p:cNvPr id="3" name="2 Marcador de texto"/>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s-ES" smtClean="0"/>
              <a:t>Haga clic para modificar el estilo de texto del patrón</a:t>
            </a:r>
          </a:p>
        </p:txBody>
      </p:sp>
      <p:sp>
        <p:nvSpPr>
          <p:cNvPr id="4" name="3 Marcador de fecha"/>
          <p:cNvSpPr>
            <a:spLocks noGrp="1"/>
          </p:cNvSpPr>
          <p:nvPr>
            <p:ph type="dt" sz="half" idx="10"/>
          </p:nvPr>
        </p:nvSpPr>
        <p:spPr bwMode="auto">
          <a:xfrm rot="5400000">
            <a:off x="7763256" y="1170432"/>
            <a:ext cx="2286000" cy="381000"/>
          </a:xfrm>
        </p:spPr>
        <p:txBody>
          <a:bodyPr/>
          <a:lstStyle/>
          <a:p>
            <a:fld id="{5F80AE7A-EBC6-4177-9B3E-F432A3C63B13}" type="datetimeFigureOut">
              <a:rPr lang="es-ES" smtClean="0"/>
              <a:pPr/>
              <a:t>23/08/2023</a:t>
            </a:fld>
            <a:endParaRPr lang="es-ES"/>
          </a:p>
        </p:txBody>
      </p:sp>
      <p:sp>
        <p:nvSpPr>
          <p:cNvPr id="5" name="4 Marcador de pie de página"/>
          <p:cNvSpPr>
            <a:spLocks noGrp="1"/>
          </p:cNvSpPr>
          <p:nvPr>
            <p:ph type="ftr" sz="quarter" idx="11"/>
          </p:nvPr>
        </p:nvSpPr>
        <p:spPr bwMode="auto">
          <a:xfrm rot="5400000">
            <a:off x="7077456" y="4178808"/>
            <a:ext cx="3657600" cy="384048"/>
          </a:xfrm>
        </p:spPr>
        <p:txBody>
          <a:bodyPr/>
          <a:lstStyle/>
          <a:p>
            <a:endParaRPr lang="es-ES"/>
          </a:p>
        </p:txBody>
      </p:sp>
      <p:sp>
        <p:nvSpPr>
          <p:cNvPr id="9" name="8 Rectángulo"/>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Rectángulo"/>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Rectángulo"/>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Rectángulo"/>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Conector recto"/>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Conector recto"/>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14 Conector recto"/>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15 Conector recto"/>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16 Conector recto"/>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17 Rectángulo"/>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18 Elipse"/>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19 Elipse"/>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20 Elipse"/>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21 Elipse"/>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Elipse"/>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25 Conector recto"/>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5 Marcador de número de diapositiva"/>
          <p:cNvSpPr>
            <a:spLocks noGrp="1"/>
          </p:cNvSpPr>
          <p:nvPr>
            <p:ph type="sldNum" sz="quarter" idx="12"/>
          </p:nvPr>
        </p:nvSpPr>
        <p:spPr bwMode="auto">
          <a:xfrm>
            <a:off x="1340616" y="4928702"/>
            <a:ext cx="609600" cy="517524"/>
          </a:xfrm>
        </p:spPr>
        <p:txBody>
          <a:bodyPr/>
          <a:lstStyle/>
          <a:p>
            <a:fld id="{3736EFD5-4F8C-480D-838B-D71429A1FF24}" type="slidenum">
              <a:rPr lang="es-ES" smtClean="0"/>
              <a:pPr/>
              <a:t>‹Nº›</a:t>
            </a:fld>
            <a:endParaRPr lang="es-E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5" name="4 Marcador de fecha"/>
          <p:cNvSpPr>
            <a:spLocks noGrp="1"/>
          </p:cNvSpPr>
          <p:nvPr>
            <p:ph type="dt" sz="half" idx="10"/>
          </p:nvPr>
        </p:nvSpPr>
        <p:spPr/>
        <p:txBody>
          <a:bodyPr/>
          <a:lstStyle/>
          <a:p>
            <a:fld id="{5F80AE7A-EBC6-4177-9B3E-F432A3C63B13}" type="datetimeFigureOut">
              <a:rPr lang="es-ES" smtClean="0"/>
              <a:pPr/>
              <a:t>23/08/2023</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3736EFD5-4F8C-480D-838B-D71429A1FF24}" type="slidenum">
              <a:rPr lang="es-ES" smtClean="0"/>
              <a:pPr/>
              <a:t>‹Nº›</a:t>
            </a:fld>
            <a:endParaRPr lang="es-ES"/>
          </a:p>
        </p:txBody>
      </p:sp>
      <p:sp>
        <p:nvSpPr>
          <p:cNvPr id="9" name="8 Marcador de contenido"/>
          <p:cNvSpPr>
            <a:spLocks noGrp="1"/>
          </p:cNvSpPr>
          <p:nvPr>
            <p:ph sz="quarter" idx="1"/>
          </p:nvPr>
        </p:nvSpPr>
        <p:spPr>
          <a:xfrm>
            <a:off x="457200" y="1600200"/>
            <a:ext cx="3657600" cy="4572000"/>
          </a:xfrm>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11" name="10 Marcador de contenido"/>
          <p:cNvSpPr>
            <a:spLocks noGrp="1"/>
          </p:cNvSpPr>
          <p:nvPr>
            <p:ph sz="quarter" idx="2"/>
          </p:nvPr>
        </p:nvSpPr>
        <p:spPr>
          <a:xfrm>
            <a:off x="4270248" y="1600200"/>
            <a:ext cx="3657600" cy="4572000"/>
          </a:xfrm>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7543800" cy="1143000"/>
          </a:xfrm>
        </p:spPr>
        <p:txBody>
          <a:bodyPr anchor="b"/>
          <a:lstStyle>
            <a:lvl1pPr>
              <a:defRPr/>
            </a:lvl1pPr>
          </a:lstStyle>
          <a:p>
            <a:r>
              <a:rPr kumimoji="0" lang="es-ES" smtClean="0"/>
              <a:t>Haga clic para modificar el estilo de título del patrón</a:t>
            </a:r>
            <a:endParaRPr kumimoji="0" lang="en-US"/>
          </a:p>
        </p:txBody>
      </p:sp>
      <p:sp>
        <p:nvSpPr>
          <p:cNvPr id="7" name="6 Marcador de fecha"/>
          <p:cNvSpPr>
            <a:spLocks noGrp="1"/>
          </p:cNvSpPr>
          <p:nvPr>
            <p:ph type="dt" sz="half" idx="10"/>
          </p:nvPr>
        </p:nvSpPr>
        <p:spPr/>
        <p:txBody>
          <a:bodyPr/>
          <a:lstStyle/>
          <a:p>
            <a:fld id="{5F80AE7A-EBC6-4177-9B3E-F432A3C63B13}" type="datetimeFigureOut">
              <a:rPr lang="es-ES" smtClean="0"/>
              <a:pPr/>
              <a:t>23/08/2023</a:t>
            </a:fld>
            <a:endParaRPr lang="es-ES"/>
          </a:p>
        </p:txBody>
      </p:sp>
      <p:sp>
        <p:nvSpPr>
          <p:cNvPr id="8" name="7 Marcador de pie de página"/>
          <p:cNvSpPr>
            <a:spLocks noGrp="1"/>
          </p:cNvSpPr>
          <p:nvPr>
            <p:ph type="ftr" sz="quarter" idx="11"/>
          </p:nvPr>
        </p:nvSpPr>
        <p:spPr/>
        <p:txBody>
          <a:bodyPr/>
          <a:lstStyle/>
          <a:p>
            <a:endParaRPr lang="es-ES"/>
          </a:p>
        </p:txBody>
      </p:sp>
      <p:sp>
        <p:nvSpPr>
          <p:cNvPr id="9" name="8 Marcador de número de diapositiva"/>
          <p:cNvSpPr>
            <a:spLocks noGrp="1"/>
          </p:cNvSpPr>
          <p:nvPr>
            <p:ph type="sldNum" sz="quarter" idx="12"/>
          </p:nvPr>
        </p:nvSpPr>
        <p:spPr/>
        <p:txBody>
          <a:bodyPr/>
          <a:lstStyle/>
          <a:p>
            <a:fld id="{3736EFD5-4F8C-480D-838B-D71429A1FF24}" type="slidenum">
              <a:rPr lang="es-ES" smtClean="0"/>
              <a:pPr/>
              <a:t>‹Nº›</a:t>
            </a:fld>
            <a:endParaRPr lang="es-ES"/>
          </a:p>
        </p:txBody>
      </p:sp>
      <p:sp>
        <p:nvSpPr>
          <p:cNvPr id="11" name="10 Marcador de contenido"/>
          <p:cNvSpPr>
            <a:spLocks noGrp="1"/>
          </p:cNvSpPr>
          <p:nvPr>
            <p:ph sz="quarter" idx="2"/>
          </p:nvPr>
        </p:nvSpPr>
        <p:spPr>
          <a:xfrm>
            <a:off x="457200" y="2362200"/>
            <a:ext cx="3657600" cy="3886200"/>
          </a:xfrm>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13" name="12 Marcador de contenido"/>
          <p:cNvSpPr>
            <a:spLocks noGrp="1"/>
          </p:cNvSpPr>
          <p:nvPr>
            <p:ph sz="quarter" idx="4"/>
          </p:nvPr>
        </p:nvSpPr>
        <p:spPr>
          <a:xfrm>
            <a:off x="4371975" y="2362200"/>
            <a:ext cx="3657600" cy="3886200"/>
          </a:xfrm>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12" name="11 Marcador de texto"/>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s-ES" smtClean="0"/>
              <a:t>Haga clic para modificar el estilo de texto del patrón</a:t>
            </a:r>
          </a:p>
        </p:txBody>
      </p:sp>
      <p:sp>
        <p:nvSpPr>
          <p:cNvPr id="14" name="13 Marcador de texto"/>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s-ES" smtClean="0"/>
              <a:t>Haga clic para modificar el estilo de texto del patrón</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6" name="5 Marcador de fecha"/>
          <p:cNvSpPr>
            <a:spLocks noGrp="1"/>
          </p:cNvSpPr>
          <p:nvPr>
            <p:ph type="dt" sz="half" idx="10"/>
          </p:nvPr>
        </p:nvSpPr>
        <p:spPr/>
        <p:txBody>
          <a:bodyPr rtlCol="0"/>
          <a:lstStyle/>
          <a:p>
            <a:fld id="{5F80AE7A-EBC6-4177-9B3E-F432A3C63B13}" type="datetimeFigureOut">
              <a:rPr lang="es-ES" smtClean="0"/>
              <a:pPr/>
              <a:t>23/08/2023</a:t>
            </a:fld>
            <a:endParaRPr lang="es-ES"/>
          </a:p>
        </p:txBody>
      </p:sp>
      <p:sp>
        <p:nvSpPr>
          <p:cNvPr id="7" name="6 Marcador de número de diapositiva"/>
          <p:cNvSpPr>
            <a:spLocks noGrp="1"/>
          </p:cNvSpPr>
          <p:nvPr>
            <p:ph type="sldNum" sz="quarter" idx="11"/>
          </p:nvPr>
        </p:nvSpPr>
        <p:spPr/>
        <p:txBody>
          <a:bodyPr rtlCol="0"/>
          <a:lstStyle/>
          <a:p>
            <a:fld id="{3736EFD5-4F8C-480D-838B-D71429A1FF24}" type="slidenum">
              <a:rPr lang="es-ES" smtClean="0"/>
              <a:pPr/>
              <a:t>‹Nº›</a:t>
            </a:fld>
            <a:endParaRPr lang="es-ES"/>
          </a:p>
        </p:txBody>
      </p:sp>
      <p:sp>
        <p:nvSpPr>
          <p:cNvPr id="8" name="7 Marcador de pie de página"/>
          <p:cNvSpPr>
            <a:spLocks noGrp="1"/>
          </p:cNvSpPr>
          <p:nvPr>
            <p:ph type="ftr" sz="quarter" idx="12"/>
          </p:nvPr>
        </p:nvSpPr>
        <p:spPr/>
        <p:txBody>
          <a:bodyPr rtlCol="0"/>
          <a:lstStyle/>
          <a:p>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5F80AE7A-EBC6-4177-9B3E-F432A3C63B13}" type="datetimeFigureOut">
              <a:rPr lang="es-ES" smtClean="0"/>
              <a:pPr/>
              <a:t>23/08/2023</a:t>
            </a:fld>
            <a:endParaRPr lang="es-ES"/>
          </a:p>
        </p:txBody>
      </p:sp>
      <p:sp>
        <p:nvSpPr>
          <p:cNvPr id="3" name="2 Marcador de pie de página"/>
          <p:cNvSpPr>
            <a:spLocks noGrp="1"/>
          </p:cNvSpPr>
          <p:nvPr>
            <p:ph type="ftr" sz="quarter" idx="11"/>
          </p:nvPr>
        </p:nvSpPr>
        <p:spPr/>
        <p:txBody>
          <a:bodyPr/>
          <a:lstStyle/>
          <a:p>
            <a:endParaRPr lang="es-ES"/>
          </a:p>
        </p:txBody>
      </p:sp>
      <p:sp>
        <p:nvSpPr>
          <p:cNvPr id="4" name="3 Marcador de número de diapositiva"/>
          <p:cNvSpPr>
            <a:spLocks noGrp="1"/>
          </p:cNvSpPr>
          <p:nvPr>
            <p:ph type="sldNum" sz="quarter" idx="12"/>
          </p:nvPr>
        </p:nvSpPr>
        <p:spPr/>
        <p:txBody>
          <a:bodyPr/>
          <a:lstStyle/>
          <a:p>
            <a:fld id="{3736EFD5-4F8C-480D-838B-D71429A1FF24}" type="slidenum">
              <a:rPr lang="es-ES" smtClean="0"/>
              <a:pPr/>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bg>
      <p:bgRef idx="1001">
        <a:schemeClr val="bg1"/>
      </p:bgRef>
    </p:bg>
    <p:spTree>
      <p:nvGrpSpPr>
        <p:cNvPr id="1" name=""/>
        <p:cNvGrpSpPr/>
        <p:nvPr/>
      </p:nvGrpSpPr>
      <p:grpSpPr>
        <a:xfrm>
          <a:off x="0" y="0"/>
          <a:ext cx="0" cy="0"/>
          <a:chOff x="0" y="0"/>
          <a:chExt cx="0" cy="0"/>
        </a:xfrm>
      </p:grpSpPr>
      <p:sp>
        <p:nvSpPr>
          <p:cNvPr id="10" name="9 Conector recto"/>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1 Título"/>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s-ES" smtClean="0"/>
              <a:t>Haga clic para modificar el estilo de título del patrón</a:t>
            </a:r>
            <a:endParaRPr kumimoji="0" lang="en-US"/>
          </a:p>
        </p:txBody>
      </p:sp>
      <p:sp>
        <p:nvSpPr>
          <p:cNvPr id="3" name="2 Marcador de texto"/>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s-ES" smtClean="0"/>
              <a:t>Haga clic para modificar el estilo de texto del patrón</a:t>
            </a:r>
          </a:p>
        </p:txBody>
      </p:sp>
      <p:sp>
        <p:nvSpPr>
          <p:cNvPr id="8" name="7 Conector recto"/>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8 Conector recto"/>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10 Conector recto"/>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Rectángulo"/>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Conector recto"/>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Elipse"/>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17 Marcador de contenido"/>
          <p:cNvSpPr>
            <a:spLocks noGrp="1"/>
          </p:cNvSpPr>
          <p:nvPr>
            <p:ph sz="quarter" idx="1"/>
          </p:nvPr>
        </p:nvSpPr>
        <p:spPr>
          <a:xfrm>
            <a:off x="304800" y="274320"/>
            <a:ext cx="5638800" cy="6327648"/>
          </a:xfrm>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21" name="20 Marcador de fecha"/>
          <p:cNvSpPr>
            <a:spLocks noGrp="1"/>
          </p:cNvSpPr>
          <p:nvPr>
            <p:ph type="dt" sz="half" idx="14"/>
          </p:nvPr>
        </p:nvSpPr>
        <p:spPr/>
        <p:txBody>
          <a:bodyPr rtlCol="0"/>
          <a:lstStyle/>
          <a:p>
            <a:fld id="{5F80AE7A-EBC6-4177-9B3E-F432A3C63B13}" type="datetimeFigureOut">
              <a:rPr lang="es-ES" smtClean="0"/>
              <a:pPr/>
              <a:t>23/08/2023</a:t>
            </a:fld>
            <a:endParaRPr lang="es-ES"/>
          </a:p>
        </p:txBody>
      </p:sp>
      <p:sp>
        <p:nvSpPr>
          <p:cNvPr id="22" name="21 Marcador de número de diapositiva"/>
          <p:cNvSpPr>
            <a:spLocks noGrp="1"/>
          </p:cNvSpPr>
          <p:nvPr>
            <p:ph type="sldNum" sz="quarter" idx="15"/>
          </p:nvPr>
        </p:nvSpPr>
        <p:spPr/>
        <p:txBody>
          <a:bodyPr rtlCol="0"/>
          <a:lstStyle/>
          <a:p>
            <a:fld id="{3736EFD5-4F8C-480D-838B-D71429A1FF24}" type="slidenum">
              <a:rPr lang="es-ES" smtClean="0"/>
              <a:pPr/>
              <a:t>‹Nº›</a:t>
            </a:fld>
            <a:endParaRPr lang="es-ES"/>
          </a:p>
        </p:txBody>
      </p:sp>
      <p:sp>
        <p:nvSpPr>
          <p:cNvPr id="23" name="22 Marcador de pie de página"/>
          <p:cNvSpPr>
            <a:spLocks noGrp="1"/>
          </p:cNvSpPr>
          <p:nvPr>
            <p:ph type="ftr" sz="quarter" idx="16"/>
          </p:nvPr>
        </p:nvSpPr>
        <p:spPr/>
        <p:txBody>
          <a:bodyPr rtlCol="0"/>
          <a:lstStyle/>
          <a:p>
            <a:endParaRPr lang="es-E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9" name="8 Conector recto"/>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Elipse"/>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1 Título"/>
          <p:cNvSpPr>
            <a:spLocks noGrp="1"/>
          </p:cNvSpPr>
          <p:nvPr>
            <p:ph type="title"/>
          </p:nvPr>
        </p:nvSpPr>
        <p:spPr>
          <a:xfrm rot="5400000">
            <a:off x="3350133" y="3200400"/>
            <a:ext cx="6309360" cy="457200"/>
          </a:xfrm>
        </p:spPr>
        <p:txBody>
          <a:bodyPr anchor="b"/>
          <a:lstStyle>
            <a:lvl1pPr algn="l">
              <a:buNone/>
              <a:defRPr sz="2000" b="1"/>
            </a:lvl1pPr>
          </a:lstStyle>
          <a:p>
            <a:r>
              <a:rPr kumimoji="0" lang="es-ES" smtClean="0"/>
              <a:t>Haga clic para modificar el estilo de título del patrón</a:t>
            </a:r>
            <a:endParaRPr kumimoji="0" lang="en-US"/>
          </a:p>
        </p:txBody>
      </p:sp>
      <p:sp>
        <p:nvSpPr>
          <p:cNvPr id="3" name="2 Marcador de posición de imagen"/>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s-ES" smtClean="0"/>
              <a:t>Haga clic en el icono para agregar una imagen</a:t>
            </a:r>
            <a:endParaRPr kumimoji="0" lang="en-US" dirty="0"/>
          </a:p>
        </p:txBody>
      </p:sp>
      <p:sp>
        <p:nvSpPr>
          <p:cNvPr id="4" name="3 Marcador de texto"/>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s-ES" smtClean="0"/>
              <a:t>Haga clic para modificar el estilo de texto del patrón</a:t>
            </a:r>
          </a:p>
        </p:txBody>
      </p:sp>
      <p:sp>
        <p:nvSpPr>
          <p:cNvPr id="10" name="9 Conector recto"/>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10 Rectángulo"/>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Conector recto"/>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18 Conector recto"/>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19 Conector recto"/>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16 Marcador de fecha"/>
          <p:cNvSpPr>
            <a:spLocks noGrp="1"/>
          </p:cNvSpPr>
          <p:nvPr>
            <p:ph type="dt" sz="half" idx="10"/>
          </p:nvPr>
        </p:nvSpPr>
        <p:spPr/>
        <p:txBody>
          <a:bodyPr rtlCol="0"/>
          <a:lstStyle/>
          <a:p>
            <a:fld id="{5F80AE7A-EBC6-4177-9B3E-F432A3C63B13}" type="datetimeFigureOut">
              <a:rPr lang="es-ES" smtClean="0"/>
              <a:pPr/>
              <a:t>23/08/2023</a:t>
            </a:fld>
            <a:endParaRPr lang="es-ES"/>
          </a:p>
        </p:txBody>
      </p:sp>
      <p:sp>
        <p:nvSpPr>
          <p:cNvPr id="18" name="17 Marcador de número de diapositiva"/>
          <p:cNvSpPr>
            <a:spLocks noGrp="1"/>
          </p:cNvSpPr>
          <p:nvPr>
            <p:ph type="sldNum" sz="quarter" idx="11"/>
          </p:nvPr>
        </p:nvSpPr>
        <p:spPr/>
        <p:txBody>
          <a:bodyPr rtlCol="0"/>
          <a:lstStyle/>
          <a:p>
            <a:fld id="{3736EFD5-4F8C-480D-838B-D71429A1FF24}" type="slidenum">
              <a:rPr lang="es-ES" smtClean="0"/>
              <a:pPr/>
              <a:t>‹Nº›</a:t>
            </a:fld>
            <a:endParaRPr lang="es-ES"/>
          </a:p>
        </p:txBody>
      </p:sp>
      <p:sp>
        <p:nvSpPr>
          <p:cNvPr id="21" name="20 Marcador de pie de página"/>
          <p:cNvSpPr>
            <a:spLocks noGrp="1"/>
          </p:cNvSpPr>
          <p:nvPr>
            <p:ph type="ftr" sz="quarter" idx="12"/>
          </p:nvPr>
        </p:nvSpPr>
        <p:spPr/>
        <p:txBody>
          <a:bodyPr rtlCol="0"/>
          <a:lstStyle/>
          <a:p>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15 Conector recto"/>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21 Marcador de título"/>
          <p:cNvSpPr>
            <a:spLocks noGrp="1"/>
          </p:cNvSpPr>
          <p:nvPr>
            <p:ph type="title"/>
          </p:nvPr>
        </p:nvSpPr>
        <p:spPr>
          <a:xfrm>
            <a:off x="457200" y="274638"/>
            <a:ext cx="7467600" cy="1143000"/>
          </a:xfrm>
          <a:prstGeom prst="rect">
            <a:avLst/>
          </a:prstGeom>
        </p:spPr>
        <p:txBody>
          <a:bodyPr vert="horz" anchor="b">
            <a:normAutofit/>
          </a:bodyPr>
          <a:lstStyle/>
          <a:p>
            <a:r>
              <a:rPr kumimoji="0" lang="es-ES" smtClean="0"/>
              <a:t>Haga clic para modificar el estilo de título del patrón</a:t>
            </a:r>
            <a:endParaRPr kumimoji="0" lang="en-US"/>
          </a:p>
        </p:txBody>
      </p:sp>
      <p:sp>
        <p:nvSpPr>
          <p:cNvPr id="13" name="12 Marcador de texto"/>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s-ES" smtClean="0"/>
              <a:t>Haga clic para modificar el estilo de texto del patrón</a:t>
            </a:r>
          </a:p>
          <a:p>
            <a:pPr lvl="1" eaLnBrk="1" latinLnBrk="0" hangingPunct="1"/>
            <a:r>
              <a:rPr kumimoji="0" lang="es-ES" smtClean="0"/>
              <a:t>Segundo nivel</a:t>
            </a:r>
          </a:p>
          <a:p>
            <a:pPr lvl="2" eaLnBrk="1" latinLnBrk="0" hangingPunct="1"/>
            <a:r>
              <a:rPr kumimoji="0" lang="es-ES" smtClean="0"/>
              <a:t>Tercer nivel</a:t>
            </a:r>
          </a:p>
          <a:p>
            <a:pPr lvl="3" eaLnBrk="1" latinLnBrk="0" hangingPunct="1"/>
            <a:r>
              <a:rPr kumimoji="0" lang="es-ES" smtClean="0"/>
              <a:t>Cuarto nivel</a:t>
            </a:r>
          </a:p>
          <a:p>
            <a:pPr lvl="4" eaLnBrk="1" latinLnBrk="0" hangingPunct="1"/>
            <a:r>
              <a:rPr kumimoji="0" lang="es-ES" smtClean="0"/>
              <a:t>Quinto nivel</a:t>
            </a:r>
            <a:endParaRPr kumimoji="0" lang="en-US"/>
          </a:p>
        </p:txBody>
      </p:sp>
      <p:sp>
        <p:nvSpPr>
          <p:cNvPr id="14" name="13 Marcador de fecha"/>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5F80AE7A-EBC6-4177-9B3E-F432A3C63B13}" type="datetimeFigureOut">
              <a:rPr lang="es-ES" smtClean="0"/>
              <a:pPr/>
              <a:t>23/08/2023</a:t>
            </a:fld>
            <a:endParaRPr lang="es-ES"/>
          </a:p>
        </p:txBody>
      </p:sp>
      <p:sp>
        <p:nvSpPr>
          <p:cNvPr id="3" name="2 Marcador de pie de página"/>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es-ES"/>
          </a:p>
        </p:txBody>
      </p:sp>
      <p:sp>
        <p:nvSpPr>
          <p:cNvPr id="7" name="6 Conector recto"/>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8 Conector recto"/>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9 Rectángulo"/>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Conector recto"/>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Elipse"/>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Marcador de número de diapositiva"/>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3736EFD5-4F8C-480D-838B-D71429A1FF24}" type="slidenum">
              <a:rPr lang="es-ES" smtClean="0"/>
              <a:pPr/>
              <a:t>‹Nº›</a:t>
            </a:fld>
            <a:endParaRPr lang="es-ES"/>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 Id="rId4"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p:txBody>
          <a:bodyPr/>
          <a:lstStyle/>
          <a:p>
            <a:r>
              <a:rPr lang="es-AR" dirty="0" smtClean="0">
                <a:solidFill>
                  <a:srgbClr val="00B050"/>
                </a:solidFill>
              </a:rPr>
              <a:t>Museo Histórico Nacional</a:t>
            </a:r>
            <a:br>
              <a:rPr lang="es-AR" dirty="0" smtClean="0">
                <a:solidFill>
                  <a:srgbClr val="00B050"/>
                </a:solidFill>
              </a:rPr>
            </a:br>
            <a:r>
              <a:rPr lang="es-AR" dirty="0" smtClean="0">
                <a:solidFill>
                  <a:srgbClr val="00B050"/>
                </a:solidFill>
              </a:rPr>
              <a:t>Archivo Histórico</a:t>
            </a:r>
            <a:endParaRPr lang="es-ES" dirty="0">
              <a:solidFill>
                <a:srgbClr val="00B050"/>
              </a:solidFill>
            </a:endParaRPr>
          </a:p>
        </p:txBody>
      </p:sp>
      <p:sp>
        <p:nvSpPr>
          <p:cNvPr id="3" name="2 Subtítulo"/>
          <p:cNvSpPr>
            <a:spLocks noGrp="1"/>
          </p:cNvSpPr>
          <p:nvPr>
            <p:ph type="subTitle" idx="1"/>
          </p:nvPr>
        </p:nvSpPr>
        <p:spPr/>
        <p:txBody>
          <a:bodyPr/>
          <a:lstStyle/>
          <a:p>
            <a:r>
              <a:rPr lang="es-AR" dirty="0" smtClean="0">
                <a:solidFill>
                  <a:srgbClr val="00B050"/>
                </a:solidFill>
              </a:rPr>
              <a:t>Fondo David </a:t>
            </a:r>
            <a:r>
              <a:rPr lang="es-AR" dirty="0" err="1" smtClean="0">
                <a:solidFill>
                  <a:srgbClr val="00B050"/>
                </a:solidFill>
              </a:rPr>
              <a:t>Marambio</a:t>
            </a:r>
            <a:r>
              <a:rPr lang="es-AR" dirty="0" smtClean="0">
                <a:solidFill>
                  <a:srgbClr val="00B050"/>
                </a:solidFill>
              </a:rPr>
              <a:t> </a:t>
            </a:r>
            <a:r>
              <a:rPr lang="es-AR" dirty="0" smtClean="0">
                <a:solidFill>
                  <a:srgbClr val="00B050"/>
                </a:solidFill>
              </a:rPr>
              <a:t>Catán</a:t>
            </a:r>
            <a:endParaRPr lang="es-ES" dirty="0" smtClean="0">
              <a:solidFill>
                <a:srgbClr val="00B050"/>
              </a:solidFill>
            </a:endParaRPr>
          </a:p>
          <a:p>
            <a:endParaRPr lang="es-ES" dirty="0">
              <a:solidFill>
                <a:srgbClr val="00B050"/>
              </a:solidFill>
            </a:endParaRPr>
          </a:p>
        </p:txBody>
      </p:sp>
      <p:sp>
        <p:nvSpPr>
          <p:cNvPr id="5" name="4 CuadroTexto"/>
          <p:cNvSpPr txBox="1"/>
          <p:nvPr/>
        </p:nvSpPr>
        <p:spPr>
          <a:xfrm>
            <a:off x="5220072" y="5589240"/>
            <a:ext cx="3024336" cy="923330"/>
          </a:xfrm>
          <a:prstGeom prst="rect">
            <a:avLst/>
          </a:prstGeom>
          <a:noFill/>
        </p:spPr>
        <p:txBody>
          <a:bodyPr wrap="square" rtlCol="0">
            <a:spAutoFit/>
          </a:bodyPr>
          <a:lstStyle/>
          <a:p>
            <a:r>
              <a:rPr lang="es-AR" dirty="0" smtClean="0"/>
              <a:t>Lic. </a:t>
            </a:r>
            <a:r>
              <a:rPr lang="es-AR" dirty="0" err="1" smtClean="0"/>
              <a:t>Magalí</a:t>
            </a:r>
            <a:r>
              <a:rPr lang="es-AR" dirty="0" smtClean="0"/>
              <a:t> </a:t>
            </a:r>
            <a:r>
              <a:rPr lang="es-AR" dirty="0" err="1" smtClean="0"/>
              <a:t>Rud</a:t>
            </a:r>
            <a:r>
              <a:rPr lang="es-AR" dirty="0" smtClean="0"/>
              <a:t> </a:t>
            </a:r>
            <a:r>
              <a:rPr lang="es-AR" dirty="0" err="1" smtClean="0"/>
              <a:t>Otheguy</a:t>
            </a:r>
            <a:endParaRPr lang="es-AR" dirty="0" smtClean="0"/>
          </a:p>
          <a:p>
            <a:pPr algn="ctr"/>
            <a:r>
              <a:rPr lang="es-AR" dirty="0" smtClean="0"/>
              <a:t>Responsable de Archivo Histórico</a:t>
            </a:r>
            <a:endParaRPr lang="es-ES" dirty="0"/>
          </a:p>
        </p:txBody>
      </p:sp>
      <p:pic>
        <p:nvPicPr>
          <p:cNvPr id="15362" name="Picture 2" descr="Ministerio de Cultura de la Nación"/>
          <p:cNvPicPr>
            <a:picLocks noChangeAspect="1" noChangeArrowheads="1"/>
          </p:cNvPicPr>
          <p:nvPr/>
        </p:nvPicPr>
        <p:blipFill>
          <a:blip r:embed="rId2" cstate="print"/>
          <a:srcRect/>
          <a:stretch>
            <a:fillRect/>
          </a:stretch>
        </p:blipFill>
        <p:spPr bwMode="auto">
          <a:xfrm>
            <a:off x="1907704" y="836712"/>
            <a:ext cx="2519214" cy="2519214"/>
          </a:xfrm>
          <a:prstGeom prst="rect">
            <a:avLst/>
          </a:prstGeom>
          <a:noFill/>
        </p:spPr>
      </p:pic>
    </p:spTree>
  </p:cSld>
  <p:clrMapOvr>
    <a:masterClrMapping/>
  </p:clrMapOvr>
  <p:transition>
    <p:dissolv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971600" y="188640"/>
            <a:ext cx="6665168" cy="706090"/>
          </a:xfrm>
        </p:spPr>
        <p:txBody>
          <a:bodyPr/>
          <a:lstStyle/>
          <a:p>
            <a:pPr algn="ctr"/>
            <a:r>
              <a:rPr lang="es-AR" dirty="0" smtClean="0"/>
              <a:t>Libro 1</a:t>
            </a:r>
            <a:endParaRPr lang="es-ES" dirty="0"/>
          </a:p>
        </p:txBody>
      </p:sp>
      <p:pic>
        <p:nvPicPr>
          <p:cNvPr id="4" name="3 Marcador de contenido" descr="WhatsApp Image 2023-08-22 at 21.00.50.jpeg"/>
          <p:cNvPicPr>
            <a:picLocks noGrp="1" noChangeAspect="1"/>
          </p:cNvPicPr>
          <p:nvPr>
            <p:ph sz="quarter" idx="1"/>
          </p:nvPr>
        </p:nvPicPr>
        <p:blipFill>
          <a:blip r:embed="rId2" cstate="print">
            <a:lum contrast="39000"/>
          </a:blip>
          <a:stretch>
            <a:fillRect/>
          </a:stretch>
        </p:blipFill>
        <p:spPr>
          <a:xfrm>
            <a:off x="2133714" y="843828"/>
            <a:ext cx="4022462" cy="5834941"/>
          </a:xfrm>
        </p:spPr>
      </p:pic>
    </p:spTree>
  </p:cSld>
  <p:clrMapOvr>
    <a:masterClrMapping/>
  </p:clrMapOvr>
  <p:transition>
    <p:dissolv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259632" y="188640"/>
            <a:ext cx="6233120" cy="562074"/>
          </a:xfrm>
        </p:spPr>
        <p:txBody>
          <a:bodyPr/>
          <a:lstStyle/>
          <a:p>
            <a:pPr algn="ctr"/>
            <a:r>
              <a:rPr lang="es-AR" dirty="0" smtClean="0"/>
              <a:t>Libro 2</a:t>
            </a:r>
            <a:endParaRPr lang="es-ES" dirty="0"/>
          </a:p>
        </p:txBody>
      </p:sp>
      <p:pic>
        <p:nvPicPr>
          <p:cNvPr id="4" name="3 Marcador de contenido" descr="WhatsApp Image 2023-08-22 at 21.02.41.jpeg"/>
          <p:cNvPicPr>
            <a:picLocks noGrp="1" noChangeAspect="1"/>
          </p:cNvPicPr>
          <p:nvPr>
            <p:ph sz="quarter" idx="1"/>
          </p:nvPr>
        </p:nvPicPr>
        <p:blipFill>
          <a:blip r:embed="rId2" cstate="print"/>
          <a:stretch>
            <a:fillRect/>
          </a:stretch>
        </p:blipFill>
        <p:spPr>
          <a:xfrm>
            <a:off x="1979712" y="741721"/>
            <a:ext cx="4032448" cy="6009212"/>
          </a:xfrm>
        </p:spPr>
      </p:pic>
    </p:spTree>
  </p:cSld>
  <p:clrMapOvr>
    <a:masterClrMapping/>
  </p:clrMapOvr>
  <p:transition>
    <p:dissolv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187624" y="0"/>
            <a:ext cx="6737176" cy="908720"/>
          </a:xfrm>
        </p:spPr>
        <p:txBody>
          <a:bodyPr>
            <a:noAutofit/>
          </a:bodyPr>
          <a:lstStyle/>
          <a:p>
            <a:pPr algn="ctr"/>
            <a:r>
              <a:rPr lang="es-AR" dirty="0" smtClean="0"/>
              <a:t>Portada: coronel </a:t>
            </a:r>
            <a:r>
              <a:rPr lang="es-AR" dirty="0" err="1" smtClean="0"/>
              <a:t>david</a:t>
            </a:r>
            <a:r>
              <a:rPr lang="es-AR" dirty="0" smtClean="0"/>
              <a:t> </a:t>
            </a:r>
            <a:r>
              <a:rPr lang="es-AR" dirty="0" err="1" smtClean="0"/>
              <a:t>marambio</a:t>
            </a:r>
            <a:r>
              <a:rPr lang="es-AR" dirty="0" smtClean="0"/>
              <a:t> catán</a:t>
            </a:r>
            <a:endParaRPr lang="es-ES" dirty="0"/>
          </a:p>
        </p:txBody>
      </p:sp>
      <p:pic>
        <p:nvPicPr>
          <p:cNvPr id="4" name="3 Imagen" descr="WhatsApp Image 2023-08-22 at 20.46.56.jpeg"/>
          <p:cNvPicPr>
            <a:picLocks noChangeAspect="1"/>
          </p:cNvPicPr>
          <p:nvPr/>
        </p:nvPicPr>
        <p:blipFill>
          <a:blip r:embed="rId2" cstate="print"/>
          <a:stretch>
            <a:fillRect/>
          </a:stretch>
        </p:blipFill>
        <p:spPr>
          <a:xfrm>
            <a:off x="2336780" y="908720"/>
            <a:ext cx="3963412" cy="5824907"/>
          </a:xfrm>
          <a:prstGeom prst="rect">
            <a:avLst/>
          </a:prstGeom>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755576" y="188640"/>
            <a:ext cx="7313240" cy="850106"/>
          </a:xfrm>
          <a:ln w="12700">
            <a:noFill/>
          </a:ln>
        </p:spPr>
        <p:txBody>
          <a:bodyPr>
            <a:noAutofit/>
          </a:bodyPr>
          <a:lstStyle/>
          <a:p>
            <a:pPr algn="ctr"/>
            <a:r>
              <a:rPr lang="es-ES" dirty="0" smtClean="0"/>
              <a:t>Descripción</a:t>
            </a:r>
            <a:r>
              <a:rPr lang="es-ES" dirty="0"/>
              <a:t/>
            </a:r>
            <a:br>
              <a:rPr lang="es-ES" dirty="0"/>
            </a:br>
            <a:endParaRPr lang="es-ES" dirty="0"/>
          </a:p>
        </p:txBody>
      </p:sp>
      <p:sp>
        <p:nvSpPr>
          <p:cNvPr id="3" name="2 Marcador de contenido"/>
          <p:cNvSpPr>
            <a:spLocks noGrp="1"/>
          </p:cNvSpPr>
          <p:nvPr>
            <p:ph sz="quarter" idx="1"/>
          </p:nvPr>
        </p:nvSpPr>
        <p:spPr>
          <a:xfrm>
            <a:off x="457200" y="980728"/>
            <a:ext cx="8075240" cy="5493224"/>
          </a:xfrm>
          <a:ln w="12700">
            <a:noFill/>
          </a:ln>
        </p:spPr>
        <p:txBody>
          <a:bodyPr>
            <a:normAutofit fontScale="47500" lnSpcReduction="20000"/>
          </a:bodyPr>
          <a:lstStyle/>
          <a:p>
            <a:r>
              <a:rPr lang="es-AR" sz="3500" dirty="0" smtClean="0"/>
              <a:t>El Fondo cuenta en total con nueve tomos, gran parte de los cuales (seis en total) son denominados “Libros de Registro” </a:t>
            </a:r>
            <a:r>
              <a:rPr lang="es-AR" sz="3500" dirty="0" smtClean="0"/>
              <a:t> a saber:</a:t>
            </a:r>
          </a:p>
          <a:p>
            <a:pPr>
              <a:buNone/>
            </a:pPr>
            <a:endParaRPr lang="es-ES" sz="3500" dirty="0" smtClean="0"/>
          </a:p>
          <a:p>
            <a:r>
              <a:rPr lang="es-AR" sz="3500" dirty="0" smtClean="0"/>
              <a:t>1-Registrador N°1| 1ra. Parte: Archivo </a:t>
            </a:r>
            <a:r>
              <a:rPr lang="es-AR" sz="3500" dirty="0" err="1" smtClean="0"/>
              <a:t>Marambio</a:t>
            </a:r>
            <a:r>
              <a:rPr lang="es-AR" sz="3500" dirty="0" smtClean="0"/>
              <a:t> Catán. Letras K-M</a:t>
            </a:r>
            <a:endParaRPr lang="es-ES" sz="3500" dirty="0" smtClean="0"/>
          </a:p>
          <a:p>
            <a:r>
              <a:rPr lang="es-AR" sz="3500" dirty="0" smtClean="0"/>
              <a:t>2-Registrador N°1| 2da. Parte: Archivo </a:t>
            </a:r>
            <a:r>
              <a:rPr lang="es-AR" sz="3500" dirty="0" err="1" smtClean="0"/>
              <a:t>Marambio</a:t>
            </a:r>
            <a:r>
              <a:rPr lang="es-AR" sz="3500" dirty="0" smtClean="0"/>
              <a:t> Catán. Letras N-U</a:t>
            </a:r>
            <a:endParaRPr lang="es-ES" sz="3500" dirty="0" smtClean="0"/>
          </a:p>
          <a:p>
            <a:r>
              <a:rPr lang="es-AR" sz="3500" dirty="0" smtClean="0"/>
              <a:t>3-Registrador N°1| 3ra. Parte: Archivo </a:t>
            </a:r>
            <a:r>
              <a:rPr lang="es-AR" sz="3500" dirty="0" err="1" smtClean="0"/>
              <a:t>Marambio</a:t>
            </a:r>
            <a:r>
              <a:rPr lang="es-AR" sz="3500" dirty="0" smtClean="0"/>
              <a:t> Catán. Letras V- S.</a:t>
            </a:r>
            <a:endParaRPr lang="es-ES" sz="3500" dirty="0" smtClean="0"/>
          </a:p>
          <a:p>
            <a:r>
              <a:rPr lang="es-AR" sz="3500" dirty="0" smtClean="0"/>
              <a:t>4-Registrador </a:t>
            </a:r>
            <a:r>
              <a:rPr lang="es-AR" sz="3500" dirty="0" smtClean="0"/>
              <a:t>N°2| 1ra. Parte: Archivo </a:t>
            </a:r>
            <a:r>
              <a:rPr lang="es-AR" sz="3500" dirty="0" err="1" smtClean="0"/>
              <a:t>Marambio</a:t>
            </a:r>
            <a:r>
              <a:rPr lang="es-AR" sz="3500" dirty="0" smtClean="0"/>
              <a:t> Catán. Letras A- B.</a:t>
            </a:r>
            <a:endParaRPr lang="es-ES" sz="3500" dirty="0" smtClean="0"/>
          </a:p>
          <a:p>
            <a:r>
              <a:rPr lang="es-AR" sz="3500" dirty="0" smtClean="0"/>
              <a:t>5- Registrador N°2| 2da. Parte: Archivo </a:t>
            </a:r>
            <a:r>
              <a:rPr lang="es-AR" sz="3500" dirty="0" err="1" smtClean="0"/>
              <a:t>Marambio</a:t>
            </a:r>
            <a:r>
              <a:rPr lang="es-AR" sz="3500" dirty="0" smtClean="0"/>
              <a:t> Catán. Letra C.</a:t>
            </a:r>
            <a:endParaRPr lang="es-ES" sz="3500" dirty="0" smtClean="0"/>
          </a:p>
          <a:p>
            <a:r>
              <a:rPr lang="es-AR" sz="3500" dirty="0" smtClean="0"/>
              <a:t>6- Registrador N°2| 3ra. Parte:  Archivo </a:t>
            </a:r>
            <a:r>
              <a:rPr lang="es-AR" sz="3500" dirty="0" err="1" smtClean="0"/>
              <a:t>Marambio</a:t>
            </a:r>
            <a:r>
              <a:rPr lang="es-AR" sz="3500" dirty="0" smtClean="0"/>
              <a:t> Catán. Letras: D-J.</a:t>
            </a:r>
            <a:endParaRPr lang="es-ES" sz="3500" dirty="0" smtClean="0"/>
          </a:p>
          <a:p>
            <a:pPr>
              <a:buNone/>
            </a:pPr>
            <a:endParaRPr lang="es-AR" sz="3500" dirty="0" smtClean="0"/>
          </a:p>
          <a:p>
            <a:pPr>
              <a:buNone/>
            </a:pPr>
            <a:r>
              <a:rPr lang="es-AR" sz="3500" dirty="0" smtClean="0"/>
              <a:t>Los otros tres son los siguientes:</a:t>
            </a:r>
            <a:endParaRPr lang="es-AR" sz="3500" dirty="0" smtClean="0"/>
          </a:p>
          <a:p>
            <a:pPr algn="just">
              <a:buNone/>
            </a:pPr>
            <a:r>
              <a:rPr lang="es-AR" sz="3500" dirty="0" smtClean="0"/>
              <a:t> </a:t>
            </a:r>
          </a:p>
          <a:p>
            <a:r>
              <a:rPr lang="es-AR" sz="3500" dirty="0" smtClean="0"/>
              <a:t>7- </a:t>
            </a:r>
            <a:r>
              <a:rPr lang="es-AR" sz="3500" dirty="0" smtClean="0"/>
              <a:t>“Coronel David </a:t>
            </a:r>
            <a:r>
              <a:rPr lang="es-AR" sz="3500" dirty="0" err="1" smtClean="0"/>
              <a:t>Marambio</a:t>
            </a:r>
            <a:r>
              <a:rPr lang="es-AR" sz="3500" dirty="0" smtClean="0"/>
              <a:t> Catán Nació en Buenos Aires el 3 de agosto de 1853. Falleció en la misma el 15 de junio  de 1931. Biografías- Datos, Documentación, etc.” </a:t>
            </a:r>
            <a:endParaRPr lang="es-AR" sz="3500" dirty="0" smtClean="0"/>
          </a:p>
          <a:p>
            <a:r>
              <a:rPr lang="es-AR" sz="3500" dirty="0" smtClean="0"/>
              <a:t>8-Libro 1</a:t>
            </a:r>
          </a:p>
          <a:p>
            <a:r>
              <a:rPr lang="es-AR" sz="3500" dirty="0" smtClean="0"/>
              <a:t>9- Libro 2</a:t>
            </a:r>
          </a:p>
          <a:p>
            <a:pPr algn="just"/>
            <a:endParaRPr lang="es-ES" dirty="0"/>
          </a:p>
          <a:p>
            <a:endParaRPr lang="es-E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971600" y="0"/>
            <a:ext cx="6953200" cy="1021506"/>
          </a:xfrm>
        </p:spPr>
        <p:txBody>
          <a:bodyPr>
            <a:normAutofit/>
          </a:bodyPr>
          <a:lstStyle/>
          <a:p>
            <a:pPr algn="ctr"/>
            <a:r>
              <a:rPr lang="es-AR" dirty="0" smtClean="0"/>
              <a:t>Ejemplos de la documentación: análisis clínico</a:t>
            </a:r>
            <a:endParaRPr lang="es-ES" dirty="0"/>
          </a:p>
        </p:txBody>
      </p:sp>
      <p:pic>
        <p:nvPicPr>
          <p:cNvPr id="4" name="3 Marcador de contenido" descr="WhatsApp Image 2023-08-23 at 19.29.15.jpeg"/>
          <p:cNvPicPr>
            <a:picLocks noGrp="1" noChangeAspect="1"/>
          </p:cNvPicPr>
          <p:nvPr>
            <p:ph sz="quarter" idx="1"/>
          </p:nvPr>
        </p:nvPicPr>
        <p:blipFill>
          <a:blip r:embed="rId2" cstate="print"/>
          <a:stretch>
            <a:fillRect/>
          </a:stretch>
        </p:blipFill>
        <p:spPr>
          <a:xfrm>
            <a:off x="971599" y="1070738"/>
            <a:ext cx="7176797" cy="5382598"/>
          </a:xfr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331640" y="0"/>
            <a:ext cx="6408712" cy="877490"/>
          </a:xfrm>
        </p:spPr>
        <p:txBody>
          <a:bodyPr>
            <a:noAutofit/>
          </a:bodyPr>
          <a:lstStyle/>
          <a:p>
            <a:pPr algn="ctr"/>
            <a:r>
              <a:rPr lang="es-AR" dirty="0" smtClean="0"/>
              <a:t>Ejemplos de la documentación: tarjetas personales</a:t>
            </a:r>
            <a:endParaRPr lang="es-ES" dirty="0"/>
          </a:p>
        </p:txBody>
      </p:sp>
      <p:pic>
        <p:nvPicPr>
          <p:cNvPr id="6" name="5 Imagen" descr="WhatsApp Image 2023-08-22 at 19.43.52.jpeg"/>
          <p:cNvPicPr>
            <a:picLocks noChangeAspect="1"/>
          </p:cNvPicPr>
          <p:nvPr/>
        </p:nvPicPr>
        <p:blipFill>
          <a:blip r:embed="rId2" cstate="print"/>
          <a:stretch>
            <a:fillRect/>
          </a:stretch>
        </p:blipFill>
        <p:spPr>
          <a:xfrm>
            <a:off x="2195736" y="915457"/>
            <a:ext cx="3960440" cy="5755409"/>
          </a:xfrm>
          <a:prstGeom prst="rect">
            <a:avLst/>
          </a:prstGeom>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95536" y="0"/>
            <a:ext cx="8208912" cy="692696"/>
          </a:xfrm>
        </p:spPr>
        <p:txBody>
          <a:bodyPr>
            <a:noAutofit/>
          </a:bodyPr>
          <a:lstStyle/>
          <a:p>
            <a:pPr algn="ctr"/>
            <a:r>
              <a:rPr lang="es-AR" dirty="0" smtClean="0"/>
              <a:t>Ejemplos de la documentación: esquela</a:t>
            </a:r>
            <a:endParaRPr lang="es-ES" dirty="0"/>
          </a:p>
        </p:txBody>
      </p:sp>
      <p:pic>
        <p:nvPicPr>
          <p:cNvPr id="4" name="3 Marcador de contenido" descr="WhatsApp Image 2023-08-22 at 19.40.08.jpeg"/>
          <p:cNvPicPr>
            <a:picLocks noGrp="1" noChangeAspect="1"/>
          </p:cNvPicPr>
          <p:nvPr>
            <p:ph sz="quarter" idx="1"/>
          </p:nvPr>
        </p:nvPicPr>
        <p:blipFill>
          <a:blip r:embed="rId2" cstate="print"/>
          <a:stretch>
            <a:fillRect/>
          </a:stretch>
        </p:blipFill>
        <p:spPr>
          <a:xfrm>
            <a:off x="515060" y="836712"/>
            <a:ext cx="7576515" cy="5861831"/>
          </a:xfrm>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23528" y="188640"/>
            <a:ext cx="8640960" cy="836712"/>
          </a:xfrm>
        </p:spPr>
        <p:txBody>
          <a:bodyPr>
            <a:noAutofit/>
          </a:bodyPr>
          <a:lstStyle/>
          <a:p>
            <a:pPr algn="ctr"/>
            <a:r>
              <a:rPr lang="es-AR" dirty="0" smtClean="0"/>
              <a:t>Ejemplos de la documentación: Carta de expedicionarios al desierto</a:t>
            </a:r>
            <a:endParaRPr lang="es-ES" dirty="0"/>
          </a:p>
        </p:txBody>
      </p:sp>
      <p:pic>
        <p:nvPicPr>
          <p:cNvPr id="4" name="3 Marcador de contenido" descr="WhatsApp Image 2023-08-22 at 19.44.23.jpeg"/>
          <p:cNvPicPr>
            <a:picLocks noGrp="1" noChangeAspect="1"/>
          </p:cNvPicPr>
          <p:nvPr>
            <p:ph sz="quarter" idx="1"/>
          </p:nvPr>
        </p:nvPicPr>
        <p:blipFill>
          <a:blip r:embed="rId2" cstate="print"/>
          <a:stretch>
            <a:fillRect/>
          </a:stretch>
        </p:blipFill>
        <p:spPr>
          <a:xfrm>
            <a:off x="2339752" y="980728"/>
            <a:ext cx="4032448" cy="5714717"/>
          </a:xfrm>
          <a:prstGeom prst="rect">
            <a:avLst/>
          </a:prstGeom>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043608" y="0"/>
            <a:ext cx="6881192" cy="908720"/>
          </a:xfrm>
        </p:spPr>
        <p:txBody>
          <a:bodyPr>
            <a:noAutofit/>
          </a:bodyPr>
          <a:lstStyle/>
          <a:p>
            <a:pPr algn="ctr"/>
            <a:r>
              <a:rPr lang="es-AR" dirty="0" smtClean="0"/>
              <a:t>Ejemplos de la documentación: contrato.</a:t>
            </a:r>
            <a:endParaRPr lang="es-ES" dirty="0"/>
          </a:p>
        </p:txBody>
      </p:sp>
      <p:pic>
        <p:nvPicPr>
          <p:cNvPr id="4" name="3 Marcador de contenido" descr="WhatsApp Image 2023-08-22 at 19.38.44.jpeg"/>
          <p:cNvPicPr>
            <a:picLocks noGrp="1" noChangeAspect="1"/>
          </p:cNvPicPr>
          <p:nvPr>
            <p:ph sz="quarter" idx="1"/>
          </p:nvPr>
        </p:nvPicPr>
        <p:blipFill>
          <a:blip r:embed="rId2" cstate="print"/>
          <a:stretch>
            <a:fillRect/>
          </a:stretch>
        </p:blipFill>
        <p:spPr>
          <a:xfrm>
            <a:off x="1979712" y="849860"/>
            <a:ext cx="4248472" cy="5930256"/>
          </a:xfrm>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0" y="0"/>
            <a:ext cx="8676456" cy="1008112"/>
          </a:xfrm>
        </p:spPr>
        <p:txBody>
          <a:bodyPr>
            <a:noAutofit/>
          </a:bodyPr>
          <a:lstStyle/>
          <a:p>
            <a:pPr algn="ctr"/>
            <a:r>
              <a:rPr lang="es-AR" dirty="0" smtClean="0"/>
              <a:t/>
            </a:r>
            <a:br>
              <a:rPr lang="es-AR" dirty="0" smtClean="0"/>
            </a:br>
            <a:r>
              <a:rPr lang="es-AR" dirty="0" smtClean="0"/>
              <a:t>Ejemplos de la documentación: carta del círculo militar.</a:t>
            </a:r>
            <a:endParaRPr lang="es-ES" dirty="0"/>
          </a:p>
        </p:txBody>
      </p:sp>
      <p:pic>
        <p:nvPicPr>
          <p:cNvPr id="4" name="3 Marcador de contenido" descr="WhatsApp Image 2023-08-22 at 20.44.35.jpeg"/>
          <p:cNvPicPr>
            <a:picLocks noGrp="1" noChangeAspect="1"/>
          </p:cNvPicPr>
          <p:nvPr>
            <p:ph sz="quarter" idx="1"/>
          </p:nvPr>
        </p:nvPicPr>
        <p:blipFill>
          <a:blip r:embed="rId2" cstate="print"/>
          <a:stretch>
            <a:fillRect/>
          </a:stretch>
        </p:blipFill>
        <p:spPr>
          <a:xfrm>
            <a:off x="1691680" y="935453"/>
            <a:ext cx="4745441" cy="5922547"/>
          </a:xfr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115616" y="0"/>
            <a:ext cx="6881192" cy="661466"/>
          </a:xfrm>
          <a:ln w="12700">
            <a:noFill/>
          </a:ln>
        </p:spPr>
        <p:txBody>
          <a:bodyPr>
            <a:normAutofit fontScale="90000"/>
          </a:bodyPr>
          <a:lstStyle/>
          <a:p>
            <a:pPr algn="ctr"/>
            <a:r>
              <a:rPr lang="es-AR" dirty="0" smtClean="0"/>
              <a:t>Biografía de </a:t>
            </a:r>
            <a:r>
              <a:rPr lang="es-AR" dirty="0" err="1" smtClean="0"/>
              <a:t>david</a:t>
            </a:r>
            <a:r>
              <a:rPr lang="es-AR" dirty="0" smtClean="0"/>
              <a:t> </a:t>
            </a:r>
            <a:r>
              <a:rPr lang="es-AR" dirty="0" err="1" smtClean="0"/>
              <a:t>marambio</a:t>
            </a:r>
            <a:r>
              <a:rPr lang="es-AR" dirty="0" smtClean="0"/>
              <a:t> catán</a:t>
            </a:r>
            <a:endParaRPr lang="es-ES" dirty="0"/>
          </a:p>
        </p:txBody>
      </p:sp>
      <p:sp>
        <p:nvSpPr>
          <p:cNvPr id="3" name="2 Marcador de contenido"/>
          <p:cNvSpPr>
            <a:spLocks noGrp="1"/>
          </p:cNvSpPr>
          <p:nvPr>
            <p:ph sz="quarter" idx="1"/>
          </p:nvPr>
        </p:nvSpPr>
        <p:spPr>
          <a:xfrm>
            <a:off x="0" y="692696"/>
            <a:ext cx="9144000" cy="6165304"/>
          </a:xfrm>
          <a:ln w="12700">
            <a:noFill/>
          </a:ln>
        </p:spPr>
        <p:txBody>
          <a:bodyPr>
            <a:normAutofit fontScale="55000" lnSpcReduction="20000"/>
          </a:bodyPr>
          <a:lstStyle/>
          <a:p>
            <a:pPr algn="just"/>
            <a:r>
              <a:rPr lang="es-AR" sz="3800" dirty="0" smtClean="0"/>
              <a:t>Comenzaremos con la biografía del productor original del Fondo: El Coronel David </a:t>
            </a:r>
            <a:r>
              <a:rPr lang="es-AR" sz="3800" dirty="0" err="1" smtClean="0"/>
              <a:t>Marambio</a:t>
            </a:r>
            <a:r>
              <a:rPr lang="es-AR" sz="3800" dirty="0" smtClean="0"/>
              <a:t> Catán nació en Buenos Aires el 3 de agosto de 1853 y en el año 1865 inició su carrera militar participando de la Guerra del Paraguay. Luego de la culminación de la misma, tuvo otras asignaciones, entre la que se destaca que sirvió a las órdenes de Lucio V. Mansilla. Participó de la denominada en la época: “Campaña del Desierto” a las órdenes de Nicolás </a:t>
            </a:r>
            <a:r>
              <a:rPr lang="es-AR" sz="3800" dirty="0" err="1" smtClean="0"/>
              <a:t>Levalle</a:t>
            </a:r>
            <a:r>
              <a:rPr lang="es-AR" sz="3800" dirty="0" smtClean="0"/>
              <a:t> y cuando la misma finalizó, fue nombrado por decreto edecán de Julio Argentino Roca y  José Evaristo </a:t>
            </a:r>
            <a:r>
              <a:rPr lang="es-AR" sz="3800" dirty="0" err="1" smtClean="0"/>
              <a:t>Uriburu</a:t>
            </a:r>
            <a:r>
              <a:rPr lang="es-AR" sz="3800" dirty="0" smtClean="0"/>
              <a:t>. Finalizó su carrera militar con el nombramiento de Jefe del Regimiento N° 4 de Infantería. Se retiró con el cargo de Coronel.</a:t>
            </a:r>
            <a:endParaRPr lang="es-ES" sz="3800" dirty="0" smtClean="0"/>
          </a:p>
          <a:p>
            <a:pPr algn="just"/>
            <a:r>
              <a:rPr lang="es-AR" sz="3800" dirty="0" smtClean="0"/>
              <a:t>Se casó con Delfina Coronel. Sabemos que se inició </a:t>
            </a:r>
            <a:r>
              <a:rPr lang="es-ES" sz="3800" dirty="0" smtClean="0"/>
              <a:t>en la masonería en la Logia Tolerancia N° 4 el 22 de octubre de 1885.</a:t>
            </a:r>
          </a:p>
          <a:p>
            <a:pPr algn="just"/>
            <a:r>
              <a:rPr lang="es-ES" sz="3800" dirty="0" smtClean="0"/>
              <a:t>Al mismo tiempo que desarrolló su carrera militar, tuvo un rol muy importante en diferentes actividades ligadas a su función: Dirigió por muchos años una revista cuyo título fue: Revista Militar Argentina, luego, Enciclopedia Militar y, por último, Enciclopedia Militar Argentina.</a:t>
            </a:r>
          </a:p>
          <a:p>
            <a:pPr algn="just"/>
            <a:r>
              <a:rPr lang="es-ES" sz="3800" dirty="0" smtClean="0"/>
              <a:t>Asimismo, tuvo un rol activo en diferentes círculos militares que agrupaban a veteranos de la Guerra del Paraguay así como a los que participaron de la denominada en su época “Campaña del Desierto”.</a:t>
            </a:r>
          </a:p>
          <a:p>
            <a:pPr algn="just"/>
            <a:r>
              <a:rPr lang="es-AR" sz="3800" dirty="0" smtClean="0"/>
              <a:t>Falleció en Buenos Aires el 15 de junio de 1931.</a:t>
            </a:r>
            <a:endParaRPr lang="es-ES" sz="3800" dirty="0" smtClean="0"/>
          </a:p>
          <a:p>
            <a:endParaRPr lang="es-E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827584" y="274638"/>
            <a:ext cx="7097216" cy="850106"/>
          </a:xfrm>
        </p:spPr>
        <p:txBody>
          <a:bodyPr>
            <a:noAutofit/>
          </a:bodyPr>
          <a:lstStyle/>
          <a:p>
            <a:pPr algn="ctr"/>
            <a:r>
              <a:rPr lang="es-AR" dirty="0" smtClean="0"/>
              <a:t>Ejemplos de la documentación: invitación</a:t>
            </a:r>
            <a:endParaRPr lang="es-ES" dirty="0"/>
          </a:p>
        </p:txBody>
      </p:sp>
      <p:pic>
        <p:nvPicPr>
          <p:cNvPr id="3" name="2 Imagen" descr="WhatsApp Image 2023-08-22 at 20.59.53.jpeg"/>
          <p:cNvPicPr>
            <a:picLocks noChangeAspect="1"/>
          </p:cNvPicPr>
          <p:nvPr/>
        </p:nvPicPr>
        <p:blipFill>
          <a:blip r:embed="rId2" cstate="print"/>
          <a:stretch>
            <a:fillRect/>
          </a:stretch>
        </p:blipFill>
        <p:spPr>
          <a:xfrm>
            <a:off x="2411759" y="1033949"/>
            <a:ext cx="3888433" cy="5635411"/>
          </a:xfrm>
          <a:prstGeom prst="rect">
            <a:avLst/>
          </a:prstGeom>
        </p:spPr>
      </p:pic>
    </p:spTree>
  </p:cSld>
  <p:clrMapOvr>
    <a:masterClrMapping/>
  </p:clrMapOvr>
  <p:transition>
    <p:dissolv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827584" y="188640"/>
            <a:ext cx="7169224" cy="940966"/>
          </a:xfrm>
          <a:ln w="12700">
            <a:noFill/>
          </a:ln>
        </p:spPr>
        <p:txBody>
          <a:bodyPr/>
          <a:lstStyle/>
          <a:p>
            <a:pPr algn="ctr"/>
            <a:r>
              <a:rPr lang="es-AR" dirty="0" smtClean="0"/>
              <a:t>Aclaraciones del caso</a:t>
            </a:r>
            <a:endParaRPr lang="es-ES" dirty="0"/>
          </a:p>
        </p:txBody>
      </p:sp>
      <p:sp>
        <p:nvSpPr>
          <p:cNvPr id="3" name="2 Marcador de contenido"/>
          <p:cNvSpPr>
            <a:spLocks noGrp="1"/>
          </p:cNvSpPr>
          <p:nvPr>
            <p:ph sz="quarter" idx="1"/>
          </p:nvPr>
        </p:nvSpPr>
        <p:spPr>
          <a:xfrm>
            <a:off x="251520" y="1268760"/>
            <a:ext cx="8280920" cy="5328592"/>
          </a:xfrm>
          <a:ln w="12700">
            <a:noFill/>
          </a:ln>
        </p:spPr>
        <p:txBody>
          <a:bodyPr>
            <a:normAutofit fontScale="25000" lnSpcReduction="20000"/>
          </a:bodyPr>
          <a:lstStyle/>
          <a:p>
            <a:pPr algn="just"/>
            <a:r>
              <a:rPr lang="es-AR" sz="8800" dirty="0" smtClean="0"/>
              <a:t>Cabe señalar que dado que el Museo es una institución cuya función principal es museológica y el ingreso de la documentación presumimos, ya que no lo podemos saber a ciencia cierta, que era dividido por tipologías nos vemos en la necesidad de aclarar que las secciones de dibujos y fotografías del Fondo, </a:t>
            </a:r>
            <a:r>
              <a:rPr lang="es-AR" sz="8800" dirty="0" smtClean="0"/>
              <a:t>se </a:t>
            </a:r>
            <a:r>
              <a:rPr lang="es-AR" sz="8800" dirty="0" smtClean="0"/>
              <a:t>encuentran bajo la custodia del Área de Documentación y Registro de Colecciones. </a:t>
            </a:r>
            <a:endParaRPr lang="es-ES" sz="8800" dirty="0" smtClean="0"/>
          </a:p>
          <a:p>
            <a:pPr algn="just"/>
            <a:r>
              <a:rPr lang="es-AR" sz="8800" dirty="0" smtClean="0"/>
              <a:t>Esto se debe a un proceso que se realizó en pandemia en conjunto entre las tres Áreas de gestión de Colecciones: </a:t>
            </a:r>
            <a:r>
              <a:rPr lang="es-AR" sz="8800" dirty="0" smtClean="0"/>
              <a:t>Archivo Histórico, </a:t>
            </a:r>
            <a:r>
              <a:rPr lang="es-AR" sz="8800" dirty="0" smtClean="0"/>
              <a:t>Documentación y Registro de Colecciones y Biblioteca en la que se procedió a decidir cuál sería el criterio de custodia de todo el patrimonio histórico del Museo.</a:t>
            </a:r>
            <a:endParaRPr lang="es-ES" sz="8800" dirty="0" smtClean="0"/>
          </a:p>
          <a:p>
            <a:pPr algn="just"/>
            <a:r>
              <a:rPr lang="es-AR" sz="8800" dirty="0" smtClean="0"/>
              <a:t>De este modo, se resolvió que el </a:t>
            </a:r>
            <a:r>
              <a:rPr lang="es-AR" sz="8800" dirty="0" smtClean="0"/>
              <a:t>Archivo Histórico </a:t>
            </a:r>
            <a:r>
              <a:rPr lang="es-AR" sz="8800" dirty="0" smtClean="0"/>
              <a:t>tendrá bajo su custodia los documentos en formato papel y/ o digital de los Fondos Históricos que se vayan identificando a medida que avance el trabajo del Área, y que Documentación y Registro de Colecciones tendría bajo su custodia las tipologías iconográficas y fotográficas. </a:t>
            </a:r>
            <a:endParaRPr lang="es-ES" sz="8800" dirty="0" smtClean="0"/>
          </a:p>
          <a:p>
            <a:endParaRPr lang="es-E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827584" y="332656"/>
            <a:ext cx="7097216" cy="940966"/>
          </a:xfrm>
          <a:ln w="12700">
            <a:noFill/>
          </a:ln>
        </p:spPr>
        <p:txBody>
          <a:bodyPr/>
          <a:lstStyle/>
          <a:p>
            <a:pPr algn="ctr"/>
            <a:r>
              <a:rPr lang="es-AR" dirty="0" smtClean="0"/>
              <a:t>Documentación relacionada</a:t>
            </a:r>
            <a:endParaRPr lang="es-ES" dirty="0"/>
          </a:p>
        </p:txBody>
      </p:sp>
      <p:sp>
        <p:nvSpPr>
          <p:cNvPr id="3" name="2 Marcador de contenido"/>
          <p:cNvSpPr>
            <a:spLocks noGrp="1"/>
          </p:cNvSpPr>
          <p:nvPr>
            <p:ph sz="quarter" idx="1"/>
          </p:nvPr>
        </p:nvSpPr>
        <p:spPr>
          <a:xfrm>
            <a:off x="457200" y="1556792"/>
            <a:ext cx="8003232" cy="5112568"/>
          </a:xfrm>
          <a:ln w="12700">
            <a:noFill/>
          </a:ln>
        </p:spPr>
        <p:txBody>
          <a:bodyPr>
            <a:normAutofit fontScale="92500"/>
          </a:bodyPr>
          <a:lstStyle/>
          <a:p>
            <a:pPr algn="just"/>
            <a:r>
              <a:rPr lang="es-AR" dirty="0" smtClean="0"/>
              <a:t>En el Área de Biblioteca se encuentran los tomos de la “Enciclopedia Militar” donadas por la familia. Se trata de 5 ejemplares.</a:t>
            </a:r>
          </a:p>
          <a:p>
            <a:pPr algn="just"/>
            <a:r>
              <a:rPr lang="es-AR" dirty="0" smtClean="0"/>
              <a:t>También </a:t>
            </a:r>
            <a:r>
              <a:rPr lang="es-AR" dirty="0" smtClean="0"/>
              <a:t>debemos señalar que en el Archivo Institucional del Museo Histórico Nacional se encuentra correspondencia enviada por David </a:t>
            </a:r>
            <a:r>
              <a:rPr lang="es-AR" dirty="0" err="1" smtClean="0"/>
              <a:t>Marambio</a:t>
            </a:r>
            <a:r>
              <a:rPr lang="es-AR" dirty="0" smtClean="0"/>
              <a:t> Catán en el marco de sus funciones como director de la publicación “Enciclopedia Militar”, solicitando información biográfica para respaldar la información brindada en la misma</a:t>
            </a:r>
            <a:r>
              <a:rPr lang="es-AR" dirty="0" smtClean="0"/>
              <a:t>.</a:t>
            </a:r>
            <a:endParaRPr lang="es-ES" dirty="0" smtClean="0"/>
          </a:p>
          <a:p>
            <a:pPr algn="just"/>
            <a:r>
              <a:rPr lang="es-ES" dirty="0" smtClean="0"/>
              <a:t>Asimismo, en </a:t>
            </a:r>
            <a:r>
              <a:rPr lang="es-ES" dirty="0" smtClean="0"/>
              <a:t>esta misma institución se </a:t>
            </a:r>
            <a:r>
              <a:rPr lang="es-ES" dirty="0" smtClean="0"/>
              <a:t>conserva, por una donación del mismo Centro, el Fondo “Centro Militar de Expedicionarios al Desierto del Ejército y Armada</a:t>
            </a:r>
            <a:r>
              <a:rPr lang="es-ES" dirty="0" smtClean="0"/>
              <a:t>”, institución en la participó el productor de este Fondo.</a:t>
            </a:r>
            <a:endParaRPr lang="es-ES" dirty="0" smtClean="0"/>
          </a:p>
          <a:p>
            <a:pPr algn="just">
              <a:buNone/>
            </a:pPr>
            <a:endParaRPr lang="es-ES" dirty="0" smtClean="0"/>
          </a:p>
          <a:p>
            <a:pPr>
              <a:buNone/>
            </a:pPr>
            <a:endParaRPr lang="es-ES"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899592" y="332656"/>
            <a:ext cx="7025208" cy="868958"/>
          </a:xfrm>
          <a:ln w="12700">
            <a:noFill/>
          </a:ln>
        </p:spPr>
        <p:txBody>
          <a:bodyPr/>
          <a:lstStyle/>
          <a:p>
            <a:pPr algn="ctr"/>
            <a:r>
              <a:rPr lang="es-AR" dirty="0" smtClean="0"/>
              <a:t>Consideraciones finales</a:t>
            </a:r>
            <a:endParaRPr lang="es-ES" dirty="0"/>
          </a:p>
        </p:txBody>
      </p:sp>
      <p:sp>
        <p:nvSpPr>
          <p:cNvPr id="3" name="2 Marcador de contenido"/>
          <p:cNvSpPr>
            <a:spLocks noGrp="1"/>
          </p:cNvSpPr>
          <p:nvPr>
            <p:ph sz="quarter" idx="1"/>
          </p:nvPr>
        </p:nvSpPr>
        <p:spPr>
          <a:xfrm>
            <a:off x="539552" y="1340768"/>
            <a:ext cx="7704856" cy="5061176"/>
          </a:xfrm>
          <a:ln w="12700">
            <a:noFill/>
          </a:ln>
        </p:spPr>
        <p:txBody>
          <a:bodyPr>
            <a:normAutofit fontScale="92500" lnSpcReduction="10000"/>
          </a:bodyPr>
          <a:lstStyle/>
          <a:p>
            <a:pPr algn="just"/>
            <a:r>
              <a:rPr lang="es-AR" dirty="0" smtClean="0"/>
              <a:t>Resulta interesante señalar que el Fondo ‘David </a:t>
            </a:r>
            <a:r>
              <a:rPr lang="es-AR" dirty="0" err="1" smtClean="0"/>
              <a:t>Marambio</a:t>
            </a:r>
            <a:r>
              <a:rPr lang="es-AR" dirty="0" smtClean="0"/>
              <a:t> Catán’ es uno de los tantos Fondos o Serie de Archivos personales pertenecientes a militares argentinos. Es así, que el Archivo Histórico resguarda el Fondo ‘Martín de </a:t>
            </a:r>
            <a:r>
              <a:rPr lang="es-AR" dirty="0" err="1" smtClean="0"/>
              <a:t>Gainza</a:t>
            </a:r>
            <a:r>
              <a:rPr lang="es-AR" dirty="0" smtClean="0"/>
              <a:t>’, el de ‘Lorenzo </a:t>
            </a:r>
            <a:r>
              <a:rPr lang="es-AR" dirty="0" err="1" smtClean="0"/>
              <a:t>Vintter</a:t>
            </a:r>
            <a:r>
              <a:rPr lang="es-AR" dirty="0" smtClean="0"/>
              <a:t>’ y la Serie de ‘Despachos y premios militares de Nicolás </a:t>
            </a:r>
            <a:r>
              <a:rPr lang="es-AR" dirty="0" err="1" smtClean="0"/>
              <a:t>Levalle</a:t>
            </a:r>
            <a:r>
              <a:rPr lang="es-AR" dirty="0" smtClean="0"/>
              <a:t>’. También se encuentra el, por ahora, Agrupamiento Documental “Lucio V. Mansilla” Bajo las órdenes de estos dos últimos estuvo el </a:t>
            </a:r>
            <a:r>
              <a:rPr lang="es-AR" dirty="0" smtClean="0"/>
              <a:t>Coronel David </a:t>
            </a:r>
            <a:r>
              <a:rPr lang="es-AR" dirty="0" err="1" smtClean="0"/>
              <a:t>Marambio</a:t>
            </a:r>
            <a:r>
              <a:rPr lang="es-AR" dirty="0" smtClean="0"/>
              <a:t> Catán</a:t>
            </a:r>
            <a:r>
              <a:rPr lang="es-AR" dirty="0" smtClean="0"/>
              <a:t>. </a:t>
            </a:r>
          </a:p>
          <a:p>
            <a:pPr algn="just"/>
            <a:r>
              <a:rPr lang="es-AR" dirty="0" smtClean="0"/>
              <a:t>Nótese que estamos contabilizando 5 militares que se encuentran en el Archivo.</a:t>
            </a:r>
            <a:endParaRPr lang="es-ES" dirty="0" smtClean="0"/>
          </a:p>
          <a:p>
            <a:pPr algn="just"/>
            <a:r>
              <a:rPr lang="es-AR" dirty="0" smtClean="0"/>
              <a:t>En la actualidad se está trabajando en la identificación archivística de los Agrupamientos Documentales del Archivo Histórico e Institucional.</a:t>
            </a:r>
            <a:endParaRPr lang="es-ES" dirty="0" smtClean="0"/>
          </a:p>
          <a:p>
            <a:pPr algn="just"/>
            <a:endParaRPr lang="es-ES"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sz="quarter" idx="1"/>
          </p:nvPr>
        </p:nvSpPr>
        <p:spPr/>
        <p:txBody>
          <a:bodyPr/>
          <a:lstStyle/>
          <a:p>
            <a:r>
              <a:rPr lang="es-AR" sz="4000" dirty="0" smtClean="0"/>
              <a:t>Muchísimas gracias por su atención.</a:t>
            </a:r>
          </a:p>
          <a:p>
            <a:r>
              <a:rPr lang="es-AR" sz="4000" dirty="0" smtClean="0"/>
              <a:t>Archivo Histórico del Museo Histórico Nacional</a:t>
            </a:r>
          </a:p>
          <a:p>
            <a:endParaRPr lang="es-AR" sz="4000" dirty="0" smtClean="0"/>
          </a:p>
          <a:p>
            <a:pPr>
              <a:buNone/>
            </a:pPr>
            <a:endParaRPr lang="es-ES" dirty="0"/>
          </a:p>
        </p:txBody>
      </p:sp>
      <p:pic>
        <p:nvPicPr>
          <p:cNvPr id="4" name="Picture 2" descr="Ministerio de Cultura de la Nación"/>
          <p:cNvPicPr>
            <a:picLocks noChangeAspect="1" noChangeArrowheads="1"/>
          </p:cNvPicPr>
          <p:nvPr/>
        </p:nvPicPr>
        <p:blipFill>
          <a:blip r:embed="rId2" cstate="print"/>
          <a:srcRect/>
          <a:stretch>
            <a:fillRect/>
          </a:stretch>
        </p:blipFill>
        <p:spPr bwMode="auto">
          <a:xfrm>
            <a:off x="5292080" y="4149080"/>
            <a:ext cx="2519214" cy="2519214"/>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ln w="12700">
            <a:noFill/>
          </a:ln>
        </p:spPr>
        <p:txBody>
          <a:bodyPr/>
          <a:lstStyle/>
          <a:p>
            <a:pPr algn="ctr"/>
            <a:r>
              <a:rPr lang="es-AR" dirty="0" smtClean="0"/>
              <a:t>Proceso de identificación</a:t>
            </a:r>
            <a:endParaRPr lang="es-ES" dirty="0"/>
          </a:p>
        </p:txBody>
      </p:sp>
      <p:sp>
        <p:nvSpPr>
          <p:cNvPr id="3" name="2 Marcador de contenido"/>
          <p:cNvSpPr>
            <a:spLocks noGrp="1"/>
          </p:cNvSpPr>
          <p:nvPr>
            <p:ph sz="quarter" idx="1"/>
          </p:nvPr>
        </p:nvSpPr>
        <p:spPr>
          <a:xfrm>
            <a:off x="467544" y="2420888"/>
            <a:ext cx="7787208" cy="3196952"/>
          </a:xfrm>
          <a:ln w="12700">
            <a:noFill/>
          </a:ln>
        </p:spPr>
        <p:txBody>
          <a:bodyPr>
            <a:normAutofit/>
          </a:bodyPr>
          <a:lstStyle/>
          <a:p>
            <a:pPr algn="just"/>
            <a:r>
              <a:rPr lang="es-AR" sz="2200" dirty="0"/>
              <a:t>Durante el trabajo realizado anteriormente con el Fondo Institucional se encontró documentación que acreditaba el ingreso </a:t>
            </a:r>
            <a:r>
              <a:rPr lang="es-AR" sz="2200" dirty="0" smtClean="0"/>
              <a:t>de una </a:t>
            </a:r>
            <a:r>
              <a:rPr lang="es-AR" sz="2200" dirty="0"/>
              <a:t>donación </a:t>
            </a:r>
            <a:r>
              <a:rPr lang="es-AR" sz="2200" dirty="0" smtClean="0"/>
              <a:t>familiar, por parte de su hija, Mercedes </a:t>
            </a:r>
            <a:r>
              <a:rPr lang="es-AR" sz="2200" dirty="0" err="1" smtClean="0"/>
              <a:t>Marambio</a:t>
            </a:r>
            <a:r>
              <a:rPr lang="es-AR" sz="2200" dirty="0" smtClean="0"/>
              <a:t> Catán, </a:t>
            </a:r>
            <a:r>
              <a:rPr lang="es-AR" sz="2200" dirty="0"/>
              <a:t>de la documentación personal y laboral del Coronel </a:t>
            </a:r>
            <a:r>
              <a:rPr lang="es-AR" sz="2200" dirty="0" smtClean="0"/>
              <a:t>David </a:t>
            </a:r>
            <a:r>
              <a:rPr lang="es-AR" sz="2200" dirty="0" err="1"/>
              <a:t>Marambio</a:t>
            </a:r>
            <a:r>
              <a:rPr lang="es-AR" sz="2200" dirty="0"/>
              <a:t> Catán</a:t>
            </a:r>
            <a:r>
              <a:rPr lang="es-AR" sz="2200" dirty="0" smtClean="0"/>
              <a:t>.</a:t>
            </a:r>
          </a:p>
          <a:p>
            <a:pPr algn="just"/>
            <a:endParaRPr lang="es-ES" sz="18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971600" y="260648"/>
            <a:ext cx="6953200" cy="792088"/>
          </a:xfrm>
        </p:spPr>
        <p:txBody>
          <a:bodyPr/>
          <a:lstStyle/>
          <a:p>
            <a:pPr algn="ctr"/>
            <a:r>
              <a:rPr lang="es-AR" dirty="0" smtClean="0"/>
              <a:t>PROCESO DE IDENTIFICACIÓN</a:t>
            </a:r>
            <a:endParaRPr lang="es-ES" dirty="0"/>
          </a:p>
        </p:txBody>
      </p:sp>
      <p:pic>
        <p:nvPicPr>
          <p:cNvPr id="7" name="6 Marcador de contenido" descr="WhatsApp Image 2023-08-23 at 19.29.24.jpeg"/>
          <p:cNvPicPr>
            <a:picLocks noGrp="1" noChangeAspect="1"/>
          </p:cNvPicPr>
          <p:nvPr>
            <p:ph sz="quarter" idx="1"/>
          </p:nvPr>
        </p:nvPicPr>
        <p:blipFill>
          <a:blip r:embed="rId2" cstate="print"/>
          <a:stretch>
            <a:fillRect/>
          </a:stretch>
        </p:blipFill>
        <p:spPr>
          <a:xfrm>
            <a:off x="395536" y="1268760"/>
            <a:ext cx="3750865" cy="5289185"/>
          </a:xfrm>
        </p:spPr>
      </p:pic>
      <p:pic>
        <p:nvPicPr>
          <p:cNvPr id="28674" name="Picture 2" descr="C:\Users\MAGALI\Downloads\WhatsApp Image 2023-08-23 at 19.29.22.jpeg"/>
          <p:cNvPicPr>
            <a:picLocks noChangeAspect="1" noChangeArrowheads="1"/>
          </p:cNvPicPr>
          <p:nvPr/>
        </p:nvPicPr>
        <p:blipFill>
          <a:blip r:embed="rId3" cstate="print"/>
          <a:srcRect/>
          <a:stretch>
            <a:fillRect/>
          </a:stretch>
        </p:blipFill>
        <p:spPr bwMode="auto">
          <a:xfrm>
            <a:off x="4265966" y="1268760"/>
            <a:ext cx="3726414" cy="5256584"/>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043608" y="188640"/>
            <a:ext cx="6809184" cy="706090"/>
          </a:xfrm>
          <a:ln w="12700">
            <a:noFill/>
          </a:ln>
        </p:spPr>
        <p:txBody>
          <a:bodyPr/>
          <a:lstStyle/>
          <a:p>
            <a:pPr algn="ctr"/>
            <a:r>
              <a:rPr lang="es-AR" dirty="0" smtClean="0"/>
              <a:t>Proceso de identificación</a:t>
            </a:r>
            <a:endParaRPr lang="es-ES" dirty="0"/>
          </a:p>
        </p:txBody>
      </p:sp>
      <p:sp>
        <p:nvSpPr>
          <p:cNvPr id="3" name="2 Marcador de contenido"/>
          <p:cNvSpPr>
            <a:spLocks noGrp="1"/>
          </p:cNvSpPr>
          <p:nvPr>
            <p:ph sz="quarter" idx="1"/>
          </p:nvPr>
        </p:nvSpPr>
        <p:spPr>
          <a:xfrm>
            <a:off x="457200" y="1600200"/>
            <a:ext cx="8075240" cy="4853136"/>
          </a:xfrm>
          <a:ln w="12700">
            <a:noFill/>
          </a:ln>
        </p:spPr>
        <p:txBody>
          <a:bodyPr>
            <a:normAutofit/>
          </a:bodyPr>
          <a:lstStyle/>
          <a:p>
            <a:pPr algn="just"/>
            <a:r>
              <a:rPr lang="es-ES" sz="2200" dirty="0"/>
              <a:t>Como sabemos un </a:t>
            </a:r>
            <a:r>
              <a:rPr lang="es-ES" sz="2200" dirty="0" smtClean="0"/>
              <a:t>Fondo </a:t>
            </a:r>
            <a:r>
              <a:rPr lang="es-ES" sz="2200" dirty="0"/>
              <a:t>es el conjunto de documentos producidos o reunidos, en este caso, por una persona en el transcurso de sus diferentes actividades a través del tiempo. Debido a que el ingreso fue debido a una donación familiar, y que el análisis de la documentación permitió entender que se trataba de una parte significativa de la vida laboral así como también nos brinda un breve panorama de su vida privada, se decidió que procedía la identificación como Fondo ‘David </a:t>
            </a:r>
            <a:r>
              <a:rPr lang="es-ES" sz="2200" dirty="0" err="1"/>
              <a:t>Marambio</a:t>
            </a:r>
            <a:r>
              <a:rPr lang="es-ES" sz="2200" dirty="0"/>
              <a:t> Catán’.</a:t>
            </a:r>
          </a:p>
          <a:p>
            <a:endParaRPr lang="es-E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755576" y="0"/>
            <a:ext cx="8003232" cy="548680"/>
          </a:xfrm>
          <a:ln w="12700">
            <a:noFill/>
          </a:ln>
        </p:spPr>
        <p:txBody>
          <a:bodyPr>
            <a:noAutofit/>
          </a:bodyPr>
          <a:lstStyle/>
          <a:p>
            <a:pPr algn="ctr"/>
            <a:r>
              <a:rPr lang="es-AR" dirty="0" smtClean="0"/>
              <a:t>PROCESO DE CLASIFICACIÓN</a:t>
            </a:r>
            <a:endParaRPr lang="es-ES" dirty="0"/>
          </a:p>
        </p:txBody>
      </p:sp>
      <p:graphicFrame>
        <p:nvGraphicFramePr>
          <p:cNvPr id="4" name="3 Marcador de contenido"/>
          <p:cNvGraphicFramePr>
            <a:graphicFrameLocks noGrp="1"/>
          </p:cNvGraphicFramePr>
          <p:nvPr>
            <p:ph sz="quarter" idx="1"/>
          </p:nvPr>
        </p:nvGraphicFramePr>
        <p:xfrm>
          <a:off x="179512" y="548678"/>
          <a:ext cx="8568951" cy="6309322"/>
        </p:xfrm>
        <a:graphic>
          <a:graphicData uri="http://schemas.openxmlformats.org/drawingml/2006/table">
            <a:tbl>
              <a:tblPr firstRow="1" bandRow="1">
                <a:tableStyleId>{F5AB1C69-6EDB-4FF4-983F-18BD219EF322}</a:tableStyleId>
              </a:tblPr>
              <a:tblGrid>
                <a:gridCol w="2856317"/>
                <a:gridCol w="2856317"/>
                <a:gridCol w="2856317"/>
              </a:tblGrid>
              <a:tr h="401848">
                <a:tc>
                  <a:txBody>
                    <a:bodyPr/>
                    <a:lstStyle/>
                    <a:p>
                      <a:pPr algn="ctr"/>
                      <a:r>
                        <a:rPr lang="es-AR" dirty="0" smtClean="0"/>
                        <a:t>Fondo</a:t>
                      </a:r>
                      <a:endParaRPr lang="es-ES" dirty="0"/>
                    </a:p>
                  </a:txBody>
                  <a:tcPr>
                    <a:solidFill>
                      <a:srgbClr val="92D050"/>
                    </a:solidFill>
                  </a:tcPr>
                </a:tc>
                <a:tc>
                  <a:txBody>
                    <a:bodyPr/>
                    <a:lstStyle/>
                    <a:p>
                      <a:pPr algn="ctr"/>
                      <a:r>
                        <a:rPr lang="es-AR" dirty="0" smtClean="0"/>
                        <a:t>Sección</a:t>
                      </a:r>
                      <a:endParaRPr lang="es-ES" dirty="0"/>
                    </a:p>
                  </a:txBody>
                  <a:tcPr>
                    <a:solidFill>
                      <a:srgbClr val="92D050"/>
                    </a:solidFill>
                  </a:tcPr>
                </a:tc>
                <a:tc>
                  <a:txBody>
                    <a:bodyPr/>
                    <a:lstStyle/>
                    <a:p>
                      <a:pPr algn="ctr"/>
                      <a:r>
                        <a:rPr lang="es-AR" dirty="0" smtClean="0"/>
                        <a:t>Serie</a:t>
                      </a:r>
                      <a:endParaRPr lang="es-ES" dirty="0"/>
                    </a:p>
                  </a:txBody>
                  <a:tcPr>
                    <a:solidFill>
                      <a:srgbClr val="92D050"/>
                    </a:solidFill>
                  </a:tcPr>
                </a:tc>
              </a:tr>
              <a:tr h="378302">
                <a:tc rowSpan="13">
                  <a:txBody>
                    <a:bodyPr/>
                    <a:lstStyle/>
                    <a:p>
                      <a:pPr algn="ctr"/>
                      <a:r>
                        <a:rPr lang="es-AR" cap="all" baseline="0" dirty="0" smtClean="0"/>
                        <a:t>Fondo “David </a:t>
                      </a:r>
                      <a:r>
                        <a:rPr lang="es-AR" cap="all" baseline="0" dirty="0" err="1" smtClean="0"/>
                        <a:t>Marambio</a:t>
                      </a:r>
                      <a:r>
                        <a:rPr lang="es-AR" cap="all" baseline="0" dirty="0" smtClean="0"/>
                        <a:t> Catán”</a:t>
                      </a:r>
                      <a:endParaRPr lang="es-ES" cap="all" baseline="0" dirty="0"/>
                    </a:p>
                  </a:txBody>
                  <a:tcPr anchor="ctr" anchorCtr="1">
                    <a:solidFill>
                      <a:schemeClr val="accent1">
                        <a:lumMod val="40000"/>
                        <a:lumOff val="60000"/>
                      </a:schemeClr>
                    </a:solidFill>
                  </a:tcPr>
                </a:tc>
                <a:tc rowSpan="5">
                  <a:txBody>
                    <a:bodyPr/>
                    <a:lstStyle/>
                    <a:p>
                      <a:pPr algn="ctr">
                        <a:lnSpc>
                          <a:spcPct val="115000"/>
                        </a:lnSpc>
                        <a:spcAft>
                          <a:spcPts val="1000"/>
                        </a:spcAft>
                      </a:pPr>
                      <a:r>
                        <a:rPr lang="es-ES" sz="1400" b="1" dirty="0">
                          <a:solidFill>
                            <a:srgbClr val="000000"/>
                          </a:solidFill>
                          <a:latin typeface="Times New Roman"/>
                          <a:ea typeface="Times New Roman"/>
                          <a:cs typeface="Times New Roman"/>
                        </a:rPr>
                        <a:t>Documentación Personal </a:t>
                      </a:r>
                      <a:endParaRPr lang="es-ES" sz="1400" dirty="0">
                        <a:latin typeface="Calibri"/>
                        <a:ea typeface="Calibri"/>
                        <a:cs typeface="Times New Roman"/>
                      </a:endParaRPr>
                    </a:p>
                  </a:txBody>
                  <a:tcPr marL="63500" marR="63500" marT="63500" marB="63500" anchor="ctr">
                    <a:solidFill>
                      <a:schemeClr val="accent1">
                        <a:lumMod val="40000"/>
                        <a:lumOff val="60000"/>
                      </a:schemeClr>
                    </a:solidFill>
                  </a:tcPr>
                </a:tc>
                <a:tc>
                  <a:txBody>
                    <a:bodyPr/>
                    <a:lstStyle/>
                    <a:p>
                      <a:pPr algn="just">
                        <a:lnSpc>
                          <a:spcPct val="115000"/>
                        </a:lnSpc>
                        <a:spcAft>
                          <a:spcPts val="1000"/>
                        </a:spcAft>
                      </a:pPr>
                      <a:r>
                        <a:rPr lang="es-ES" sz="1400" dirty="0">
                          <a:solidFill>
                            <a:srgbClr val="000000"/>
                          </a:solidFill>
                          <a:latin typeface="Times New Roman"/>
                          <a:ea typeface="Times New Roman"/>
                          <a:cs typeface="Times New Roman"/>
                        </a:rPr>
                        <a:t>1.1 Estudios </a:t>
                      </a:r>
                      <a:r>
                        <a:rPr lang="es-ES" sz="1400" dirty="0" err="1">
                          <a:solidFill>
                            <a:srgbClr val="000000"/>
                          </a:solidFill>
                          <a:latin typeface="Times New Roman"/>
                          <a:ea typeface="Times New Roman"/>
                          <a:cs typeface="Times New Roman"/>
                        </a:rPr>
                        <a:t>médicos</a:t>
                      </a:r>
                      <a:endParaRPr lang="es-ES" sz="1400" dirty="0">
                        <a:latin typeface="Calibri"/>
                        <a:ea typeface="Calibri"/>
                        <a:cs typeface="Times New Roman"/>
                      </a:endParaRPr>
                    </a:p>
                  </a:txBody>
                  <a:tcPr marL="63500" marR="63500" marT="63500" marB="63500" anchor="ctr">
                    <a:solidFill>
                      <a:schemeClr val="accent1">
                        <a:lumMod val="40000"/>
                        <a:lumOff val="60000"/>
                      </a:schemeClr>
                    </a:solidFill>
                  </a:tcPr>
                </a:tc>
              </a:tr>
              <a:tr h="378302">
                <a:tc vMerge="1">
                  <a:txBody>
                    <a:bodyPr/>
                    <a:lstStyle/>
                    <a:p>
                      <a:endParaRPr lang="es-ES" dirty="0"/>
                    </a:p>
                  </a:txBody>
                  <a:tcPr/>
                </a:tc>
                <a:tc vMerge="1">
                  <a:txBody>
                    <a:bodyPr/>
                    <a:lstStyle/>
                    <a:p>
                      <a:endParaRPr lang="es-ES" dirty="0"/>
                    </a:p>
                  </a:txBody>
                  <a:tcPr/>
                </a:tc>
                <a:tc>
                  <a:txBody>
                    <a:bodyPr/>
                    <a:lstStyle/>
                    <a:p>
                      <a:pPr algn="just">
                        <a:lnSpc>
                          <a:spcPct val="115000"/>
                        </a:lnSpc>
                        <a:spcAft>
                          <a:spcPts val="1000"/>
                        </a:spcAft>
                      </a:pPr>
                      <a:r>
                        <a:rPr lang="es-ES" sz="1400" dirty="0">
                          <a:solidFill>
                            <a:srgbClr val="000000"/>
                          </a:solidFill>
                          <a:latin typeface="Times New Roman"/>
                          <a:ea typeface="Times New Roman"/>
                          <a:cs typeface="Times New Roman"/>
                        </a:rPr>
                        <a:t>1.2 Correspondencia General </a:t>
                      </a:r>
                      <a:endParaRPr lang="es-ES" sz="1400" dirty="0">
                        <a:latin typeface="Calibri"/>
                        <a:ea typeface="Calibri"/>
                        <a:cs typeface="Times New Roman"/>
                      </a:endParaRPr>
                    </a:p>
                  </a:txBody>
                  <a:tcPr marL="63500" marR="63500" marT="63500" marB="63500" anchor="ctr">
                    <a:solidFill>
                      <a:schemeClr val="accent1">
                        <a:lumMod val="20000"/>
                        <a:lumOff val="80000"/>
                      </a:schemeClr>
                    </a:solidFill>
                  </a:tcPr>
                </a:tc>
              </a:tr>
              <a:tr h="378302">
                <a:tc vMerge="1">
                  <a:txBody>
                    <a:bodyPr/>
                    <a:lstStyle/>
                    <a:p>
                      <a:endParaRPr lang="es-ES" dirty="0"/>
                    </a:p>
                  </a:txBody>
                  <a:tcPr/>
                </a:tc>
                <a:tc vMerge="1">
                  <a:txBody>
                    <a:bodyPr/>
                    <a:lstStyle/>
                    <a:p>
                      <a:endParaRPr lang="es-ES" dirty="0"/>
                    </a:p>
                  </a:txBody>
                  <a:tcPr/>
                </a:tc>
                <a:tc>
                  <a:txBody>
                    <a:bodyPr/>
                    <a:lstStyle/>
                    <a:p>
                      <a:pPr algn="just">
                        <a:lnSpc>
                          <a:spcPct val="115000"/>
                        </a:lnSpc>
                        <a:spcAft>
                          <a:spcPts val="1000"/>
                        </a:spcAft>
                      </a:pPr>
                      <a:r>
                        <a:rPr lang="es-ES" sz="1400" dirty="0">
                          <a:solidFill>
                            <a:srgbClr val="000000"/>
                          </a:solidFill>
                          <a:latin typeface="Times New Roman"/>
                          <a:ea typeface="Times New Roman"/>
                          <a:cs typeface="Times New Roman"/>
                        </a:rPr>
                        <a:t>1.3 Contratos de alquiler </a:t>
                      </a:r>
                      <a:endParaRPr lang="es-ES" sz="1400" dirty="0">
                        <a:latin typeface="Calibri"/>
                        <a:ea typeface="Calibri"/>
                        <a:cs typeface="Times New Roman"/>
                      </a:endParaRPr>
                    </a:p>
                  </a:txBody>
                  <a:tcPr marL="63500" marR="63500" marT="63500" marB="63500" anchor="ctr">
                    <a:solidFill>
                      <a:schemeClr val="accent1">
                        <a:lumMod val="40000"/>
                        <a:lumOff val="60000"/>
                      </a:schemeClr>
                    </a:solidFill>
                  </a:tcPr>
                </a:tc>
              </a:tr>
              <a:tr h="625689">
                <a:tc vMerge="1">
                  <a:txBody>
                    <a:bodyPr/>
                    <a:lstStyle/>
                    <a:p>
                      <a:endParaRPr lang="es-ES" dirty="0"/>
                    </a:p>
                  </a:txBody>
                  <a:tcPr/>
                </a:tc>
                <a:tc vMerge="1">
                  <a:txBody>
                    <a:bodyPr/>
                    <a:lstStyle/>
                    <a:p>
                      <a:endParaRPr lang="es-ES" dirty="0"/>
                    </a:p>
                  </a:txBody>
                  <a:tcPr/>
                </a:tc>
                <a:tc>
                  <a:txBody>
                    <a:bodyPr/>
                    <a:lstStyle/>
                    <a:p>
                      <a:pPr algn="just">
                        <a:lnSpc>
                          <a:spcPct val="115000"/>
                        </a:lnSpc>
                        <a:spcAft>
                          <a:spcPts val="1000"/>
                        </a:spcAft>
                      </a:pPr>
                      <a:r>
                        <a:rPr lang="es-ES" sz="1400" dirty="0">
                          <a:solidFill>
                            <a:srgbClr val="000000"/>
                          </a:solidFill>
                          <a:latin typeface="Times New Roman"/>
                          <a:ea typeface="Times New Roman"/>
                          <a:cs typeface="Times New Roman"/>
                        </a:rPr>
                        <a:t>1.4 Retratos originales (Fotografías) </a:t>
                      </a:r>
                      <a:endParaRPr lang="es-ES" sz="1400" dirty="0">
                        <a:latin typeface="Calibri"/>
                        <a:ea typeface="Calibri"/>
                        <a:cs typeface="Times New Roman"/>
                      </a:endParaRPr>
                    </a:p>
                  </a:txBody>
                  <a:tcPr marL="63500" marR="63500" marT="63500" marB="63500" anchor="ctr">
                    <a:solidFill>
                      <a:schemeClr val="accent1">
                        <a:lumMod val="20000"/>
                        <a:lumOff val="80000"/>
                      </a:schemeClr>
                    </a:solidFill>
                  </a:tcPr>
                </a:tc>
              </a:tr>
              <a:tr h="378302">
                <a:tc vMerge="1">
                  <a:txBody>
                    <a:bodyPr/>
                    <a:lstStyle/>
                    <a:p>
                      <a:endParaRPr lang="es-ES"/>
                    </a:p>
                  </a:txBody>
                  <a:tcPr/>
                </a:tc>
                <a:tc vMerge="1">
                  <a:txBody>
                    <a:bodyPr/>
                    <a:lstStyle/>
                    <a:p>
                      <a:pPr algn="ctr">
                        <a:lnSpc>
                          <a:spcPct val="115000"/>
                        </a:lnSpc>
                        <a:spcAft>
                          <a:spcPts val="1000"/>
                        </a:spcAft>
                      </a:pPr>
                      <a:endParaRPr lang="es-ES" sz="1100" dirty="0">
                        <a:latin typeface="Calibri"/>
                        <a:ea typeface="Calibri"/>
                        <a:cs typeface="Times New Roman"/>
                      </a:endParaRPr>
                    </a:p>
                  </a:txBody>
                  <a:tcPr marL="63500" marR="63500" marT="63500" marB="63500" anchor="ctr"/>
                </a:tc>
                <a:tc>
                  <a:txBody>
                    <a:bodyPr/>
                    <a:lstStyle/>
                    <a:p>
                      <a:pPr algn="just">
                        <a:lnSpc>
                          <a:spcPct val="115000"/>
                        </a:lnSpc>
                        <a:spcAft>
                          <a:spcPts val="1000"/>
                        </a:spcAft>
                      </a:pPr>
                      <a:r>
                        <a:rPr lang="es-ES" sz="1400" dirty="0">
                          <a:solidFill>
                            <a:srgbClr val="000000"/>
                          </a:solidFill>
                          <a:latin typeface="Times New Roman"/>
                          <a:ea typeface="Times New Roman"/>
                          <a:cs typeface="Times New Roman"/>
                        </a:rPr>
                        <a:t>1.5 Dibujos (Litografías)</a:t>
                      </a:r>
                      <a:endParaRPr lang="es-ES" sz="1400" dirty="0">
                        <a:latin typeface="Calibri"/>
                        <a:ea typeface="Calibri"/>
                        <a:cs typeface="Times New Roman"/>
                      </a:endParaRPr>
                    </a:p>
                  </a:txBody>
                  <a:tcPr marL="63500" marR="63500" marT="63500" marB="63500" anchor="ctr">
                    <a:solidFill>
                      <a:schemeClr val="accent1">
                        <a:lumMod val="40000"/>
                        <a:lumOff val="60000"/>
                      </a:schemeClr>
                    </a:solidFill>
                  </a:tcPr>
                </a:tc>
              </a:tr>
              <a:tr h="378302">
                <a:tc vMerge="1">
                  <a:txBody>
                    <a:bodyPr/>
                    <a:lstStyle/>
                    <a:p>
                      <a:endParaRPr lang="es-ES" dirty="0"/>
                    </a:p>
                  </a:txBody>
                  <a:tcPr/>
                </a:tc>
                <a:tc rowSpan="3">
                  <a:txBody>
                    <a:bodyPr/>
                    <a:lstStyle/>
                    <a:p>
                      <a:pPr algn="ctr">
                        <a:lnSpc>
                          <a:spcPct val="115000"/>
                        </a:lnSpc>
                        <a:spcAft>
                          <a:spcPts val="1000"/>
                        </a:spcAft>
                      </a:pPr>
                      <a:r>
                        <a:rPr lang="es-ES" sz="1400" b="1" dirty="0">
                          <a:solidFill>
                            <a:srgbClr val="000000"/>
                          </a:solidFill>
                          <a:latin typeface="Times New Roman"/>
                          <a:ea typeface="Times New Roman"/>
                          <a:cs typeface="Times New Roman"/>
                        </a:rPr>
                        <a:t>Producciones intelectuales </a:t>
                      </a:r>
                      <a:endParaRPr lang="es-ES" sz="1400" dirty="0">
                        <a:latin typeface="Calibri"/>
                        <a:ea typeface="Calibri"/>
                        <a:cs typeface="Times New Roman"/>
                      </a:endParaRPr>
                    </a:p>
                  </a:txBody>
                  <a:tcPr marL="63500" marR="63500" marT="63500" marB="63500" anchor="ctr">
                    <a:solidFill>
                      <a:schemeClr val="accent1">
                        <a:lumMod val="20000"/>
                        <a:lumOff val="80000"/>
                      </a:schemeClr>
                    </a:solidFill>
                  </a:tcPr>
                </a:tc>
                <a:tc>
                  <a:txBody>
                    <a:bodyPr/>
                    <a:lstStyle/>
                    <a:p>
                      <a:pPr algn="just">
                        <a:lnSpc>
                          <a:spcPct val="115000"/>
                        </a:lnSpc>
                        <a:spcAft>
                          <a:spcPts val="1000"/>
                        </a:spcAft>
                      </a:pPr>
                      <a:r>
                        <a:rPr lang="es-ES" sz="1400" dirty="0">
                          <a:solidFill>
                            <a:schemeClr val="accent4">
                              <a:lumMod val="75000"/>
                            </a:schemeClr>
                          </a:solidFill>
                          <a:latin typeface="Times New Roman"/>
                          <a:ea typeface="Times New Roman"/>
                          <a:cs typeface="Times New Roman"/>
                        </a:rPr>
                        <a:t>2.1 Escritos originales </a:t>
                      </a:r>
                      <a:endParaRPr lang="es-ES" sz="1400" dirty="0">
                        <a:solidFill>
                          <a:schemeClr val="accent4">
                            <a:lumMod val="75000"/>
                          </a:schemeClr>
                        </a:solidFill>
                        <a:latin typeface="Calibri"/>
                        <a:ea typeface="Calibri"/>
                        <a:cs typeface="Times New Roman"/>
                      </a:endParaRPr>
                    </a:p>
                  </a:txBody>
                  <a:tcPr marL="63500" marR="63500" marT="63500" marB="63500" anchor="ctr">
                    <a:solidFill>
                      <a:schemeClr val="accent1">
                        <a:lumMod val="20000"/>
                        <a:lumOff val="80000"/>
                      </a:schemeClr>
                    </a:solidFill>
                  </a:tcPr>
                </a:tc>
              </a:tr>
              <a:tr h="378302">
                <a:tc vMerge="1">
                  <a:txBody>
                    <a:bodyPr/>
                    <a:lstStyle/>
                    <a:p>
                      <a:endParaRPr lang="es-ES" dirty="0"/>
                    </a:p>
                  </a:txBody>
                  <a:tcPr/>
                </a:tc>
                <a:tc vMerge="1">
                  <a:txBody>
                    <a:bodyPr/>
                    <a:lstStyle/>
                    <a:p>
                      <a:endParaRPr lang="es-ES" dirty="0"/>
                    </a:p>
                  </a:txBody>
                  <a:tcPr/>
                </a:tc>
                <a:tc>
                  <a:txBody>
                    <a:bodyPr/>
                    <a:lstStyle/>
                    <a:p>
                      <a:pPr algn="just">
                        <a:lnSpc>
                          <a:spcPct val="115000"/>
                        </a:lnSpc>
                        <a:spcAft>
                          <a:spcPts val="1000"/>
                        </a:spcAft>
                      </a:pPr>
                      <a:r>
                        <a:rPr lang="es-ES" sz="1400" dirty="0">
                          <a:solidFill>
                            <a:schemeClr val="accent4">
                              <a:lumMod val="75000"/>
                            </a:schemeClr>
                          </a:solidFill>
                          <a:latin typeface="Times New Roman"/>
                          <a:ea typeface="Times New Roman"/>
                          <a:cs typeface="Times New Roman"/>
                        </a:rPr>
                        <a:t>2.2 Artículos publicados en diarios </a:t>
                      </a:r>
                      <a:endParaRPr lang="es-ES" sz="1400" dirty="0">
                        <a:solidFill>
                          <a:schemeClr val="accent4">
                            <a:lumMod val="75000"/>
                          </a:schemeClr>
                        </a:solidFill>
                        <a:latin typeface="Calibri"/>
                        <a:ea typeface="Calibri"/>
                        <a:cs typeface="Times New Roman"/>
                      </a:endParaRPr>
                    </a:p>
                  </a:txBody>
                  <a:tcPr marL="63500" marR="63500" marT="63500" marB="63500" anchor="ctr">
                    <a:solidFill>
                      <a:schemeClr val="accent1">
                        <a:lumMod val="40000"/>
                        <a:lumOff val="60000"/>
                      </a:schemeClr>
                    </a:solidFill>
                  </a:tcPr>
                </a:tc>
              </a:tr>
              <a:tr h="378302">
                <a:tc vMerge="1">
                  <a:txBody>
                    <a:bodyPr/>
                    <a:lstStyle/>
                    <a:p>
                      <a:endParaRPr lang="es-ES" dirty="0"/>
                    </a:p>
                  </a:txBody>
                  <a:tcPr/>
                </a:tc>
                <a:tc vMerge="1">
                  <a:txBody>
                    <a:bodyPr/>
                    <a:lstStyle/>
                    <a:p>
                      <a:endParaRPr lang="es-ES" dirty="0"/>
                    </a:p>
                  </a:txBody>
                  <a:tcPr/>
                </a:tc>
                <a:tc>
                  <a:txBody>
                    <a:bodyPr/>
                    <a:lstStyle/>
                    <a:p>
                      <a:pPr algn="just">
                        <a:lnSpc>
                          <a:spcPct val="115000"/>
                        </a:lnSpc>
                        <a:spcAft>
                          <a:spcPts val="1000"/>
                        </a:spcAft>
                      </a:pPr>
                      <a:r>
                        <a:rPr lang="es-ES" sz="1400" dirty="0">
                          <a:solidFill>
                            <a:schemeClr val="accent4">
                              <a:lumMod val="75000"/>
                            </a:schemeClr>
                          </a:solidFill>
                          <a:latin typeface="Times New Roman"/>
                          <a:ea typeface="Times New Roman"/>
                          <a:cs typeface="Times New Roman"/>
                        </a:rPr>
                        <a:t>2.3 Discursos </a:t>
                      </a:r>
                      <a:endParaRPr lang="es-ES" sz="1400" dirty="0">
                        <a:solidFill>
                          <a:schemeClr val="accent4">
                            <a:lumMod val="75000"/>
                          </a:schemeClr>
                        </a:solidFill>
                        <a:latin typeface="Calibri"/>
                        <a:ea typeface="Calibri"/>
                        <a:cs typeface="Times New Roman"/>
                      </a:endParaRPr>
                    </a:p>
                  </a:txBody>
                  <a:tcPr marL="63500" marR="63500" marT="63500" marB="63500" anchor="ctr">
                    <a:solidFill>
                      <a:schemeClr val="accent1">
                        <a:lumMod val="20000"/>
                        <a:lumOff val="80000"/>
                      </a:schemeClr>
                    </a:solidFill>
                  </a:tcPr>
                </a:tc>
              </a:tr>
              <a:tr h="625689">
                <a:tc vMerge="1">
                  <a:txBody>
                    <a:bodyPr/>
                    <a:lstStyle/>
                    <a:p>
                      <a:endParaRPr lang="es-ES" dirty="0"/>
                    </a:p>
                  </a:txBody>
                  <a:tcPr/>
                </a:tc>
                <a:tc rowSpan="4">
                  <a:txBody>
                    <a:bodyPr/>
                    <a:lstStyle/>
                    <a:p>
                      <a:pPr algn="ctr">
                        <a:lnSpc>
                          <a:spcPct val="115000"/>
                        </a:lnSpc>
                        <a:spcAft>
                          <a:spcPts val="1000"/>
                        </a:spcAft>
                      </a:pPr>
                      <a:r>
                        <a:rPr lang="es-ES" sz="1400" b="1" dirty="0">
                          <a:solidFill>
                            <a:srgbClr val="000000"/>
                          </a:solidFill>
                          <a:latin typeface="Times New Roman"/>
                          <a:ea typeface="Times New Roman"/>
                          <a:cs typeface="Times New Roman"/>
                        </a:rPr>
                        <a:t>Actividades</a:t>
                      </a:r>
                      <a:endParaRPr lang="es-ES" sz="1400" dirty="0">
                        <a:latin typeface="Calibri"/>
                        <a:ea typeface="Calibri"/>
                        <a:cs typeface="Times New Roman"/>
                      </a:endParaRPr>
                    </a:p>
                  </a:txBody>
                  <a:tcPr marL="63500" marR="63500" marT="63500" marB="63500" anchor="ctr">
                    <a:solidFill>
                      <a:schemeClr val="accent1">
                        <a:lumMod val="40000"/>
                        <a:lumOff val="60000"/>
                      </a:schemeClr>
                    </a:solidFill>
                  </a:tcPr>
                </a:tc>
                <a:tc>
                  <a:txBody>
                    <a:bodyPr/>
                    <a:lstStyle/>
                    <a:p>
                      <a:pPr algn="just">
                        <a:lnSpc>
                          <a:spcPct val="115000"/>
                        </a:lnSpc>
                        <a:spcAft>
                          <a:spcPts val="1000"/>
                        </a:spcAft>
                      </a:pPr>
                      <a:r>
                        <a:rPr lang="es-ES" sz="1400" dirty="0">
                          <a:solidFill>
                            <a:schemeClr val="bg2">
                              <a:lumMod val="25000"/>
                            </a:schemeClr>
                          </a:solidFill>
                          <a:latin typeface="Times New Roman"/>
                          <a:ea typeface="Times New Roman"/>
                          <a:cs typeface="Times New Roman"/>
                        </a:rPr>
                        <a:t>3.1 Centro de Expedicionarios del Desierto </a:t>
                      </a:r>
                      <a:endParaRPr lang="es-ES" sz="1400" dirty="0">
                        <a:solidFill>
                          <a:schemeClr val="bg2">
                            <a:lumMod val="25000"/>
                          </a:schemeClr>
                        </a:solidFill>
                        <a:latin typeface="Calibri"/>
                        <a:ea typeface="Calibri"/>
                        <a:cs typeface="Times New Roman"/>
                      </a:endParaRPr>
                    </a:p>
                  </a:txBody>
                  <a:tcPr marL="63500" marR="63500" marT="63500" marB="63500" anchor="ctr">
                    <a:solidFill>
                      <a:schemeClr val="accent1">
                        <a:lumMod val="40000"/>
                        <a:lumOff val="60000"/>
                      </a:schemeClr>
                    </a:solidFill>
                  </a:tcPr>
                </a:tc>
              </a:tr>
              <a:tr h="625689">
                <a:tc vMerge="1">
                  <a:txBody>
                    <a:bodyPr/>
                    <a:lstStyle/>
                    <a:p>
                      <a:endParaRPr lang="es-ES" dirty="0"/>
                    </a:p>
                  </a:txBody>
                  <a:tcPr/>
                </a:tc>
                <a:tc vMerge="1">
                  <a:txBody>
                    <a:bodyPr/>
                    <a:lstStyle/>
                    <a:p>
                      <a:endParaRPr lang="es-ES" dirty="0"/>
                    </a:p>
                  </a:txBody>
                  <a:tcPr/>
                </a:tc>
                <a:tc>
                  <a:txBody>
                    <a:bodyPr/>
                    <a:lstStyle/>
                    <a:p>
                      <a:pPr algn="just">
                        <a:lnSpc>
                          <a:spcPct val="115000"/>
                        </a:lnSpc>
                        <a:spcAft>
                          <a:spcPts val="1000"/>
                        </a:spcAft>
                      </a:pPr>
                      <a:r>
                        <a:rPr lang="es-ES" sz="1400" dirty="0">
                          <a:solidFill>
                            <a:schemeClr val="bg2">
                              <a:lumMod val="25000"/>
                            </a:schemeClr>
                          </a:solidFill>
                          <a:latin typeface="Times New Roman"/>
                          <a:ea typeface="Times New Roman"/>
                          <a:cs typeface="Times New Roman"/>
                        </a:rPr>
                        <a:t>3.2 Difusión de la historia militar y de sus actores históricos</a:t>
                      </a:r>
                      <a:endParaRPr lang="es-ES" sz="1400" dirty="0">
                        <a:solidFill>
                          <a:schemeClr val="bg2">
                            <a:lumMod val="25000"/>
                          </a:schemeClr>
                        </a:solidFill>
                        <a:latin typeface="Calibri"/>
                        <a:ea typeface="Calibri"/>
                        <a:cs typeface="Times New Roman"/>
                      </a:endParaRPr>
                    </a:p>
                  </a:txBody>
                  <a:tcPr marL="63500" marR="63500" marT="63500" marB="63500" anchor="ctr">
                    <a:solidFill>
                      <a:schemeClr val="accent1">
                        <a:lumMod val="20000"/>
                        <a:lumOff val="80000"/>
                      </a:schemeClr>
                    </a:solidFill>
                  </a:tcPr>
                </a:tc>
              </a:tr>
              <a:tr h="378302">
                <a:tc vMerge="1">
                  <a:txBody>
                    <a:bodyPr/>
                    <a:lstStyle/>
                    <a:p>
                      <a:endParaRPr lang="es-ES" dirty="0"/>
                    </a:p>
                  </a:txBody>
                  <a:tcPr/>
                </a:tc>
                <a:tc vMerge="1">
                  <a:txBody>
                    <a:bodyPr/>
                    <a:lstStyle/>
                    <a:p>
                      <a:endParaRPr lang="es-ES" dirty="0"/>
                    </a:p>
                  </a:txBody>
                  <a:tcPr/>
                </a:tc>
                <a:tc>
                  <a:txBody>
                    <a:bodyPr/>
                    <a:lstStyle/>
                    <a:p>
                      <a:pPr algn="just">
                        <a:lnSpc>
                          <a:spcPct val="115000"/>
                        </a:lnSpc>
                        <a:spcAft>
                          <a:spcPts val="1000"/>
                        </a:spcAft>
                      </a:pPr>
                      <a:r>
                        <a:rPr lang="es-ES" sz="1400" dirty="0">
                          <a:solidFill>
                            <a:schemeClr val="bg2">
                              <a:lumMod val="25000"/>
                            </a:schemeClr>
                          </a:solidFill>
                          <a:latin typeface="Times New Roman"/>
                          <a:ea typeface="Times New Roman"/>
                          <a:cs typeface="Times New Roman"/>
                        </a:rPr>
                        <a:t>3.3 Enciclopedia Militar </a:t>
                      </a:r>
                      <a:endParaRPr lang="es-ES" sz="1400" dirty="0">
                        <a:solidFill>
                          <a:schemeClr val="bg2">
                            <a:lumMod val="25000"/>
                          </a:schemeClr>
                        </a:solidFill>
                        <a:latin typeface="Calibri"/>
                        <a:ea typeface="Calibri"/>
                        <a:cs typeface="Times New Roman"/>
                      </a:endParaRPr>
                    </a:p>
                  </a:txBody>
                  <a:tcPr marL="63500" marR="63500" marT="63500" marB="63500" anchor="ctr">
                    <a:solidFill>
                      <a:schemeClr val="accent1">
                        <a:lumMod val="40000"/>
                        <a:lumOff val="60000"/>
                      </a:schemeClr>
                    </a:solidFill>
                  </a:tcPr>
                </a:tc>
              </a:tr>
              <a:tr h="625689">
                <a:tc vMerge="1">
                  <a:txBody>
                    <a:bodyPr/>
                    <a:lstStyle/>
                    <a:p>
                      <a:endParaRPr lang="es-ES" dirty="0"/>
                    </a:p>
                  </a:txBody>
                  <a:tcPr/>
                </a:tc>
                <a:tc vMerge="1">
                  <a:txBody>
                    <a:bodyPr/>
                    <a:lstStyle/>
                    <a:p>
                      <a:endParaRPr lang="es-ES" dirty="0"/>
                    </a:p>
                  </a:txBody>
                  <a:tcPr/>
                </a:tc>
                <a:tc>
                  <a:txBody>
                    <a:bodyPr/>
                    <a:lstStyle/>
                    <a:p>
                      <a:pPr algn="just">
                        <a:lnSpc>
                          <a:spcPct val="115000"/>
                        </a:lnSpc>
                        <a:spcAft>
                          <a:spcPts val="1000"/>
                        </a:spcAft>
                      </a:pPr>
                      <a:r>
                        <a:rPr lang="es-ES" sz="1400" dirty="0">
                          <a:solidFill>
                            <a:schemeClr val="bg2">
                              <a:lumMod val="25000"/>
                            </a:schemeClr>
                          </a:solidFill>
                          <a:latin typeface="Times New Roman"/>
                          <a:ea typeface="Times New Roman"/>
                          <a:cs typeface="Times New Roman"/>
                        </a:rPr>
                        <a:t>3.4 Tomos de Enciclopedia Militar (1899-1904) </a:t>
                      </a:r>
                      <a:endParaRPr lang="es-ES" sz="1400" dirty="0">
                        <a:solidFill>
                          <a:schemeClr val="bg2">
                            <a:lumMod val="25000"/>
                          </a:schemeClr>
                        </a:solidFill>
                        <a:latin typeface="Calibri"/>
                        <a:ea typeface="Calibri"/>
                        <a:cs typeface="Times New Roman"/>
                      </a:endParaRPr>
                    </a:p>
                  </a:txBody>
                  <a:tcPr marL="63500" marR="63500" marT="63500" marB="63500" anchor="ctr">
                    <a:solidFill>
                      <a:schemeClr val="accent1">
                        <a:lumMod val="20000"/>
                        <a:lumOff val="80000"/>
                      </a:schemeClr>
                    </a:solidFill>
                  </a:tcPr>
                </a:tc>
              </a:tr>
              <a:tr h="378302">
                <a:tc vMerge="1">
                  <a:txBody>
                    <a:bodyPr/>
                    <a:lstStyle/>
                    <a:p>
                      <a:endParaRPr lang="es-ES" dirty="0"/>
                    </a:p>
                  </a:txBody>
                  <a:tcPr/>
                </a:tc>
                <a:tc>
                  <a:txBody>
                    <a:bodyPr/>
                    <a:lstStyle/>
                    <a:p>
                      <a:pPr algn="ctr">
                        <a:lnSpc>
                          <a:spcPct val="115000"/>
                        </a:lnSpc>
                        <a:spcAft>
                          <a:spcPts val="1000"/>
                        </a:spcAft>
                      </a:pPr>
                      <a:r>
                        <a:rPr lang="es-ES" sz="1400" b="1" dirty="0">
                          <a:solidFill>
                            <a:srgbClr val="000000"/>
                          </a:solidFill>
                          <a:latin typeface="Times New Roman"/>
                          <a:ea typeface="Times New Roman"/>
                          <a:cs typeface="Times New Roman"/>
                        </a:rPr>
                        <a:t>Acerca de…</a:t>
                      </a:r>
                      <a:endParaRPr lang="es-ES" sz="1400" b="1" dirty="0">
                        <a:latin typeface="Calibri"/>
                        <a:ea typeface="Calibri"/>
                        <a:cs typeface="Times New Roman"/>
                      </a:endParaRPr>
                    </a:p>
                  </a:txBody>
                  <a:tcPr marL="63500" marR="63500" marT="63500" marB="63500" anchor="ctr">
                    <a:solidFill>
                      <a:schemeClr val="accent1">
                        <a:lumMod val="60000"/>
                        <a:lumOff val="40000"/>
                      </a:schemeClr>
                    </a:solidFill>
                  </a:tcPr>
                </a:tc>
                <a:tc>
                  <a:txBody>
                    <a:bodyPr/>
                    <a:lstStyle/>
                    <a:p>
                      <a:pPr algn="just">
                        <a:lnSpc>
                          <a:spcPct val="115000"/>
                        </a:lnSpc>
                        <a:spcAft>
                          <a:spcPts val="1000"/>
                        </a:spcAft>
                      </a:pPr>
                      <a:r>
                        <a:rPr lang="es-ES" sz="1400" dirty="0">
                          <a:solidFill>
                            <a:srgbClr val="000000"/>
                          </a:solidFill>
                          <a:latin typeface="Times New Roman"/>
                          <a:ea typeface="Times New Roman"/>
                          <a:cs typeface="Times New Roman"/>
                        </a:rPr>
                        <a:t>Documentos post mortem. </a:t>
                      </a:r>
                      <a:endParaRPr lang="es-ES" sz="1400" dirty="0">
                        <a:latin typeface="Calibri"/>
                        <a:ea typeface="Calibri"/>
                        <a:cs typeface="Times New Roman"/>
                      </a:endParaRPr>
                    </a:p>
                  </a:txBody>
                  <a:tcPr marL="63500" marR="63500" marT="63500" marB="63500" anchor="ctr">
                    <a:solidFill>
                      <a:schemeClr val="accent1">
                        <a:lumMod val="60000"/>
                        <a:lumOff val="40000"/>
                      </a:schemeClr>
                    </a:solidFill>
                  </a:tcPr>
                </a:tc>
              </a:tr>
            </a:tbl>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475656" y="188640"/>
            <a:ext cx="6377136" cy="576064"/>
          </a:xfrm>
          <a:ln w="12700">
            <a:noFill/>
          </a:ln>
        </p:spPr>
        <p:txBody>
          <a:bodyPr/>
          <a:lstStyle/>
          <a:p>
            <a:pPr algn="ctr"/>
            <a:r>
              <a:rPr lang="es-AR" dirty="0" smtClean="0"/>
              <a:t>Proceso de clasificación</a:t>
            </a:r>
            <a:endParaRPr lang="es-ES" dirty="0"/>
          </a:p>
        </p:txBody>
      </p:sp>
      <p:sp>
        <p:nvSpPr>
          <p:cNvPr id="3" name="2 Marcador de contenido"/>
          <p:cNvSpPr>
            <a:spLocks noGrp="1"/>
          </p:cNvSpPr>
          <p:nvPr>
            <p:ph sz="quarter" idx="1"/>
          </p:nvPr>
        </p:nvSpPr>
        <p:spPr>
          <a:xfrm>
            <a:off x="251520" y="908720"/>
            <a:ext cx="8892480" cy="5616624"/>
          </a:xfrm>
          <a:ln w="12700">
            <a:noFill/>
          </a:ln>
        </p:spPr>
        <p:txBody>
          <a:bodyPr>
            <a:normAutofit fontScale="25000" lnSpcReduction="20000"/>
          </a:bodyPr>
          <a:lstStyle/>
          <a:p>
            <a:pPr algn="just"/>
            <a:r>
              <a:rPr lang="es-ES" sz="8800" dirty="0" smtClean="0"/>
              <a:t>El siguiente cuadro está organizado en base a la identificación (parcial) de la documentación. Cuenta con cuatro secciones: </a:t>
            </a:r>
          </a:p>
          <a:p>
            <a:pPr algn="just">
              <a:buNone/>
            </a:pPr>
            <a:endParaRPr lang="es-ES" sz="8800" dirty="0" smtClean="0"/>
          </a:p>
          <a:p>
            <a:pPr algn="just"/>
            <a:r>
              <a:rPr lang="es-ES" sz="8800" b="1" dirty="0" smtClean="0"/>
              <a:t>Personal</a:t>
            </a:r>
            <a:r>
              <a:rPr lang="es-ES" sz="8800" dirty="0" smtClean="0"/>
              <a:t> cuyas series identificadas son: Estudios médicos, Correspondencia General, Contratos de alquiler, Retratos originales (Fotografías) y Dibujos (Litografías); </a:t>
            </a:r>
          </a:p>
          <a:p>
            <a:pPr algn="just">
              <a:buNone/>
            </a:pPr>
            <a:endParaRPr lang="es-ES" sz="8800" dirty="0" smtClean="0"/>
          </a:p>
          <a:p>
            <a:pPr algn="just"/>
            <a:r>
              <a:rPr lang="es-ES" sz="8800" b="1" dirty="0" smtClean="0"/>
              <a:t>Producciones intelectuales</a:t>
            </a:r>
            <a:r>
              <a:rPr lang="es-ES" sz="8800" dirty="0" smtClean="0"/>
              <a:t> con las series: Escritos originales, Artículos publicados en diarios y Discursos; </a:t>
            </a:r>
          </a:p>
          <a:p>
            <a:pPr algn="just">
              <a:buNone/>
            </a:pPr>
            <a:endParaRPr lang="es-ES" sz="8800" dirty="0" smtClean="0"/>
          </a:p>
          <a:p>
            <a:pPr algn="just"/>
            <a:r>
              <a:rPr lang="es-ES" sz="8800" b="1" dirty="0" smtClean="0"/>
              <a:t>Actividades</a:t>
            </a:r>
            <a:r>
              <a:rPr lang="es-ES" sz="8800" dirty="0" smtClean="0"/>
              <a:t> con las series: Centro de Expedicionarios al Desierto, Difusión de la historia militar y de sus actores históricos, Enciclopedia Militar y Tomos de Enciclopedia Militar. </a:t>
            </a:r>
          </a:p>
          <a:p>
            <a:pPr algn="just">
              <a:buNone/>
            </a:pPr>
            <a:endParaRPr lang="es-ES" sz="8800" dirty="0" smtClean="0"/>
          </a:p>
          <a:p>
            <a:pPr algn="just"/>
            <a:r>
              <a:rPr lang="es-ES" sz="8800" dirty="0" smtClean="0"/>
              <a:t>Finalmente, la sección denominada ficticiamente </a:t>
            </a:r>
            <a:r>
              <a:rPr lang="es-ES" sz="8800" b="1" dirty="0" smtClean="0"/>
              <a:t>Acerca de… </a:t>
            </a:r>
            <a:r>
              <a:rPr lang="es-ES" sz="8800" dirty="0" smtClean="0"/>
              <a:t>y en la cual se encuentra la serie Documentación </a:t>
            </a:r>
            <a:r>
              <a:rPr lang="es-ES" sz="8800" i="1" dirty="0" smtClean="0"/>
              <a:t>post-mortem</a:t>
            </a:r>
            <a:r>
              <a:rPr lang="es-ES" sz="8800" dirty="0" smtClean="0"/>
              <a:t> y que inferimos fue la creada por la donante, con los documentos reunidos en base al fallecimiento de David </a:t>
            </a:r>
            <a:r>
              <a:rPr lang="es-ES" sz="8800" dirty="0" err="1" smtClean="0"/>
              <a:t>Marambio</a:t>
            </a:r>
            <a:r>
              <a:rPr lang="es-ES" sz="8800" dirty="0" smtClean="0"/>
              <a:t> Catán.</a:t>
            </a:r>
          </a:p>
          <a:p>
            <a:endParaRPr lang="es-E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899592" y="0"/>
            <a:ext cx="6603504" cy="494928"/>
          </a:xfrm>
        </p:spPr>
        <p:txBody>
          <a:bodyPr>
            <a:noAutofit/>
          </a:bodyPr>
          <a:lstStyle/>
          <a:p>
            <a:pPr algn="ctr"/>
            <a:r>
              <a:rPr lang="es-AR" dirty="0" smtClean="0"/>
              <a:t>Registrador n° 1 </a:t>
            </a:r>
            <a:endParaRPr lang="es-ES" dirty="0"/>
          </a:p>
        </p:txBody>
      </p:sp>
      <p:pic>
        <p:nvPicPr>
          <p:cNvPr id="13" name="12 Imagen" descr="WhatsApp Image 2023-08-22 at 20.58.47.jpeg"/>
          <p:cNvPicPr>
            <a:picLocks noChangeAspect="1"/>
          </p:cNvPicPr>
          <p:nvPr/>
        </p:nvPicPr>
        <p:blipFill>
          <a:blip r:embed="rId2" cstate="print"/>
          <a:stretch>
            <a:fillRect/>
          </a:stretch>
        </p:blipFill>
        <p:spPr>
          <a:xfrm>
            <a:off x="4141459" y="692696"/>
            <a:ext cx="4047087" cy="3384376"/>
          </a:xfrm>
          <a:prstGeom prst="rect">
            <a:avLst/>
          </a:prstGeom>
        </p:spPr>
      </p:pic>
      <p:pic>
        <p:nvPicPr>
          <p:cNvPr id="14" name="13 Imagen" descr="WhatsApp Image 2023-08-22 at 20.57.53.jpeg"/>
          <p:cNvPicPr>
            <a:picLocks noChangeAspect="1"/>
          </p:cNvPicPr>
          <p:nvPr/>
        </p:nvPicPr>
        <p:blipFill>
          <a:blip r:embed="rId3" cstate="print"/>
          <a:stretch>
            <a:fillRect/>
          </a:stretch>
        </p:blipFill>
        <p:spPr>
          <a:xfrm>
            <a:off x="226857" y="692696"/>
            <a:ext cx="2767897" cy="3312368"/>
          </a:xfrm>
          <a:prstGeom prst="rect">
            <a:avLst/>
          </a:prstGeom>
        </p:spPr>
      </p:pic>
      <p:pic>
        <p:nvPicPr>
          <p:cNvPr id="15" name="14 Imagen" descr="WhatsApp Image 2023-08-22 at 20.57.07.jpeg"/>
          <p:cNvPicPr>
            <a:picLocks noChangeAspect="1"/>
          </p:cNvPicPr>
          <p:nvPr/>
        </p:nvPicPr>
        <p:blipFill>
          <a:blip r:embed="rId4" cstate="print"/>
          <a:stretch>
            <a:fillRect/>
          </a:stretch>
        </p:blipFill>
        <p:spPr>
          <a:xfrm>
            <a:off x="2411760" y="4099664"/>
            <a:ext cx="3271561" cy="2758336"/>
          </a:xfrm>
          <a:prstGeom prst="rect">
            <a:avLst/>
          </a:prstGeo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907704" y="0"/>
            <a:ext cx="4968552" cy="562074"/>
          </a:xfrm>
        </p:spPr>
        <p:txBody>
          <a:bodyPr/>
          <a:lstStyle/>
          <a:p>
            <a:r>
              <a:rPr lang="es-AR" dirty="0" smtClean="0"/>
              <a:t>REGISTRADOR N° 2</a:t>
            </a:r>
            <a:endParaRPr lang="es-ES" dirty="0"/>
          </a:p>
        </p:txBody>
      </p:sp>
      <p:pic>
        <p:nvPicPr>
          <p:cNvPr id="6" name="5 Marcador de contenido" descr="WhatsApp Image 2023-08-22 at 19.45.21.jpeg"/>
          <p:cNvPicPr>
            <a:picLocks noGrp="1" noChangeAspect="1"/>
          </p:cNvPicPr>
          <p:nvPr>
            <p:ph sz="quarter" idx="1"/>
          </p:nvPr>
        </p:nvPicPr>
        <p:blipFill>
          <a:blip r:embed="rId2" cstate="print"/>
          <a:stretch>
            <a:fillRect/>
          </a:stretch>
        </p:blipFill>
        <p:spPr>
          <a:xfrm>
            <a:off x="4499992" y="908720"/>
            <a:ext cx="3240360" cy="2942423"/>
          </a:xfrm>
          <a:prstGeom prst="rect">
            <a:avLst/>
          </a:prstGeom>
        </p:spPr>
      </p:pic>
      <p:pic>
        <p:nvPicPr>
          <p:cNvPr id="7" name="6 Imagen" descr="WhatsApp Image 2023-08-22 at 20.45.15.jpeg"/>
          <p:cNvPicPr>
            <a:picLocks noChangeAspect="1"/>
          </p:cNvPicPr>
          <p:nvPr/>
        </p:nvPicPr>
        <p:blipFill>
          <a:blip r:embed="rId3" cstate="print"/>
          <a:stretch>
            <a:fillRect/>
          </a:stretch>
        </p:blipFill>
        <p:spPr>
          <a:xfrm>
            <a:off x="323528" y="908720"/>
            <a:ext cx="3807784" cy="4608512"/>
          </a:xfrm>
          <a:prstGeom prst="rect">
            <a:avLst/>
          </a:prstGeom>
        </p:spPr>
      </p:pic>
      <p:pic>
        <p:nvPicPr>
          <p:cNvPr id="8" name="11 Marcador de contenido" descr="WhatsApp Image 2023-08-22 at 19.35.34.jpeg"/>
          <p:cNvPicPr>
            <a:picLocks noChangeAspect="1"/>
          </p:cNvPicPr>
          <p:nvPr/>
        </p:nvPicPr>
        <p:blipFill>
          <a:blip r:embed="rId4" cstate="print"/>
          <a:stretch>
            <a:fillRect/>
          </a:stretch>
        </p:blipFill>
        <p:spPr>
          <a:xfrm>
            <a:off x="4499992" y="3816380"/>
            <a:ext cx="3456384" cy="3018935"/>
          </a:xfrm>
          <a:prstGeom prst="rect">
            <a:avLst/>
          </a:prstGeom>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irador">
  <a:themeElements>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Mirador">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Mirador">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791</TotalTime>
  <Words>1302</Words>
  <Application>Microsoft Office PowerPoint</Application>
  <PresentationFormat>Presentación en pantalla (4:3)</PresentationFormat>
  <Paragraphs>88</Paragraphs>
  <Slides>24</Slides>
  <Notes>0</Notes>
  <HiddenSlides>0</HiddenSlides>
  <MMClips>0</MMClips>
  <ScaleCrop>false</ScaleCrop>
  <HeadingPairs>
    <vt:vector size="4" baseType="variant">
      <vt:variant>
        <vt:lpstr>Tema</vt:lpstr>
      </vt:variant>
      <vt:variant>
        <vt:i4>1</vt:i4>
      </vt:variant>
      <vt:variant>
        <vt:lpstr>Títulos de diapositiva</vt:lpstr>
      </vt:variant>
      <vt:variant>
        <vt:i4>24</vt:i4>
      </vt:variant>
    </vt:vector>
  </HeadingPairs>
  <TitlesOfParts>
    <vt:vector size="25" baseType="lpstr">
      <vt:lpstr>Mirador</vt:lpstr>
      <vt:lpstr>Museo Histórico Nacional Archivo Histórico</vt:lpstr>
      <vt:lpstr>Biografía de david marambio catán</vt:lpstr>
      <vt:lpstr>Proceso de identificación</vt:lpstr>
      <vt:lpstr>PROCESO DE IDENTIFICACIÓN</vt:lpstr>
      <vt:lpstr>Proceso de identificación</vt:lpstr>
      <vt:lpstr>PROCESO DE CLASIFICACIÓN</vt:lpstr>
      <vt:lpstr>Proceso de clasificación</vt:lpstr>
      <vt:lpstr>Registrador n° 1 </vt:lpstr>
      <vt:lpstr>REGISTRADOR N° 2</vt:lpstr>
      <vt:lpstr>Libro 1</vt:lpstr>
      <vt:lpstr>Libro 2</vt:lpstr>
      <vt:lpstr>Portada: coronel david marambio catán</vt:lpstr>
      <vt:lpstr>Descripción </vt:lpstr>
      <vt:lpstr>Ejemplos de la documentación: análisis clínico</vt:lpstr>
      <vt:lpstr>Ejemplos de la documentación: tarjetas personales</vt:lpstr>
      <vt:lpstr>Ejemplos de la documentación: esquela</vt:lpstr>
      <vt:lpstr>Ejemplos de la documentación: Carta de expedicionarios al desierto</vt:lpstr>
      <vt:lpstr>Ejemplos de la documentación: contrato.</vt:lpstr>
      <vt:lpstr> Ejemplos de la documentación: carta del círculo militar.</vt:lpstr>
      <vt:lpstr>Ejemplos de la documentación: invitación</vt:lpstr>
      <vt:lpstr>Aclaraciones del caso</vt:lpstr>
      <vt:lpstr>Documentación relacionada</vt:lpstr>
      <vt:lpstr>Consideraciones finales</vt:lpstr>
      <vt:lpstr>Diapositiva 24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MAGALI</dc:creator>
  <cp:lastModifiedBy>MAGALI</cp:lastModifiedBy>
  <cp:revision>44</cp:revision>
  <dcterms:created xsi:type="dcterms:W3CDTF">2023-08-14T13:10:34Z</dcterms:created>
  <dcterms:modified xsi:type="dcterms:W3CDTF">2023-08-24T01:43:31Z</dcterms:modified>
</cp:coreProperties>
</file>