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y="5143500" cx="9144000"/>
  <p:notesSz cx="6858000" cy="9144000"/>
  <p:embeddedFontLst>
    <p:embeddedFont>
      <p:font typeface="Raleway"/>
      <p:regular r:id="rId24"/>
      <p:bold r:id="rId25"/>
      <p:italic r:id="rId26"/>
      <p:boldItalic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Raleway-regular.fntdata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Raleway-italic.fntdata"/><Relationship Id="rId25" Type="http://schemas.openxmlformats.org/officeDocument/2006/relationships/font" Target="fonts/Raleway-bold.fntdata"/><Relationship Id="rId27" Type="http://schemas.openxmlformats.org/officeDocument/2006/relationships/font" Target="fonts/Raleway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7a85e2ca57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27a85e2ca57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7a76d0de6e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27a76d0de6e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7a76d0de6e_1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27a76d0de6e_1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27a76d0de6e_1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27a76d0de6e_1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7a76d0de6e_1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27a76d0de6e_1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7a76d0de6e_1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27a76d0de6e_1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7a76d0de6e_1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27a76d0de6e_1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7a76d0de6e_1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27a76d0de6e_1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7a76d0de6e_1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27a76d0de6e_1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7c05150ea130476f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7c05150ea130476f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7a76d0de6e_1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27a76d0de6e_1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7a6f66718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27a6f66718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7c05150ea130476f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7c05150ea130476f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74320807d0198418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74320807d0198418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7c05150ea130476f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7c05150ea130476f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7c05150ea130476f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7c05150ea130476f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27a85e2ca57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27a85e2ca57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743001"/>
            <a:ext cx="8520600" cy="2006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2845182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3"/>
          <p:cNvSpPr txBox="1"/>
          <p:nvPr>
            <p:ph type="title"/>
          </p:nvPr>
        </p:nvSpPr>
        <p:spPr>
          <a:xfrm>
            <a:off x="485875" y="1714500"/>
            <a:ext cx="8183700" cy="7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" name="Google Shape;32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2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/>
          <p:nvPr/>
        </p:nvSpPr>
        <p:spPr>
          <a:xfrm>
            <a:off x="4636800" y="80700"/>
            <a:ext cx="4426500" cy="4982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9" name="Google Shape;39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0" name="Google Shape;40;p9"/>
          <p:cNvSpPr txBox="1"/>
          <p:nvPr>
            <p:ph type="title"/>
          </p:nvPr>
        </p:nvSpPr>
        <p:spPr>
          <a:xfrm>
            <a:off x="265500" y="1181700"/>
            <a:ext cx="4045200" cy="15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1" name="Google Shape;41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2" name="Google Shape;42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3" name="Google Shape;43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/>
        </p:txBody>
      </p:sp>
      <p:sp>
        <p:nvSpPr>
          <p:cNvPr id="46" name="Google Shape;46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l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Source Sans Pro"/>
              <a:buChar char="●"/>
              <a:defRPr sz="18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jpg"/><Relationship Id="rId4" Type="http://schemas.openxmlformats.org/officeDocument/2006/relationships/image" Target="../media/image1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0.jpg"/><Relationship Id="rId4" Type="http://schemas.openxmlformats.org/officeDocument/2006/relationships/image" Target="../media/image9.jpg"/><Relationship Id="rId5" Type="http://schemas.openxmlformats.org/officeDocument/2006/relationships/image" Target="../media/image5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jpg"/><Relationship Id="rId4" Type="http://schemas.openxmlformats.org/officeDocument/2006/relationships/image" Target="../media/image8.jpg"/><Relationship Id="rId5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/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500"/>
              <a:t>Jornadas saberes y e</a:t>
            </a:r>
            <a:r>
              <a:rPr lang="es-419" sz="2500"/>
              <a:t>xperiencias de archivo II</a:t>
            </a:r>
            <a:endParaRPr sz="2500"/>
          </a:p>
        </p:txBody>
      </p:sp>
      <p:sp>
        <p:nvSpPr>
          <p:cNvPr id="59" name="Google Shape;59;p13"/>
          <p:cNvSpPr txBox="1"/>
          <p:nvPr>
            <p:ph idx="1" type="subTitle"/>
          </p:nvPr>
        </p:nvSpPr>
        <p:spPr>
          <a:xfrm>
            <a:off x="555000" y="97762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-419" sz="2800">
                <a:solidFill>
                  <a:schemeClr val="accent2"/>
                </a:solidFill>
              </a:rPr>
              <a:t>Prácticas archivísticas y problemas en el archivo personal del Fondo familia Roca</a:t>
            </a:r>
            <a:endParaRPr b="1" sz="280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2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Alcance y Contenido</a:t>
            </a:r>
            <a:endParaRPr/>
          </a:p>
        </p:txBody>
      </p:sp>
      <p:sp>
        <p:nvSpPr>
          <p:cNvPr id="116" name="Google Shape;116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900"/>
              <a:t>A partir de la imágenes dentro de la correspondencia encontramos una diversidad de temas </a:t>
            </a:r>
            <a:endParaRPr sz="19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s-419" sz="1900"/>
              <a:t>Describir de manera que refleje la diversidad evitando la valoración subjetiva sobre la documentación</a:t>
            </a:r>
            <a:endParaRPr sz="19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s-419" sz="1900"/>
              <a:t>En Alcance y contenido se describió la diversidad de temas que componen la serie de correspondencia </a:t>
            </a:r>
            <a:endParaRPr sz="1900"/>
          </a:p>
        </p:txBody>
      </p:sp>
      <p:pic>
        <p:nvPicPr>
          <p:cNvPr id="117" name="Google Shape;117;p22"/>
          <p:cNvPicPr preferRelativeResize="0"/>
          <p:nvPr/>
        </p:nvPicPr>
        <p:blipFill rotWithShape="1">
          <a:blip r:embed="rId3">
            <a:alphaModFix/>
          </a:blip>
          <a:srcRect b="19158" l="0" r="0" t="19158"/>
          <a:stretch/>
        </p:blipFill>
        <p:spPr>
          <a:xfrm>
            <a:off x="6937225" y="3124075"/>
            <a:ext cx="1523824" cy="1665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3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Relevar la función de la documentación</a:t>
            </a:r>
            <a:endParaRPr/>
          </a:p>
        </p:txBody>
      </p:sp>
      <p:sp>
        <p:nvSpPr>
          <p:cNvPr id="123" name="Google Shape;123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200"/>
              <a:t>Recuperar la función de la documentación </a:t>
            </a:r>
            <a:endParaRPr sz="2200"/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-419" sz="2200"/>
              <a:t>En el caso de la correspondencia, la función tiene que ver con la comunicación de información </a:t>
            </a:r>
            <a:endParaRPr sz="2200"/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-419" sz="2200"/>
              <a:t>En un primera línea de trabajo nos propusimos establecer subseries pero este criterio quedó descartado </a:t>
            </a:r>
            <a:endParaRPr sz="2200"/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2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4"/>
          <p:cNvSpPr txBox="1"/>
          <p:nvPr>
            <p:ph type="title"/>
          </p:nvPr>
        </p:nvSpPr>
        <p:spPr>
          <a:xfrm>
            <a:off x="485875" y="830775"/>
            <a:ext cx="8183700" cy="1669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s-419" sz="2500">
                <a:latin typeface="Arial"/>
                <a:ea typeface="Arial"/>
                <a:cs typeface="Arial"/>
                <a:sym typeface="Arial"/>
              </a:rPr>
              <a:t>¿</a:t>
            </a:r>
            <a:r>
              <a:rPr lang="es-419" sz="2500">
                <a:latin typeface="Arial"/>
                <a:ea typeface="Arial"/>
                <a:cs typeface="Arial"/>
                <a:sym typeface="Arial"/>
              </a:rPr>
              <a:t>De qué modo clasificar y describir la correspondencia teniendo en cuenta que el relevamiento de las funciones específicas es difuso?</a:t>
            </a:r>
            <a:endParaRPr sz="47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Otras Series </a:t>
            </a:r>
            <a:endParaRPr/>
          </a:p>
        </p:txBody>
      </p:sp>
      <p:sp>
        <p:nvSpPr>
          <p:cNvPr id="134" name="Google Shape;134;p25"/>
          <p:cNvSpPr txBox="1"/>
          <p:nvPr>
            <p:ph idx="1" type="body"/>
          </p:nvPr>
        </p:nvSpPr>
        <p:spPr>
          <a:xfrm>
            <a:off x="138275" y="106842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258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es-419" sz="2580"/>
              <a:t>Relevamiento de otras unidades documentales </a:t>
            </a:r>
            <a:endParaRPr sz="258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es-419" sz="2580"/>
              <a:t>Se identificaron nuevos agrupamientos </a:t>
            </a:r>
            <a:endParaRPr sz="258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es-419" sz="2580"/>
              <a:t>Diplomas</a:t>
            </a:r>
            <a:endParaRPr sz="258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es-419" sz="2580"/>
              <a:t>Recortes </a:t>
            </a:r>
            <a:r>
              <a:rPr lang="es-419" sz="2580"/>
              <a:t>periodísticos</a:t>
            </a:r>
            <a:endParaRPr sz="258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es-419" sz="2580"/>
              <a:t>Poesías</a:t>
            </a:r>
            <a:endParaRPr sz="258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es-419" sz="2580"/>
              <a:t>Informes militares y de estudios</a:t>
            </a:r>
            <a:endParaRPr sz="258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258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05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t/>
            </a:r>
            <a:endParaRPr sz="105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40" name="Google Shape;140;p26"/>
          <p:cNvPicPr preferRelativeResize="0"/>
          <p:nvPr/>
        </p:nvPicPr>
        <p:blipFill rotWithShape="1">
          <a:blip r:embed="rId3">
            <a:alphaModFix/>
          </a:blip>
          <a:srcRect b="0" l="16156" r="17788" t="0"/>
          <a:stretch/>
        </p:blipFill>
        <p:spPr>
          <a:xfrm>
            <a:off x="311700" y="1228413"/>
            <a:ext cx="3946199" cy="2686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6"/>
          <p:cNvPicPr preferRelativeResize="0"/>
          <p:nvPr/>
        </p:nvPicPr>
        <p:blipFill rotWithShape="1">
          <a:blip r:embed="rId4">
            <a:alphaModFix/>
          </a:blip>
          <a:srcRect b="0" l="2802" r="15962" t="0"/>
          <a:stretch/>
        </p:blipFill>
        <p:spPr>
          <a:xfrm>
            <a:off x="4361599" y="1152475"/>
            <a:ext cx="3787351" cy="3194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27"/>
          <p:cNvPicPr preferRelativeResize="0"/>
          <p:nvPr/>
        </p:nvPicPr>
        <p:blipFill rotWithShape="1">
          <a:blip r:embed="rId3">
            <a:alphaModFix/>
          </a:blip>
          <a:srcRect b="13577" l="0" r="0" t="0"/>
          <a:stretch/>
        </p:blipFill>
        <p:spPr>
          <a:xfrm>
            <a:off x="434450" y="85525"/>
            <a:ext cx="2313050" cy="48869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7"/>
          <p:cNvPicPr preferRelativeResize="0"/>
          <p:nvPr/>
        </p:nvPicPr>
        <p:blipFill rotWithShape="1">
          <a:blip r:embed="rId4">
            <a:alphaModFix/>
          </a:blip>
          <a:srcRect b="11170" l="0" r="0" t="13300"/>
          <a:stretch/>
        </p:blipFill>
        <p:spPr>
          <a:xfrm>
            <a:off x="3244450" y="738550"/>
            <a:ext cx="2313050" cy="35004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7"/>
          <p:cNvPicPr preferRelativeResize="0"/>
          <p:nvPr/>
        </p:nvPicPr>
        <p:blipFill rotWithShape="1">
          <a:blip r:embed="rId5">
            <a:alphaModFix/>
          </a:blip>
          <a:srcRect b="0" l="7185" r="7073" t="0"/>
          <a:stretch/>
        </p:blipFill>
        <p:spPr>
          <a:xfrm rot="-5400000">
            <a:off x="4821525" y="1268925"/>
            <a:ext cx="5185526" cy="2719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28"/>
          <p:cNvPicPr preferRelativeResize="0"/>
          <p:nvPr/>
        </p:nvPicPr>
        <p:blipFill rotWithShape="1">
          <a:blip r:embed="rId3">
            <a:alphaModFix/>
          </a:blip>
          <a:srcRect b="13015" l="0" r="0" t="6443"/>
          <a:stretch/>
        </p:blipFill>
        <p:spPr>
          <a:xfrm rot="-5400000">
            <a:off x="2571523" y="-898224"/>
            <a:ext cx="3574226" cy="59435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9"/>
          <p:cNvSpPr txBox="1"/>
          <p:nvPr>
            <p:ph type="title"/>
          </p:nvPr>
        </p:nvSpPr>
        <p:spPr>
          <a:xfrm>
            <a:off x="311700" y="445025"/>
            <a:ext cx="8520600" cy="13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45720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Catálogos para ampliar la difusión </a:t>
            </a:r>
            <a:r>
              <a:rPr lang="es-419"/>
              <a:t> </a:t>
            </a:r>
            <a:endParaRPr/>
          </a:p>
        </p:txBody>
      </p:sp>
      <p:sp>
        <p:nvSpPr>
          <p:cNvPr id="159" name="Google Shape;159;p29"/>
          <p:cNvSpPr txBox="1"/>
          <p:nvPr>
            <p:ph idx="1" type="body"/>
          </p:nvPr>
        </p:nvSpPr>
        <p:spPr>
          <a:xfrm>
            <a:off x="491850" y="1434900"/>
            <a:ext cx="8160300" cy="2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300"/>
              <a:t>Herramienta para poder ampliar la información que queda fuera de la descripción tradicional</a:t>
            </a:r>
            <a:endParaRPr sz="2300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es-419" sz="2300"/>
              <a:t>Acercar </a:t>
            </a:r>
            <a:r>
              <a:rPr lang="es-419" sz="2300"/>
              <a:t>información</a:t>
            </a:r>
            <a:r>
              <a:rPr lang="es-419" sz="2300"/>
              <a:t> sobre los intercambios con personalidades de la época, las prácticas sociales como las invitaciones, rituales y festividades.</a:t>
            </a:r>
            <a:endParaRPr sz="2300"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3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0"/>
          <p:cNvSpPr txBox="1"/>
          <p:nvPr>
            <p:ph idx="1" type="body"/>
          </p:nvPr>
        </p:nvSpPr>
        <p:spPr>
          <a:xfrm>
            <a:off x="408500" y="336700"/>
            <a:ext cx="8520600" cy="3416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457200" lvl="0" marL="9144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s-419" sz="4900"/>
              <a:t>   </a:t>
            </a:r>
            <a:r>
              <a:rPr lang="es-419" sz="4900"/>
              <a:t>¡Muchas Gracias!</a:t>
            </a:r>
            <a:endParaRPr sz="49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Contexto de la experiencia</a:t>
            </a:r>
            <a:endParaRPr/>
          </a:p>
        </p:txBody>
      </p:sp>
      <p:sp>
        <p:nvSpPr>
          <p:cNvPr id="65" name="Google Shape;65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600"/>
              <a:t>Práctica Profesional desde Enero hasta septiembre</a:t>
            </a:r>
            <a:endParaRPr sz="2600"/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es-419" sz="2600"/>
              <a:t>Convenio entre AGN y la Universidad Nacional Tres de Febrero</a:t>
            </a:r>
            <a:endParaRPr sz="2600"/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es-419" sz="2600"/>
              <a:t>Realizar  la descripción del fondo personal  de Julio A Roca donado por la Familia Roca</a:t>
            </a:r>
            <a:endParaRPr sz="2600"/>
          </a:p>
          <a:p>
            <a:pPr indent="0" lvl="0" marL="0" rtl="0" algn="just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6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-419" sz="2900"/>
              <a:t>Etapas de trabajo</a:t>
            </a:r>
            <a:endParaRPr sz="2900"/>
          </a:p>
        </p:txBody>
      </p:sp>
      <p:sp>
        <p:nvSpPr>
          <p:cNvPr id="71" name="Google Shape;71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500"/>
              <a:t>Primera Etapa de Enero a Marzo </a:t>
            </a:r>
            <a:endParaRPr b="1" sz="2500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es-419" sz="2500"/>
              <a:t>Ordenamiento cronológico</a:t>
            </a:r>
            <a:endParaRPr sz="2500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es-419" sz="2500"/>
              <a:t>Foliado </a:t>
            </a:r>
            <a:endParaRPr sz="2500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b="1" lang="es-419" sz="2500"/>
              <a:t>Segunda Etapa de Marzo a Septiembre </a:t>
            </a:r>
            <a:endParaRPr b="1" sz="2500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es-419" sz="2500"/>
              <a:t>Identificación</a:t>
            </a:r>
            <a:endParaRPr sz="2500"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es-419" sz="2500"/>
              <a:t>Descripción de series </a:t>
            </a:r>
            <a:endParaRPr sz="25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-419" sz="2500"/>
              <a:t>Recorrido de la presentación</a:t>
            </a:r>
            <a:endParaRPr sz="2500"/>
          </a:p>
        </p:txBody>
      </p:sp>
      <p:sp>
        <p:nvSpPr>
          <p:cNvPr id="77" name="Google Shape;77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1. Cómo conjugar la relación entre fondo personal y fondo institucional en el caso de una persona que tiene un rol en la función pública.</a:t>
            </a:r>
            <a:endParaRPr b="1" sz="1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2. Cómo identificar ejes temáticos al interior de la serie </a:t>
            </a:r>
            <a:endParaRPr b="1" sz="1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3. De qué modo reflejar en la descripción la variedad de temas que forman parte de la serie correspondencia.</a:t>
            </a:r>
            <a:endParaRPr b="1" sz="1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4. Cómo relevar las funciones que tuvo la documentación.</a:t>
            </a:r>
            <a:endParaRPr b="1" sz="1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5. De qué modo clasificar y describir la correspondencia teniendo en cuenta que el relevamiento de las funciones específicas es difuso.</a:t>
            </a:r>
            <a:endParaRPr b="1" sz="1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6. Cuál es la potencia de crear un catálogo como herramienta para ampliar la difusión de los documentos de la serie.</a:t>
            </a:r>
            <a:endParaRPr b="1" sz="1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lang="es-419" sz="1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7. Descripción de otras series</a:t>
            </a:r>
            <a:endParaRPr b="1" sz="1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Entre los fondos personales y la función pública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1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s-419" sz="2600"/>
              <a:t>Trabajo con documentos de diferentes temáticas</a:t>
            </a:r>
            <a:endParaRPr sz="2600"/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s-419" sz="2600"/>
              <a:t>Correspondencias</a:t>
            </a:r>
            <a:endParaRPr sz="2600"/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s-419" sz="2600"/>
              <a:t>Recortes </a:t>
            </a:r>
            <a:r>
              <a:rPr lang="es-419" sz="2600"/>
              <a:t>periodísticos</a:t>
            </a:r>
            <a:endParaRPr sz="2600"/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s-419" sz="2600"/>
              <a:t>Documentos de política interior</a:t>
            </a:r>
            <a:endParaRPr sz="2600"/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s-419" sz="2600"/>
              <a:t>Documentos </a:t>
            </a:r>
            <a:endParaRPr sz="2600"/>
          </a:p>
        </p:txBody>
      </p:sp>
      <p:sp>
        <p:nvSpPr>
          <p:cNvPr id="84" name="Google Shape;84;p1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s-419" sz="2400"/>
              <a:t>¿Cómo reconstruir las funciones de esos documentos en el marco del un fondo personal?</a:t>
            </a:r>
            <a:endParaRPr sz="2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/>
          <p:nvPr>
            <p:ph type="title"/>
          </p:nvPr>
        </p:nvSpPr>
        <p:spPr>
          <a:xfrm>
            <a:off x="485875" y="680400"/>
            <a:ext cx="8183700" cy="181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Reconstruir</a:t>
            </a:r>
            <a:r>
              <a:rPr lang="es-419"/>
              <a:t> la historia / procedencia para construir las series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-419" sz="3100"/>
              <a:t>Identificación de temas  </a:t>
            </a:r>
            <a:endParaRPr sz="3100"/>
          </a:p>
        </p:txBody>
      </p:sp>
      <p:sp>
        <p:nvSpPr>
          <p:cNvPr id="95" name="Google Shape;95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900"/>
              <a:t>I</a:t>
            </a:r>
            <a:r>
              <a:rPr lang="es-419" sz="2900"/>
              <a:t>dentificar para poder describir </a:t>
            </a:r>
            <a:endParaRPr sz="2900"/>
          </a:p>
          <a:p>
            <a:pPr indent="-406400" lvl="0" marL="457200" rtl="0" algn="l">
              <a:spcBef>
                <a:spcPts val="1200"/>
              </a:spcBef>
              <a:spcAft>
                <a:spcPts val="0"/>
              </a:spcAft>
              <a:buSzPts val="2800"/>
              <a:buChar char="●"/>
            </a:pPr>
            <a:r>
              <a:rPr lang="es-419" sz="2800"/>
              <a:t>Lectura de Correspondencia </a:t>
            </a:r>
            <a:endParaRPr sz="2800"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s-419" sz="2800"/>
              <a:t>Identificación sobre la función de esa documentación</a:t>
            </a:r>
            <a:endParaRPr sz="2800"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s-419" sz="2800"/>
              <a:t>Análisis sobre los temas del intercambio </a:t>
            </a:r>
            <a:r>
              <a:rPr lang="es-419" sz="2800"/>
              <a:t>epistolar</a:t>
            </a:r>
            <a:endParaRPr sz="28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8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0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Construir la serie </a:t>
            </a:r>
            <a:endParaRPr/>
          </a:p>
        </p:txBody>
      </p:sp>
      <p:sp>
        <p:nvSpPr>
          <p:cNvPr id="101" name="Google Shape;101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036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390"/>
              <a:buChar char="●"/>
            </a:pPr>
            <a:r>
              <a:rPr lang="es-419" sz="2390"/>
              <a:t>Con un primer recorrido sobre 22 cajas de correspondencia recibida comenzamos a describir y pensar la serie </a:t>
            </a:r>
            <a:endParaRPr sz="2390"/>
          </a:p>
          <a:p>
            <a:pPr indent="-38036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390"/>
              <a:buChar char="●"/>
            </a:pPr>
            <a:r>
              <a:rPr lang="es-419" sz="2390"/>
              <a:t>Los límites la cantidad de temas que abarcaban la correspondencia recibida </a:t>
            </a:r>
            <a:endParaRPr sz="2390"/>
          </a:p>
          <a:p>
            <a:pPr indent="-38036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390"/>
              <a:buChar char="●"/>
            </a:pPr>
            <a:r>
              <a:rPr lang="es-419" sz="2390"/>
              <a:t>Cuestiones personales, públicas y políticas</a:t>
            </a:r>
            <a:endParaRPr sz="2390"/>
          </a:p>
          <a:p>
            <a:pPr indent="-38036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390"/>
              <a:buChar char="●"/>
            </a:pPr>
            <a:r>
              <a:rPr lang="es-419" sz="2390"/>
              <a:t>La función de la correspondencia cómo comunicar información de diferente procedencia</a:t>
            </a:r>
            <a:endParaRPr sz="2390"/>
          </a:p>
          <a:p>
            <a:pPr indent="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605"/>
              <a:buNone/>
            </a:pPr>
            <a:r>
              <a:t/>
            </a:r>
            <a:endParaRPr sz="189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605"/>
              <a:buNone/>
            </a:pPr>
            <a:r>
              <a:t/>
            </a:r>
            <a:endParaRPr sz="189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Como reflejar la diversidad de temas </a:t>
            </a:r>
            <a:endParaRPr/>
          </a:p>
        </p:txBody>
      </p:sp>
      <p:sp>
        <p:nvSpPr>
          <p:cNvPr id="107" name="Google Shape;107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08" name="Google Shape;108;p21"/>
          <p:cNvPicPr preferRelativeResize="0"/>
          <p:nvPr/>
        </p:nvPicPr>
        <p:blipFill rotWithShape="1">
          <a:blip r:embed="rId3">
            <a:alphaModFix/>
          </a:blip>
          <a:srcRect b="15709" l="0" r="0" t="12687"/>
          <a:stretch/>
        </p:blipFill>
        <p:spPr>
          <a:xfrm>
            <a:off x="374850" y="1152475"/>
            <a:ext cx="2313050" cy="3237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21"/>
          <p:cNvPicPr preferRelativeResize="0"/>
          <p:nvPr/>
        </p:nvPicPr>
        <p:blipFill rotWithShape="1">
          <a:blip r:embed="rId4">
            <a:alphaModFix/>
          </a:blip>
          <a:srcRect b="20271" l="0" r="0" t="15679"/>
          <a:stretch/>
        </p:blipFill>
        <p:spPr>
          <a:xfrm>
            <a:off x="2903975" y="1179313"/>
            <a:ext cx="2313050" cy="2784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21"/>
          <p:cNvPicPr preferRelativeResize="0"/>
          <p:nvPr/>
        </p:nvPicPr>
        <p:blipFill rotWithShape="1">
          <a:blip r:embed="rId5">
            <a:alphaModFix/>
          </a:blip>
          <a:srcRect b="9393" l="0" r="5687" t="22929"/>
          <a:stretch/>
        </p:blipFill>
        <p:spPr>
          <a:xfrm>
            <a:off x="5433100" y="1068424"/>
            <a:ext cx="2183976" cy="3237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lum">
  <a:themeElements>
    <a:clrScheme name="Plum">
      <a:dk1>
        <a:srgbClr val="611BB8"/>
      </a:dk1>
      <a:lt1>
        <a:srgbClr val="FFFFFF"/>
      </a:lt1>
      <a:dk2>
        <a:srgbClr val="000000"/>
      </a:dk2>
      <a:lt2>
        <a:srgbClr val="7F7F7F"/>
      </a:lt2>
      <a:accent1>
        <a:srgbClr val="333333"/>
      </a:accent1>
      <a:accent2>
        <a:srgbClr val="5E2B97"/>
      </a:accent2>
      <a:accent3>
        <a:srgbClr val="7E57C2"/>
      </a:accent3>
      <a:accent4>
        <a:srgbClr val="C77025"/>
      </a:accent4>
      <a:accent5>
        <a:srgbClr val="009688"/>
      </a:accent5>
      <a:accent6>
        <a:srgbClr val="FFD600"/>
      </a:accent6>
      <a:hlink>
        <a:srgbClr val="009688"/>
      </a:hlink>
      <a:folHlink>
        <a:srgbClr val="00968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