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9144000" cy="6858000"/>
  <p:embeddedFontLst>
    <p:embeddedFont>
      <p:font typeface="Roboto" charset="0"/>
      <p:regular r:id="rId27"/>
      <p:bold r:id="rId28"/>
      <p:italic r:id="rId29"/>
      <p:boldItalic r:id="rId30"/>
    </p:embeddedFont>
    <p:embeddedFont>
      <p:font typeface="Calibri" pitchFamily="34" charset="0"/>
      <p:regular r:id="rId31"/>
      <p:bold r:id="rId32"/>
      <p:italic r:id="rId33"/>
      <p:boldItalic r:id="rId34"/>
    </p:embeddedFont>
    <p:embeddedFont>
      <p:font typeface="Encode Sans" charset="0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iS6Su5FG2R3izVt1l+OnrSk4DA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3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436304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46a4bb8e7f_0_583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146a4bb8e7f_0_5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46a4bb8e7f_0_523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146a4bb8e7f_0_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46a4bb8e7f_0_544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146a4bb8e7f_0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3829be9ccc_0_74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g13829be9ccc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46c432b974_0_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g146c432b97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3829be9ccc_0_94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13829be9ccc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46a4bb8e7f_0_59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146a4bb8e7f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46a4bb8e7f_0_61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146a4bb8e7f_0_6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46a4bb8e7f_0_325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g146a4bb8e7f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8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46a4bb8e7f_0_38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146a4bb8e7f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46a4bb8e7f_0_37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g146a4bb8e7f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46a4bb8e7f_0_42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g146a4bb8e7f_0_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46a4bb8e7f_0_403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g146a4bb8e7f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13829be9ccc_0_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g13829be9cc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46a4bb8e7f_0_51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g146a4bb8e7f_0_5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380bfbaf8a_0_1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g1380bfbaf8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46a4bb8e7f_0_294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46a4bb8e7f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46a4bb8e7f_0_314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146a4bb8e7f_0_3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46a4bb8e7f_0_534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g146a4bb8e7f_0_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514350"/>
            <a:ext cx="60963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2"/>
          <p:cNvSpPr txBox="1">
            <a:spLocks noGrp="1"/>
          </p:cNvSpPr>
          <p:nvPr>
            <p:ph type="ctrTitle"/>
          </p:nvPr>
        </p:nvSpPr>
        <p:spPr>
          <a:xfrm>
            <a:off x="914400" y="2130445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1103"/>
              </a:spcBef>
              <a:spcAft>
                <a:spcPts val="0"/>
              </a:spcAft>
              <a:buClr>
                <a:srgbClr val="888888"/>
              </a:buClr>
              <a:buSzPts val="5514"/>
              <a:buFont typeface="Arial"/>
              <a:buNone/>
              <a:defRPr sz="55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965"/>
              </a:spcBef>
              <a:spcAft>
                <a:spcPts val="0"/>
              </a:spcAft>
              <a:buClr>
                <a:srgbClr val="888888"/>
              </a:buClr>
              <a:buSzPts val="4825"/>
              <a:buFont typeface="Arial"/>
              <a:buNone/>
              <a:defRPr sz="482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827"/>
              </a:spcBef>
              <a:spcAft>
                <a:spcPts val="0"/>
              </a:spcAft>
              <a:buClr>
                <a:srgbClr val="888888"/>
              </a:buClr>
              <a:buSzPts val="4135"/>
              <a:buFont typeface="Arial"/>
              <a:buNone/>
              <a:defRPr sz="413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689"/>
              </a:spcBef>
              <a:spcAft>
                <a:spcPts val="0"/>
              </a:spcAft>
              <a:buClr>
                <a:srgbClr val="888888"/>
              </a:buClr>
              <a:buSzPts val="3446"/>
              <a:buFont typeface="Arial"/>
              <a:buNone/>
              <a:defRPr sz="344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689"/>
              </a:spcBef>
              <a:spcAft>
                <a:spcPts val="0"/>
              </a:spcAft>
              <a:buClr>
                <a:srgbClr val="888888"/>
              </a:buClr>
              <a:buSzPts val="3446"/>
              <a:buFont typeface="Arial"/>
              <a:buNone/>
              <a:defRPr sz="344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689"/>
              </a:spcBef>
              <a:spcAft>
                <a:spcPts val="0"/>
              </a:spcAft>
              <a:buClr>
                <a:srgbClr val="888888"/>
              </a:buClr>
              <a:buSzPts val="3446"/>
              <a:buFont typeface="Arial"/>
              <a:buNone/>
              <a:defRPr sz="344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689"/>
              </a:spcBef>
              <a:spcAft>
                <a:spcPts val="0"/>
              </a:spcAft>
              <a:buClr>
                <a:srgbClr val="888888"/>
              </a:buClr>
              <a:buSzPts val="3446"/>
              <a:buFont typeface="Arial"/>
              <a:buNone/>
              <a:defRPr sz="344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689"/>
              </a:spcBef>
              <a:spcAft>
                <a:spcPts val="0"/>
              </a:spcAft>
              <a:buClr>
                <a:srgbClr val="888888"/>
              </a:buClr>
              <a:buSzPts val="3446"/>
              <a:buFont typeface="Arial"/>
              <a:buNone/>
              <a:defRPr sz="344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689"/>
              </a:spcBef>
              <a:spcAft>
                <a:spcPts val="0"/>
              </a:spcAft>
              <a:buClr>
                <a:srgbClr val="888888"/>
              </a:buClr>
              <a:buSzPts val="3446"/>
              <a:buFont typeface="Arial"/>
              <a:buNone/>
              <a:defRPr sz="344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dt" idx="10"/>
          </p:nvPr>
        </p:nvSpPr>
        <p:spPr>
          <a:xfrm>
            <a:off x="609600" y="635637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ftr" idx="11"/>
          </p:nvPr>
        </p:nvSpPr>
        <p:spPr>
          <a:xfrm>
            <a:off x="4165600" y="635637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ldNum" idx="12"/>
          </p:nvPr>
        </p:nvSpPr>
        <p:spPr>
          <a:xfrm>
            <a:off x="8737600" y="635637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8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8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8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8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8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8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8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8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8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3"/>
          <p:cNvSpPr txBox="1">
            <a:spLocks noGrp="1"/>
          </p:cNvSpPr>
          <p:nvPr>
            <p:ph type="title"/>
          </p:nvPr>
        </p:nvSpPr>
        <p:spPr>
          <a:xfrm>
            <a:off x="571463" y="2000248"/>
            <a:ext cx="1038232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578739" algn="l" rtl="0">
              <a:spcBef>
                <a:spcPts val="1103"/>
              </a:spcBef>
              <a:spcAft>
                <a:spcPts val="0"/>
              </a:spcAft>
              <a:buClr>
                <a:schemeClr val="dk1"/>
              </a:buClr>
              <a:buSzPts val="5514"/>
              <a:buFont typeface="Arial"/>
              <a:buChar char="•"/>
              <a:defRPr sz="551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34987" algn="l" rtl="0">
              <a:spcBef>
                <a:spcPts val="965"/>
              </a:spcBef>
              <a:spcAft>
                <a:spcPts val="0"/>
              </a:spcAft>
              <a:buClr>
                <a:schemeClr val="dk1"/>
              </a:buClr>
              <a:buSzPts val="4825"/>
              <a:buFont typeface="Arial"/>
              <a:buChar char="–"/>
              <a:defRPr sz="48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91172" algn="l" rtl="0"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4135"/>
              <a:buFont typeface="Arial"/>
              <a:buChar char="•"/>
              <a:defRPr sz="413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47420" algn="l" rtl="0">
              <a:spcBef>
                <a:spcPts val="689"/>
              </a:spcBef>
              <a:spcAft>
                <a:spcPts val="0"/>
              </a:spcAft>
              <a:buClr>
                <a:schemeClr val="dk1"/>
              </a:buClr>
              <a:buSzPts val="3446"/>
              <a:buFont typeface="Arial"/>
              <a:buChar char="–"/>
              <a:defRPr sz="34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47420" algn="l" rtl="0">
              <a:spcBef>
                <a:spcPts val="689"/>
              </a:spcBef>
              <a:spcAft>
                <a:spcPts val="0"/>
              </a:spcAft>
              <a:buClr>
                <a:schemeClr val="dk1"/>
              </a:buClr>
              <a:buSzPts val="3446"/>
              <a:buFont typeface="Arial"/>
              <a:buChar char="»"/>
              <a:defRPr sz="34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47420" algn="l" rtl="0">
              <a:spcBef>
                <a:spcPts val="689"/>
              </a:spcBef>
              <a:spcAft>
                <a:spcPts val="0"/>
              </a:spcAft>
              <a:buClr>
                <a:schemeClr val="dk1"/>
              </a:buClr>
              <a:buSzPts val="3446"/>
              <a:buFont typeface="Arial"/>
              <a:buChar char="•"/>
              <a:defRPr sz="34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47420" algn="l" rtl="0">
              <a:spcBef>
                <a:spcPts val="689"/>
              </a:spcBef>
              <a:spcAft>
                <a:spcPts val="0"/>
              </a:spcAft>
              <a:buClr>
                <a:schemeClr val="dk1"/>
              </a:buClr>
              <a:buSzPts val="3446"/>
              <a:buFont typeface="Arial"/>
              <a:buChar char="•"/>
              <a:defRPr sz="34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47420" algn="l" rtl="0">
              <a:spcBef>
                <a:spcPts val="689"/>
              </a:spcBef>
              <a:spcAft>
                <a:spcPts val="0"/>
              </a:spcAft>
              <a:buClr>
                <a:schemeClr val="dk1"/>
              </a:buClr>
              <a:buSzPts val="3446"/>
              <a:buFont typeface="Arial"/>
              <a:buChar char="•"/>
              <a:defRPr sz="34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47421" algn="l" rtl="0">
              <a:spcBef>
                <a:spcPts val="689"/>
              </a:spcBef>
              <a:spcAft>
                <a:spcPts val="0"/>
              </a:spcAft>
              <a:buClr>
                <a:schemeClr val="dk1"/>
              </a:buClr>
              <a:buSzPts val="3446"/>
              <a:buFont typeface="Arial"/>
              <a:buChar char="•"/>
              <a:defRPr sz="34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8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5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5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5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5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5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5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5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5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58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" name="Google Shape;7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/>
          <p:nvPr/>
        </p:nvSpPr>
        <p:spPr>
          <a:xfrm>
            <a:off x="7176120" y="3717032"/>
            <a:ext cx="4254011" cy="449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32" name="Google Shape;3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6" y="-27384"/>
            <a:ext cx="12190087" cy="685779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"/>
          <p:cNvSpPr txBox="1"/>
          <p:nvPr/>
        </p:nvSpPr>
        <p:spPr>
          <a:xfrm>
            <a:off x="1559496" y="2988515"/>
            <a:ext cx="9577064" cy="241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000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Saberes y experiencias del Archivo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Jornada 2: ¿Cómo elevar la esperanza de vida de los documentos?</a:t>
            </a:r>
            <a:endParaRPr sz="2400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000" b="1">
                <a:solidFill>
                  <a:srgbClr val="2FB4E6"/>
                </a:solidFill>
                <a:latin typeface="Encode Sans"/>
                <a:ea typeface="Encode Sans"/>
                <a:cs typeface="Encode Sans"/>
                <a:sym typeface="Encode Sans"/>
              </a:rPr>
              <a:t>Conservación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800" b="1">
                <a:solidFill>
                  <a:srgbClr val="2FB4E6"/>
                </a:solidFill>
                <a:latin typeface="Encode Sans"/>
                <a:ea typeface="Encode Sans"/>
                <a:cs typeface="Encode Sans"/>
                <a:sym typeface="Encode Sans"/>
              </a:rPr>
              <a:t>Lic. Laura Caroni</a:t>
            </a:r>
            <a:endParaRPr sz="2800" b="1">
              <a:solidFill>
                <a:srgbClr val="2FB4E6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1"/>
          <p:cNvSpPr txBox="1"/>
          <p:nvPr/>
        </p:nvSpPr>
        <p:spPr>
          <a:xfrm>
            <a:off x="6240016" y="2398516"/>
            <a:ext cx="4896544" cy="38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 </a:t>
            </a:r>
            <a:r>
              <a:rPr lang="es-419" sz="1885">
                <a:solidFill>
                  <a:srgbClr val="D3D317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08 </a:t>
            </a:r>
            <a:r>
              <a:rPr lang="es-419" sz="1885">
                <a:solidFill>
                  <a:srgbClr val="D3D317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2022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46a4bb8e7f_0_583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122" name="Google Shape;122;g146a4bb8e7f_0_5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146a4bb8e7f_0_583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24" name="Google Shape;124;g146a4bb8e7f_0_583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25" name="Google Shape;125;g146a4bb8e7f_0_583"/>
          <p:cNvSpPr txBox="1"/>
          <p:nvPr/>
        </p:nvSpPr>
        <p:spPr>
          <a:xfrm>
            <a:off x="695400" y="1844824"/>
            <a:ext cx="108732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Diagnóstico - Fílmicos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6" name="Google Shape;126;g146a4bb8e7f_0_5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8875" y="2057750"/>
            <a:ext cx="3298548" cy="439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146a4bb8e7f_0_5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0925" y="2764953"/>
            <a:ext cx="4921149" cy="3690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46a4bb8e7f_0_523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133" name="Google Shape;133;g146a4bb8e7f_0_5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146a4bb8e7f_0_523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35" name="Google Shape;135;g146a4bb8e7f_0_523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36" name="Google Shape;136;g146a4bb8e7f_0_523"/>
          <p:cNvSpPr txBox="1"/>
          <p:nvPr/>
        </p:nvSpPr>
        <p:spPr>
          <a:xfrm>
            <a:off x="695400" y="1844825"/>
            <a:ext cx="6814800" cy="16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Conservación interventiva  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Procedimientos de limpieza y acondicionamiento.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7" name="Google Shape;137;g146a4bb8e7f_0_5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75550" y="3623850"/>
            <a:ext cx="4510387" cy="298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g146a4bb8e7f_0_5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75597" y="3623847"/>
            <a:ext cx="4483942" cy="298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46a4bb8e7f_0_544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144" name="Google Shape;144;g146a4bb8e7f_0_5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146a4bb8e7f_0_544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46" name="Google Shape;146;g146a4bb8e7f_0_544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47" name="Google Shape;147;g146a4bb8e7f_0_544"/>
          <p:cNvSpPr txBox="1"/>
          <p:nvPr/>
        </p:nvSpPr>
        <p:spPr>
          <a:xfrm>
            <a:off x="695400" y="1844825"/>
            <a:ext cx="6814800" cy="16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Conservación interventiva  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Procedimientos de limpieza y acondicionamiento.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9" name="Google Shape;149;g146a4bb8e7f_0_5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4850" y="3717032"/>
            <a:ext cx="4342298" cy="2875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3829be9ccc_0_74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155" name="Google Shape;155;g13829be9ccc_0_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13829be9ccc_0_74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57" name="Google Shape;157;g13829be9ccc_0_74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58" name="Google Shape;158;g13829be9ccc_0_74"/>
          <p:cNvSpPr txBox="1"/>
          <p:nvPr/>
        </p:nvSpPr>
        <p:spPr>
          <a:xfrm>
            <a:off x="695400" y="1844824"/>
            <a:ext cx="10873200" cy="19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Conservación interventiva  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Procedimientos de limpieza y acondicionamiento.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9" name="Google Shape;159;g13829be9ccc_0_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9600" y="3342675"/>
            <a:ext cx="4682900" cy="3121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13829be9ccc_0_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0225" y="3342678"/>
            <a:ext cx="4682900" cy="31211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46c432b974_0_1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166" name="Google Shape;166;g146c432b974_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146c432b974_0_1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68" name="Google Shape;168;g146c432b974_0_1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69" name="Google Shape;169;g146c432b974_0_1"/>
          <p:cNvSpPr txBox="1"/>
          <p:nvPr/>
        </p:nvSpPr>
        <p:spPr>
          <a:xfrm>
            <a:off x="695400" y="1844824"/>
            <a:ext cx="10873200" cy="19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Conservación interventiva  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Procedimientos de limpieza y acondicionamiento.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0" name="Google Shape;170;g146c432b974_0_1"/>
          <p:cNvPicPr preferRelativeResize="0"/>
          <p:nvPr/>
        </p:nvPicPr>
        <p:blipFill rotWithShape="1">
          <a:blip r:embed="rId4">
            <a:alphaModFix/>
          </a:blip>
          <a:srcRect t="14432" b="7849"/>
          <a:stretch/>
        </p:blipFill>
        <p:spPr>
          <a:xfrm>
            <a:off x="2465575" y="3342675"/>
            <a:ext cx="3012027" cy="3121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146c432b974_0_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60474" y="3342673"/>
            <a:ext cx="4161546" cy="312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3829be9ccc_0_94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177" name="Google Shape;177;g13829be9ccc_0_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g13829be9ccc_0_94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79" name="Google Shape;179;g13829be9ccc_0_94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80" name="Google Shape;180;g13829be9ccc_0_94"/>
          <p:cNvSpPr txBox="1"/>
          <p:nvPr/>
        </p:nvSpPr>
        <p:spPr>
          <a:xfrm>
            <a:off x="695400" y="1844824"/>
            <a:ext cx="10873200" cy="19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Conservación interventiva  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Procedimientos de limpieza y acondicionamiento. 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2" name="Google Shape;182;g13829be9ccc_0_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3509" y="3586350"/>
            <a:ext cx="4024980" cy="29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46a4bb8e7f_0_596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188" name="Google Shape;188;g146a4bb8e7f_0_5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g146a4bb8e7f_0_596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90" name="Google Shape;190;g146a4bb8e7f_0_596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91" name="Google Shape;191;g146a4bb8e7f_0_596"/>
          <p:cNvSpPr txBox="1"/>
          <p:nvPr/>
        </p:nvSpPr>
        <p:spPr>
          <a:xfrm>
            <a:off x="695400" y="1844824"/>
            <a:ext cx="10873200" cy="19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Conservación interventiva  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Aplanado y remoción de elementos metálicos. 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2" name="Google Shape;192;g146a4bb8e7f_0_5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2302303" y="3016410"/>
            <a:ext cx="3074926" cy="4099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146a4bb8e7f_0_59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29050" y="3543952"/>
            <a:ext cx="4099900" cy="3059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46a4bb8e7f_0_611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199" name="Google Shape;199;g146a4bb8e7f_0_6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146a4bb8e7f_0_611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01" name="Google Shape;201;g146a4bb8e7f_0_611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02" name="Google Shape;202;g146a4bb8e7f_0_611"/>
          <p:cNvSpPr txBox="1"/>
          <p:nvPr/>
        </p:nvSpPr>
        <p:spPr>
          <a:xfrm>
            <a:off x="695400" y="1844824"/>
            <a:ext cx="10873200" cy="19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diversos procedimientos de trabajo son acompañados por informes y protocolos de intervención. 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Registros de revisiones semanales.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Elaboración de listados de insumos necesarios para desarrollar las tareas.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3" name="Google Shape;203;g146a4bb8e7f_0_6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3225" y="3307725"/>
            <a:ext cx="4905550" cy="327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46a4bb8e7f_0_325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209" name="Google Shape;209;g146a4bb8e7f_0_3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g146a4bb8e7f_0_325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11" name="Google Shape;211;g146a4bb8e7f_0_325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¿Cuáles son los objetivos de las tareas que realizamos?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12" name="Google Shape;212;g146a4bb8e7f_0_325"/>
          <p:cNvSpPr txBox="1"/>
          <p:nvPr/>
        </p:nvSpPr>
        <p:spPr>
          <a:xfrm>
            <a:off x="695400" y="1844824"/>
            <a:ext cx="10873200" cy="25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métodos de trabajo implementados, tienen la finalidad de: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●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Conservar adecuadamente los soportes.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●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Conservar la información contenida en ellos.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●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Facilitar el acceso a la documentación.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3" name="Google Shape;213;g146a4bb8e7f_0_3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26550" y="4174713"/>
            <a:ext cx="3799752" cy="2515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g146a4bb8e7f_0_3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15674" y="4177488"/>
            <a:ext cx="3799752" cy="2510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g146a4bb8e7f_0_3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4800" y="4166375"/>
            <a:ext cx="3799752" cy="2532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"/>
          <p:cNvSpPr txBox="1"/>
          <p:nvPr/>
        </p:nvSpPr>
        <p:spPr>
          <a:xfrm>
            <a:off x="7176120" y="3717032"/>
            <a:ext cx="4254011" cy="449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221" name="Google Shape;22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8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8"/>
          <p:cNvSpPr txBox="1"/>
          <p:nvPr/>
        </p:nvSpPr>
        <p:spPr>
          <a:xfrm>
            <a:off x="628530" y="238276"/>
            <a:ext cx="3672408" cy="38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23" name="Google Shape;223;p8"/>
          <p:cNvSpPr txBox="1"/>
          <p:nvPr/>
        </p:nvSpPr>
        <p:spPr>
          <a:xfrm>
            <a:off x="695400" y="1268760"/>
            <a:ext cx="7704856" cy="38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Actividades complementarias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24" name="Google Shape;224;p8"/>
          <p:cNvSpPr txBox="1"/>
          <p:nvPr/>
        </p:nvSpPr>
        <p:spPr>
          <a:xfrm>
            <a:off x="695400" y="1844825"/>
            <a:ext cx="74670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Participación en el montaje de documentación de material original.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5" name="Google Shape;225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94575" y="3335789"/>
            <a:ext cx="2517274" cy="335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09550" y="3335812"/>
            <a:ext cx="2517274" cy="335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8"/>
          <p:cNvPicPr preferRelativeResize="0"/>
          <p:nvPr/>
        </p:nvPicPr>
        <p:blipFill rotWithShape="1">
          <a:blip r:embed="rId6">
            <a:alphaModFix/>
          </a:blip>
          <a:srcRect b="1293"/>
          <a:stretch/>
        </p:blipFill>
        <p:spPr>
          <a:xfrm>
            <a:off x="8400250" y="862250"/>
            <a:ext cx="3791750" cy="599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"/>
          <p:cNvSpPr txBox="1"/>
          <p:nvPr/>
        </p:nvSpPr>
        <p:spPr>
          <a:xfrm>
            <a:off x="7176120" y="3717032"/>
            <a:ext cx="4254011" cy="449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40" name="Google Shape;4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8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"/>
          <p:cNvSpPr txBox="1"/>
          <p:nvPr/>
        </p:nvSpPr>
        <p:spPr>
          <a:xfrm>
            <a:off x="628530" y="238276"/>
            <a:ext cx="3672408" cy="38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42" name="Google Shape;42;p2"/>
          <p:cNvSpPr txBox="1"/>
          <p:nvPr/>
        </p:nvSpPr>
        <p:spPr>
          <a:xfrm>
            <a:off x="695400" y="1268760"/>
            <a:ext cx="7704856" cy="38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Fundamentación 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43" name="Google Shape;43;p2"/>
          <p:cNvSpPr txBox="1"/>
          <p:nvPr/>
        </p:nvSpPr>
        <p:spPr>
          <a:xfrm>
            <a:off x="695400" y="1844824"/>
            <a:ext cx="10873200" cy="50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La triple función de los Archivos se basa en la preservación y difusión de fuentes de investigación para la historia de la sociedad, para dar cuenta del funcionamiento de la institución productora y como garantía de derechos ciudadanos.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lo tanto: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El Área de Conservación se encarga de velar por la integridad física de la documentación.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Desarrolla acciones y medidas a través del estudio y análisis integral de los edificios, el entorno de la documentación y la materialidad que conforman los fondos y colecciones documentales.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Implementa métodos de trabajo, manteniendo íntegro el contexto de producción de la documentación que se encuentra bajo custodia del AGN.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46a4bb8e7f_0_389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233" name="Google Shape;233;g146a4bb8e7f_0_3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g146a4bb8e7f_0_389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35" name="Google Shape;235;g146a4bb8e7f_0_389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Actividades complementarias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36" name="Google Shape;236;g146a4bb8e7f_0_389"/>
          <p:cNvSpPr txBox="1"/>
          <p:nvPr/>
        </p:nvSpPr>
        <p:spPr>
          <a:xfrm>
            <a:off x="695400" y="1844824"/>
            <a:ext cx="108732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Participación semanal en las visitas guiadas que realiza gente del público general y otras visitas programadas.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7" name="Google Shape;237;g146a4bb8e7f_0_3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72863" y="2813325"/>
            <a:ext cx="4846275" cy="3634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46a4bb8e7f_0_379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243" name="Google Shape;243;g146a4bb8e7f_0_3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g146a4bb8e7f_0_379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45" name="Google Shape;245;g146a4bb8e7f_0_379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Experiencia de Inclusión en el Archivo General de la Nación 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46" name="Google Shape;246;g146a4bb8e7f_0_379"/>
          <p:cNvSpPr txBox="1"/>
          <p:nvPr/>
        </p:nvSpPr>
        <p:spPr>
          <a:xfrm>
            <a:off x="695400" y="1844824"/>
            <a:ext cx="10873200" cy="3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Dentro del Programa de Inclusión para Personas con Discapacidad, se incorporaron tres trabajadores al Área de Conservación de la sede Pichincha.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Recorrida y conocimiento del edificio.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7" name="Google Shape;247;g146a4bb8e7f_0_379"/>
          <p:cNvPicPr preferRelativeResize="0"/>
          <p:nvPr/>
        </p:nvPicPr>
        <p:blipFill rotWithShape="1">
          <a:blip r:embed="rId4">
            <a:alphaModFix/>
          </a:blip>
          <a:srcRect t="18493"/>
          <a:stretch/>
        </p:blipFill>
        <p:spPr>
          <a:xfrm>
            <a:off x="1683100" y="3514200"/>
            <a:ext cx="4770990" cy="3180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146a4bb8e7f_0_379"/>
          <p:cNvPicPr preferRelativeResize="0"/>
          <p:nvPr/>
        </p:nvPicPr>
        <p:blipFill rotWithShape="1">
          <a:blip r:embed="rId5">
            <a:alphaModFix/>
          </a:blip>
          <a:srcRect l="2467" t="3474"/>
          <a:stretch/>
        </p:blipFill>
        <p:spPr>
          <a:xfrm>
            <a:off x="6671625" y="3514200"/>
            <a:ext cx="3969475" cy="3180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46a4bb8e7f_0_426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254" name="Google Shape;254;g146a4bb8e7f_0_4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g146a4bb8e7f_0_426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56" name="Google Shape;256;g146a4bb8e7f_0_426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Experiencia de Inclusión en el Archivo General de la Nación 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57" name="Google Shape;257;g146a4bb8e7f_0_426"/>
          <p:cNvSpPr txBox="1"/>
          <p:nvPr/>
        </p:nvSpPr>
        <p:spPr>
          <a:xfrm>
            <a:off x="695400" y="1844824"/>
            <a:ext cx="108732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48297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Capacitación: funciones del área, alcances de la disciplina de conservación, herramientas de trabajo, presentación del fondo documental a trabajar, demostración de los procesos e inicio de los mismos.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8" name="Google Shape;258;g146a4bb8e7f_0_426"/>
          <p:cNvPicPr preferRelativeResize="0"/>
          <p:nvPr/>
        </p:nvPicPr>
        <p:blipFill rotWithShape="1">
          <a:blip r:embed="rId4">
            <a:alphaModFix/>
          </a:blip>
          <a:srcRect t="22285" b="3799"/>
          <a:stretch/>
        </p:blipFill>
        <p:spPr>
          <a:xfrm>
            <a:off x="466288" y="3279900"/>
            <a:ext cx="2609573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g146a4bb8e7f_0_426"/>
          <p:cNvPicPr preferRelativeResize="0"/>
          <p:nvPr/>
        </p:nvPicPr>
        <p:blipFill rotWithShape="1">
          <a:blip r:embed="rId5">
            <a:alphaModFix/>
          </a:blip>
          <a:srcRect t="32947" b="8593"/>
          <a:stretch/>
        </p:blipFill>
        <p:spPr>
          <a:xfrm>
            <a:off x="3188800" y="3279900"/>
            <a:ext cx="3299249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g146a4bb8e7f_0_426"/>
          <p:cNvPicPr preferRelativeResize="0"/>
          <p:nvPr/>
        </p:nvPicPr>
        <p:blipFill rotWithShape="1">
          <a:blip r:embed="rId6">
            <a:alphaModFix/>
          </a:blip>
          <a:srcRect l="3359" t="20942" r="17782"/>
          <a:stretch/>
        </p:blipFill>
        <p:spPr>
          <a:xfrm>
            <a:off x="6601000" y="3513713"/>
            <a:ext cx="5251424" cy="2961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46a4bb8e7f_0_403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266" name="Google Shape;266;g146a4bb8e7f_0_4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146a4bb8e7f_0_403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68" name="Google Shape;268;g146a4bb8e7f_0_403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Experiencia de Inclusión en el Archivo General de la Nación 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69" name="Google Shape;269;g146a4bb8e7f_0_403"/>
          <p:cNvSpPr txBox="1"/>
          <p:nvPr/>
        </p:nvSpPr>
        <p:spPr>
          <a:xfrm>
            <a:off x="695400" y="1844824"/>
            <a:ext cx="10873200" cy="24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Acondicionamiento del espacio de trabajo para facilitar la comunicación.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0" name="Google Shape;270;g146a4bb8e7f_0_403"/>
          <p:cNvPicPr preferRelativeResize="0"/>
          <p:nvPr/>
        </p:nvPicPr>
        <p:blipFill rotWithShape="1">
          <a:blip r:embed="rId4">
            <a:alphaModFix/>
          </a:blip>
          <a:srcRect l="5615"/>
          <a:stretch/>
        </p:blipFill>
        <p:spPr>
          <a:xfrm>
            <a:off x="361700" y="2777950"/>
            <a:ext cx="6039352" cy="285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g146a4bb8e7f_0_40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68449" y="3717025"/>
            <a:ext cx="5282990" cy="2855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"/>
          <p:cNvSpPr txBox="1"/>
          <p:nvPr/>
        </p:nvSpPr>
        <p:spPr>
          <a:xfrm>
            <a:off x="7176120" y="3717032"/>
            <a:ext cx="4254011" cy="449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277" name="Google Shape;27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8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4"/>
          <p:cNvSpPr txBox="1"/>
          <p:nvPr/>
        </p:nvSpPr>
        <p:spPr>
          <a:xfrm>
            <a:off x="628530" y="238276"/>
            <a:ext cx="3672408" cy="38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79" name="Google Shape;279;p4"/>
          <p:cNvSpPr txBox="1"/>
          <p:nvPr/>
        </p:nvSpPr>
        <p:spPr>
          <a:xfrm>
            <a:off x="695400" y="1268760"/>
            <a:ext cx="7704856" cy="38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80" name="Google Shape;280;p4"/>
          <p:cNvSpPr txBox="1"/>
          <p:nvPr/>
        </p:nvSpPr>
        <p:spPr>
          <a:xfrm>
            <a:off x="695400" y="1844824"/>
            <a:ext cx="10873200" cy="16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tareas realizadas en el Área de Conservación son de suma importancia, ya que se estabilizan y acondicionan los documentos en diversos soportes, para que puedan manipularse y realizarse el resto de los procesos técnicos que involucran tanto a la disciplina archivística como a la digitalización.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968" y="3545053"/>
            <a:ext cx="4706063" cy="31170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13829be9ccc_0_0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49" name="Google Shape;49;g13829be9ccc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g13829be9ccc_0_0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51" name="Google Shape;51;g13829be9ccc_0_0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¿Cuáles son las principales tareas que realizamos?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52" name="Google Shape;52;g13829be9ccc_0_0"/>
          <p:cNvSpPr txBox="1"/>
          <p:nvPr/>
        </p:nvSpPr>
        <p:spPr>
          <a:xfrm>
            <a:off x="695400" y="1844824"/>
            <a:ext cx="10873200" cy="42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48297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Evaluación de riesgos.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8297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Diagnósticos.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8297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Análisis de resultados e identificación de necesidades generalizadas en materia de conservación y restauración. 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tareas se realizan por: 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8297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Planificaciones anuales/proyectos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8297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Demandas realizadas por los departamentos durante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procesos técnicos.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3" name="Google Shape;53;g13829be9ccc_0_0"/>
          <p:cNvPicPr preferRelativeResize="0"/>
          <p:nvPr/>
        </p:nvPicPr>
        <p:blipFill rotWithShape="1">
          <a:blip r:embed="rId4">
            <a:alphaModFix/>
          </a:blip>
          <a:srcRect l="5039" r="13672"/>
          <a:stretch/>
        </p:blipFill>
        <p:spPr>
          <a:xfrm>
            <a:off x="7972125" y="3623850"/>
            <a:ext cx="3458002" cy="2835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 txBox="1"/>
          <p:nvPr/>
        </p:nvSpPr>
        <p:spPr>
          <a:xfrm>
            <a:off x="7176120" y="3717032"/>
            <a:ext cx="4254011" cy="449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59" name="Google Shape;5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8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6"/>
          <p:cNvSpPr txBox="1"/>
          <p:nvPr/>
        </p:nvSpPr>
        <p:spPr>
          <a:xfrm>
            <a:off x="628530" y="238276"/>
            <a:ext cx="3672408" cy="38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61" name="Google Shape;61;p6"/>
          <p:cNvSpPr txBox="1"/>
          <p:nvPr/>
        </p:nvSpPr>
        <p:spPr>
          <a:xfrm>
            <a:off x="695400" y="1268760"/>
            <a:ext cx="7704856" cy="38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62" name="Google Shape;62;p6"/>
          <p:cNvSpPr txBox="1"/>
          <p:nvPr/>
        </p:nvSpPr>
        <p:spPr>
          <a:xfrm>
            <a:off x="695400" y="1844825"/>
            <a:ext cx="6814800" cy="4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Conservación preventiva 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Evaluación de riesgos: monitoreo constante de las condiciones edilicias y del entorno de la documentación. Revisiones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periódicas.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Monitoreo y control de las condiciones ambientales en cuanto a parámetros de temperatura, humedad relativa y radiación.</a:t>
            </a:r>
            <a:endParaRPr/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3" name="Google Shape;63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67694" y="825602"/>
            <a:ext cx="4524307" cy="603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46a4bb8e7f_0_511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69" name="Google Shape;69;g146a4bb8e7f_0_5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g146a4bb8e7f_0_511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71" name="Google Shape;71;g146a4bb8e7f_0_511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72" name="Google Shape;72;g146a4bb8e7f_0_511"/>
          <p:cNvSpPr txBox="1"/>
          <p:nvPr/>
        </p:nvSpPr>
        <p:spPr>
          <a:xfrm>
            <a:off x="695400" y="1844825"/>
            <a:ext cx="6814800" cy="51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Conservación preventiva 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Recomendaciones para la limpieza y mantenimiento de áreas de depósitos.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Manejo integral de plagas.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Elaboración de plan de emergencias.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Revisiones periódicas de las instalaciones, que permiten la detección a tiempo de irregularidades en dichos espacios y su posterior control.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3" name="Google Shape;73;g146a4bb8e7f_0_5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95188" y="862250"/>
            <a:ext cx="4496813" cy="599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380bfbaf8a_0_10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79" name="Google Shape;79;g1380bfbaf8a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1380bfbaf8a_0_10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81" name="Google Shape;81;g1380bfbaf8a_0_10"/>
          <p:cNvSpPr txBox="1"/>
          <p:nvPr/>
        </p:nvSpPr>
        <p:spPr>
          <a:xfrm>
            <a:off x="695400" y="1268760"/>
            <a:ext cx="7704900" cy="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rgbClr val="D3D317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82" name="Google Shape;82;g1380bfbaf8a_0_10"/>
          <p:cNvSpPr txBox="1"/>
          <p:nvPr/>
        </p:nvSpPr>
        <p:spPr>
          <a:xfrm>
            <a:off x="695400" y="1844824"/>
            <a:ext cx="10873200" cy="8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Roboto"/>
              <a:buChar char="-"/>
            </a:pPr>
            <a:r>
              <a:rPr lang="es-419" sz="1885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Concientización acerca del uso y manipulación de la documentación. </a:t>
            </a: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Roboto"/>
              <a:buChar char="-"/>
            </a:pPr>
            <a:r>
              <a:rPr lang="es-419" sz="1885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Implementación de buenas prácticas.</a:t>
            </a: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3" name="Google Shape;83;g1380bfbaf8a_0_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0326" y="3069100"/>
            <a:ext cx="5477299" cy="3650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g1380bfbaf8a_0_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60650" y="3058275"/>
            <a:ext cx="3672300" cy="367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46a4bb8e7f_0_294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90" name="Google Shape;90;g146a4bb8e7f_0_2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g146a4bb8e7f_0_294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92" name="Google Shape;92;g146a4bb8e7f_0_294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93" name="Google Shape;93;g146a4bb8e7f_0_294"/>
          <p:cNvSpPr txBox="1"/>
          <p:nvPr/>
        </p:nvSpPr>
        <p:spPr>
          <a:xfrm>
            <a:off x="695400" y="1844824"/>
            <a:ext cx="10873200" cy="54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Diagnósticos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Selección de la metodología.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Definir qué información necesitamos obtener.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 brinda información acerca de: </a:t>
            </a: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Tipologías documentales componen nuestro acervo.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Estado de conservación.  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829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5"/>
              <a:buFont typeface="Calibri"/>
              <a:buChar char="-"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Aproximarnos o definir el volumen de documentación por 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fondo o agrupamiento documental.</a:t>
            </a: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4" name="Google Shape;94;g146a4bb8e7f_0_2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1571" y="4007674"/>
            <a:ext cx="3858550" cy="2571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46a4bb8e7f_0_314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100" name="Google Shape;100;g146a4bb8e7f_0_3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g146a4bb8e7f_0_314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02" name="Google Shape;102;g146a4bb8e7f_0_314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03" name="Google Shape;103;g146a4bb8e7f_0_314"/>
          <p:cNvSpPr txBox="1"/>
          <p:nvPr/>
        </p:nvSpPr>
        <p:spPr>
          <a:xfrm>
            <a:off x="695400" y="1844824"/>
            <a:ext cx="108732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Diagnóstico - Mapas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4" name="Google Shape;104;g146a4bb8e7f_0_3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5150" y="2690521"/>
            <a:ext cx="5018225" cy="3763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g146a4bb8e7f_0_314"/>
          <p:cNvPicPr preferRelativeResize="0"/>
          <p:nvPr/>
        </p:nvPicPr>
        <p:blipFill rotWithShape="1">
          <a:blip r:embed="rId5">
            <a:alphaModFix/>
          </a:blip>
          <a:srcRect b="19504"/>
          <a:stretch/>
        </p:blipFill>
        <p:spPr>
          <a:xfrm>
            <a:off x="7082956" y="2699525"/>
            <a:ext cx="3489765" cy="374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46a4bb8e7f_0_534"/>
          <p:cNvSpPr txBox="1"/>
          <p:nvPr/>
        </p:nvSpPr>
        <p:spPr>
          <a:xfrm>
            <a:off x="7176120" y="3717032"/>
            <a:ext cx="42540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Junio 2020</a:t>
            </a:r>
            <a:endParaRPr/>
          </a:p>
        </p:txBody>
      </p:sp>
      <p:pic>
        <p:nvPicPr>
          <p:cNvPr id="111" name="Google Shape;111;g146a4bb8e7f_0_5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6" cy="86225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146a4bb8e7f_0_534"/>
          <p:cNvSpPr txBox="1"/>
          <p:nvPr/>
        </p:nvSpPr>
        <p:spPr>
          <a:xfrm>
            <a:off x="628530" y="238276"/>
            <a:ext cx="3672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Área de Conservación </a:t>
            </a:r>
            <a:endParaRPr sz="1885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13" name="Google Shape;113;g146a4bb8e7f_0_534"/>
          <p:cNvSpPr txBox="1"/>
          <p:nvPr/>
        </p:nvSpPr>
        <p:spPr>
          <a:xfrm>
            <a:off x="695400" y="1268760"/>
            <a:ext cx="77049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¿Cómo desarrollamos las técnicas de trabajo?</a:t>
            </a:r>
            <a:endParaRPr sz="1885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14" name="Google Shape;114;g146a4bb8e7f_0_534"/>
          <p:cNvSpPr txBox="1"/>
          <p:nvPr/>
        </p:nvSpPr>
        <p:spPr>
          <a:xfrm>
            <a:off x="695400" y="1844824"/>
            <a:ext cx="108732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8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Diagnóstico - Procesos fotomecánicos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85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5" name="Google Shape;115;g146a4bb8e7f_0_5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801787" y="2048912"/>
            <a:ext cx="3761626" cy="5015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g146a4bb8e7f_0_534"/>
          <p:cNvPicPr preferRelativeResize="0"/>
          <p:nvPr/>
        </p:nvPicPr>
        <p:blipFill rotWithShape="1">
          <a:blip r:embed="rId5">
            <a:alphaModFix/>
          </a:blip>
          <a:srcRect t="4616"/>
          <a:stretch/>
        </p:blipFill>
        <p:spPr>
          <a:xfrm rot="5400000">
            <a:off x="6889117" y="2174609"/>
            <a:ext cx="3746173" cy="47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Presentación1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882</Words>
  <Application>Microsoft Office PowerPoint</Application>
  <PresentationFormat>Personalizado</PresentationFormat>
  <Paragraphs>176</Paragraphs>
  <Slides>24</Slides>
  <Notes>24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9" baseType="lpstr">
      <vt:lpstr>Arial</vt:lpstr>
      <vt:lpstr>Roboto</vt:lpstr>
      <vt:lpstr>Calibri</vt:lpstr>
      <vt:lpstr>Encode Sans</vt:lpstr>
      <vt:lpstr>1_Presentación1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lorena</dc:creator>
  <cp:lastModifiedBy>Maria Caroni</cp:lastModifiedBy>
  <cp:revision>1</cp:revision>
  <dcterms:created xsi:type="dcterms:W3CDTF">2020-06-09T14:36:53Z</dcterms:created>
  <dcterms:modified xsi:type="dcterms:W3CDTF">2022-10-11T16:00:00Z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0x010100A632AD39468C5045810563D47141DDB1</vt:lpwstr>
  </property>
  <property fmtid="{D5CDD505-2E9C-101B-9397-08002B2CF9AE}" pid="3" name="_dlc_policyId">
    <vt:lpwstr/>
  </property>
  <property fmtid="{D5CDD505-2E9C-101B-9397-08002B2CF9AE}" pid="4" name="ItemRetentionFormula">
    <vt:lpwstr/>
  </property>
</Properties>
</file>