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Montserrat SemiBold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Montserrat"/>
      <p:regular r:id="rId34"/>
      <p:bold r:id="rId35"/>
      <p:italic r:id="rId36"/>
      <p:boldItalic r:id="rId37"/>
    </p:embeddedFont>
    <p:embeddedFont>
      <p:font typeface="Montserrat Black"/>
      <p:bold r:id="rId38"/>
      <p:boldItalic r:id="rId39"/>
    </p:embeddedFont>
    <p:embeddedFont>
      <p:font typeface="Lora SemiBold"/>
      <p:regular r:id="rId40"/>
      <p:bold r:id="rId41"/>
      <p:italic r:id="rId42"/>
      <p:boldItalic r:id="rId43"/>
    </p:embeddedFont>
    <p:embeddedFont>
      <p:font typeface="Montserrat Medium"/>
      <p:regular r:id="rId44"/>
      <p:bold r:id="rId45"/>
      <p:italic r:id="rId46"/>
      <p:boldItalic r:id="rId47"/>
    </p:embeddedFont>
    <p:embeddedFont>
      <p:font typeface="Lora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96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SemiBold-regular.fntdata"/><Relationship Id="rId42" Type="http://schemas.openxmlformats.org/officeDocument/2006/relationships/font" Target="fonts/LoraSemiBold-italic.fntdata"/><Relationship Id="rId41" Type="http://schemas.openxmlformats.org/officeDocument/2006/relationships/font" Target="fonts/LoraSemiBold-bold.fntdata"/><Relationship Id="rId44" Type="http://schemas.openxmlformats.org/officeDocument/2006/relationships/font" Target="fonts/MontserratMedium-regular.fntdata"/><Relationship Id="rId43" Type="http://schemas.openxmlformats.org/officeDocument/2006/relationships/font" Target="fonts/LoraSemiBold-boldItalic.fntdata"/><Relationship Id="rId46" Type="http://schemas.openxmlformats.org/officeDocument/2006/relationships/font" Target="fonts/MontserratMedium-italic.fntdata"/><Relationship Id="rId45" Type="http://schemas.openxmlformats.org/officeDocument/2006/relationships/font" Target="fonts/Montserrat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ora-regular.fntdata"/><Relationship Id="rId47" Type="http://schemas.openxmlformats.org/officeDocument/2006/relationships/font" Target="fonts/MontserratMedium-boldItalic.fntdata"/><Relationship Id="rId49" Type="http://schemas.openxmlformats.org/officeDocument/2006/relationships/font" Target="fonts/Lo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Montserrat-bold.fntdata"/><Relationship Id="rId34" Type="http://schemas.openxmlformats.org/officeDocument/2006/relationships/font" Target="fonts/Montserrat-regular.fntdata"/><Relationship Id="rId37" Type="http://schemas.openxmlformats.org/officeDocument/2006/relationships/font" Target="fonts/Montserrat-boldItalic.fntdata"/><Relationship Id="rId36" Type="http://schemas.openxmlformats.org/officeDocument/2006/relationships/font" Target="fonts/Montserrat-italic.fntdata"/><Relationship Id="rId39" Type="http://schemas.openxmlformats.org/officeDocument/2006/relationships/font" Target="fonts/MontserratBlack-boldItalic.fntdata"/><Relationship Id="rId38" Type="http://schemas.openxmlformats.org/officeDocument/2006/relationships/font" Target="fonts/MontserratBlack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MontserratSemiBold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SemiBold-italic.fntdata"/><Relationship Id="rId27" Type="http://schemas.openxmlformats.org/officeDocument/2006/relationships/font" Target="fonts/MontserratSemiBold-bold.fntdata"/><Relationship Id="rId29" Type="http://schemas.openxmlformats.org/officeDocument/2006/relationships/font" Target="fonts/MontserratSemiBold-boldItalic.fntdata"/><Relationship Id="rId51" Type="http://schemas.openxmlformats.org/officeDocument/2006/relationships/font" Target="fonts/Lora-boldItalic.fntdata"/><Relationship Id="rId50" Type="http://schemas.openxmlformats.org/officeDocument/2006/relationships/font" Target="fonts/Lor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e499f8004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e499f800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211c9068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211c9068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211c90687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211c90687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ae499f8004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ae499f8004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f215c07ae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f215c07ae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211c90687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211c90687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215c07ae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215c07a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2a9baef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2a9baef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f211c90687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f211c90687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f215c07ae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f215c07ae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ae499f8004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ae499f800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ae499f8004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ae499f8004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e499f800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ae499f800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f308a50a95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f308a50a95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ae499f800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ae499f800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e499f8004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ae499f8004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e499f8004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e499f8004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211c9068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211c9068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e499f8004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ae499f8004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C4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 b="11738" l="0" r="53938" t="13253"/>
          <a:stretch/>
        </p:blipFill>
        <p:spPr>
          <a:xfrm>
            <a:off x="5985268" y="0"/>
            <a:ext cx="31587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756025" y="1851750"/>
            <a:ext cx="38652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rgbClr val="B5B9C4"/>
                </a:solidFill>
                <a:latin typeface="Lora"/>
                <a:ea typeface="Lora"/>
                <a:cs typeface="Lora"/>
                <a:sym typeface="Lora"/>
              </a:rPr>
              <a:t>Introducción a los Datos Abiertos</a:t>
            </a:r>
            <a:endParaRPr b="1" sz="3000">
              <a:solidFill>
                <a:srgbClr val="B5B9C4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756025" y="3079450"/>
            <a:ext cx="5954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DIRECCIÓN DE DATOS ABIERTOS</a:t>
            </a:r>
            <a:br>
              <a:rPr lang="e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SUBSECRETARÍA DE TECNOLOGÍAS DE LA INFORMACIÓN</a:t>
            </a:r>
            <a:endParaRPr b="1">
              <a:solidFill>
                <a:srgbClr val="B5B9C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" name="Google Shape;59;p14"/>
          <p:cNvGrpSpPr/>
          <p:nvPr/>
        </p:nvGrpSpPr>
        <p:grpSpPr>
          <a:xfrm>
            <a:off x="924333" y="3750587"/>
            <a:ext cx="444065" cy="37454"/>
            <a:chOff x="4430225" y="2696900"/>
            <a:chExt cx="612250" cy="94200"/>
          </a:xfrm>
        </p:grpSpPr>
        <p:sp>
          <p:nvSpPr>
            <p:cNvPr id="60" name="Google Shape;60;p14"/>
            <p:cNvSpPr/>
            <p:nvPr/>
          </p:nvSpPr>
          <p:spPr>
            <a:xfrm>
              <a:off x="443022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4689238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494827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</p:grp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025" y="529725"/>
            <a:ext cx="1132600" cy="11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0" y="0"/>
            <a:ext cx="132900" cy="51492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23"/>
          <p:cNvPicPr preferRelativeResize="0"/>
          <p:nvPr/>
        </p:nvPicPr>
        <p:blipFill rotWithShape="1">
          <a:blip r:embed="rId3">
            <a:alphaModFix amt="50000"/>
          </a:blip>
          <a:srcRect b="17209" l="0" r="0" t="7409"/>
          <a:stretch/>
        </p:blipFill>
        <p:spPr>
          <a:xfrm>
            <a:off x="132900" y="0"/>
            <a:ext cx="38380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3"/>
          <p:cNvSpPr/>
          <p:nvPr/>
        </p:nvSpPr>
        <p:spPr>
          <a:xfrm>
            <a:off x="4756875" y="1591200"/>
            <a:ext cx="3619500" cy="19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"/>
          <p:cNvSpPr txBox="1"/>
          <p:nvPr/>
        </p:nvSpPr>
        <p:spPr>
          <a:xfrm>
            <a:off x="4950525" y="2427048"/>
            <a:ext cx="3425700" cy="16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61" name="Google Shape;261;p23"/>
          <p:cNvSpPr txBox="1"/>
          <p:nvPr/>
        </p:nvSpPr>
        <p:spPr>
          <a:xfrm>
            <a:off x="4950525" y="2052875"/>
            <a:ext cx="33798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212D51"/>
              </a:buClr>
              <a:buSzPts val="2800"/>
              <a:buFont typeface="Lora"/>
              <a:buChar char="●"/>
            </a:pPr>
            <a:r>
              <a:rPr b="1" lang="es" sz="28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DATOS ABIERTOS</a:t>
            </a:r>
            <a:endParaRPr b="1" sz="28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212D51"/>
              </a:buClr>
              <a:buSzPts val="2800"/>
              <a:buFont typeface="Lora"/>
              <a:buChar char="●"/>
            </a:pPr>
            <a:r>
              <a:rPr b="1" lang="es" sz="28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INFORMACIÓN</a:t>
            </a:r>
            <a:endParaRPr b="1" sz="28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62" name="Google Shape;262;p23"/>
          <p:cNvGrpSpPr/>
          <p:nvPr/>
        </p:nvGrpSpPr>
        <p:grpSpPr>
          <a:xfrm>
            <a:off x="6357250" y="3785250"/>
            <a:ext cx="612250" cy="94200"/>
            <a:chOff x="4430225" y="2696900"/>
            <a:chExt cx="612250" cy="94200"/>
          </a:xfrm>
        </p:grpSpPr>
        <p:sp>
          <p:nvSpPr>
            <p:cNvPr id="263" name="Google Shape;263;p23"/>
            <p:cNvSpPr/>
            <p:nvPr/>
          </p:nvSpPr>
          <p:spPr>
            <a:xfrm>
              <a:off x="443022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4689238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494827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</p:grpSp>
      <p:pic>
        <p:nvPicPr>
          <p:cNvPr id="266" name="Google Shape;2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146200" y="116700"/>
            <a:ext cx="8673900" cy="4717500"/>
          </a:xfrm>
          <a:prstGeom prst="rect">
            <a:avLst/>
          </a:prstGeom>
          <a:noFill/>
          <a:ln cap="flat" cmpd="sng" w="952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817075" y="2159250"/>
            <a:ext cx="2799300" cy="129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80899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dato es un elemento descontextualizado que puede dar origen a la generación de información</a:t>
            </a:r>
            <a:endParaRPr sz="1800">
              <a:solidFill>
                <a:srgbClr val="80899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6107900" y="2678900"/>
            <a:ext cx="20895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La información es un dato procesado con valor agregado, dotado de relevancia y utilidad</a:t>
            </a:r>
            <a:endParaRPr b="1" sz="18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667500" y="44502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DIFERENCIAS CONCEPTUALES</a:t>
            </a:r>
            <a:endParaRPr sz="28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24"/>
          <p:cNvGrpSpPr/>
          <p:nvPr/>
        </p:nvGrpSpPr>
        <p:grpSpPr>
          <a:xfrm>
            <a:off x="4071724" y="2504736"/>
            <a:ext cx="1419622" cy="678000"/>
            <a:chOff x="4854075" y="2527625"/>
            <a:chExt cx="56000" cy="59050"/>
          </a:xfrm>
        </p:grpSpPr>
        <p:sp>
          <p:nvSpPr>
            <p:cNvPr id="278" name="Google Shape;278;p24"/>
            <p:cNvSpPr/>
            <p:nvPr/>
          </p:nvSpPr>
          <p:spPr>
            <a:xfrm>
              <a:off x="4872325" y="2527625"/>
              <a:ext cx="37750" cy="59050"/>
            </a:xfrm>
            <a:custGeom>
              <a:rect b="b" l="l" r="r" t="t"/>
              <a:pathLst>
                <a:path extrusionOk="0" h="2362" w="151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4854075" y="2539100"/>
              <a:ext cx="26075" cy="35875"/>
            </a:xfrm>
            <a:custGeom>
              <a:rect b="b" l="l" r="r" t="t"/>
              <a:pathLst>
                <a:path extrusionOk="0" h="1435" w="1043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3938000" y="1272475"/>
            <a:ext cx="5000400" cy="322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4207400" y="1634125"/>
            <a:ext cx="47310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Los datos públicos a los que cualquier persona puede acceder, usar y compartir.</a:t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Procesables, completos, primarios y oportunos. Acceso equitativo.</a:t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Disponibilizados en un medio digital con una licencia abierta y un formato estándar abierto, no propietario.</a:t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87" name="Google Shape;287;p25"/>
          <p:cNvSpPr txBox="1"/>
          <p:nvPr/>
        </p:nvSpPr>
        <p:spPr>
          <a:xfrm>
            <a:off x="5822900" y="1149450"/>
            <a:ext cx="12306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5600">
                <a:solidFill>
                  <a:srgbClr val="E7BA6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b="1" sz="5600">
              <a:solidFill>
                <a:srgbClr val="E7BA6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288" name="Google Shape;288;p25"/>
          <p:cNvGrpSpPr/>
          <p:nvPr/>
        </p:nvGrpSpPr>
        <p:grpSpPr>
          <a:xfrm>
            <a:off x="6266775" y="4241575"/>
            <a:ext cx="612250" cy="94200"/>
            <a:chOff x="4430225" y="2696900"/>
            <a:chExt cx="612250" cy="94200"/>
          </a:xfrm>
        </p:grpSpPr>
        <p:sp>
          <p:nvSpPr>
            <p:cNvPr id="289" name="Google Shape;289;p25"/>
            <p:cNvSpPr/>
            <p:nvPr/>
          </p:nvSpPr>
          <p:spPr>
            <a:xfrm>
              <a:off x="443022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4689238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494827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</p:grpSp>
      <p:pic>
        <p:nvPicPr>
          <p:cNvPr id="292" name="Google Shape;2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>
            <a:off x="162600" y="1004600"/>
            <a:ext cx="3133100" cy="2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 txBox="1"/>
          <p:nvPr/>
        </p:nvSpPr>
        <p:spPr>
          <a:xfrm>
            <a:off x="3777250" y="436075"/>
            <a:ext cx="30000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SON DATOS ABIERTOS…</a:t>
            </a:r>
            <a:endParaRPr sz="17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1915425" y="436075"/>
            <a:ext cx="6188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0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BENEFICIOS DE DATOS ABIERTOS</a:t>
            </a:r>
            <a:endParaRPr sz="20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grpSp>
        <p:nvGrpSpPr>
          <p:cNvPr id="302" name="Google Shape;302;p26"/>
          <p:cNvGrpSpPr/>
          <p:nvPr/>
        </p:nvGrpSpPr>
        <p:grpSpPr>
          <a:xfrm>
            <a:off x="642798" y="1354160"/>
            <a:ext cx="8026042" cy="1917271"/>
            <a:chOff x="1247650" y="2075423"/>
            <a:chExt cx="6648477" cy="1557238"/>
          </a:xfrm>
        </p:grpSpPr>
        <p:sp>
          <p:nvSpPr>
            <p:cNvPr id="303" name="Google Shape;303;p26"/>
            <p:cNvSpPr/>
            <p:nvPr/>
          </p:nvSpPr>
          <p:spPr>
            <a:xfrm>
              <a:off x="6633862" y="2075423"/>
              <a:ext cx="953444" cy="825696"/>
            </a:xfrm>
            <a:custGeom>
              <a:rect b="b" l="l" r="r" t="t"/>
              <a:pathLst>
                <a:path extrusionOk="0" h="50027" w="57767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359252" y="2806965"/>
              <a:ext cx="953461" cy="825696"/>
            </a:xfrm>
            <a:custGeom>
              <a:rect b="b" l="l" r="r" t="t"/>
              <a:pathLst>
                <a:path extrusionOk="0" h="50027" w="57768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1601478" y="2075425"/>
              <a:ext cx="953316" cy="825696"/>
            </a:xfrm>
            <a:custGeom>
              <a:rect b="b" l="l" r="r" t="t"/>
              <a:pathLst>
                <a:path extrusionOk="0" h="50027" w="57768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2857827" y="2807112"/>
              <a:ext cx="953370" cy="825320"/>
            </a:xfrm>
            <a:custGeom>
              <a:rect b="b" l="l" r="r" t="t"/>
              <a:pathLst>
                <a:path extrusionOk="0" h="50027" w="5778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6"/>
            <p:cNvSpPr/>
            <p:nvPr/>
          </p:nvSpPr>
          <p:spPr>
            <a:xfrm>
              <a:off x="4097386" y="2075425"/>
              <a:ext cx="953444" cy="825696"/>
            </a:xfrm>
            <a:custGeom>
              <a:rect b="b" l="l" r="r" t="t"/>
              <a:pathLst>
                <a:path extrusionOk="0" h="50027" w="57767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6"/>
            <p:cNvSpPr/>
            <p:nvPr/>
          </p:nvSpPr>
          <p:spPr>
            <a:xfrm>
              <a:off x="1247650" y="2490334"/>
              <a:ext cx="6648477" cy="729445"/>
            </a:xfrm>
            <a:custGeom>
              <a:rect b="b" l="l" r="r" t="t"/>
              <a:pathLst>
                <a:path extrusionOk="0" fill="none" h="31310" w="285373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cap="flat" cmpd="sng" w="19050">
              <a:solidFill>
                <a:srgbClr val="869FB2"/>
              </a:solidFill>
              <a:prstDash val="solid"/>
              <a:miter lim="1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26"/>
          <p:cNvSpPr txBox="1"/>
          <p:nvPr/>
        </p:nvSpPr>
        <p:spPr>
          <a:xfrm>
            <a:off x="549175" y="3283425"/>
            <a:ext cx="19209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Políticas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con </a:t>
            </a: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evidencia </a:t>
            </a: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empírica.</a:t>
            </a:r>
            <a:endParaRPr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Datos interoperables.</a:t>
            </a:r>
            <a:endParaRPr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2223500" y="3465825"/>
            <a:ext cx="15549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Transparencia 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 rendición de cuentas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3855175" y="3122700"/>
            <a:ext cx="17244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ucha contra la </a:t>
            </a: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corrupción y desinformación</a:t>
            </a:r>
            <a:endParaRPr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26"/>
          <p:cNvSpPr txBox="1"/>
          <p:nvPr/>
        </p:nvSpPr>
        <p:spPr>
          <a:xfrm>
            <a:off x="5656350" y="3576350"/>
            <a:ext cx="13200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Innovación.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Productos y servicios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7047300" y="3189650"/>
            <a:ext cx="20967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Valor agregado. 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Reutilización</a:t>
            </a:r>
            <a:r>
              <a:rPr lang="e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OSC</a:t>
            </a:r>
            <a:endParaRPr b="1"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PERIODISMO</a:t>
            </a:r>
            <a:endParaRPr b="1"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ACADEMIA</a:t>
            </a:r>
            <a:endParaRPr b="1"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lt1"/>
                </a:solidFill>
                <a:highlight>
                  <a:srgbClr val="80899A"/>
                </a:highlight>
                <a:latin typeface="Montserrat"/>
                <a:ea typeface="Montserrat"/>
                <a:cs typeface="Montserrat"/>
                <a:sym typeface="Montserrat"/>
              </a:rPr>
              <a:t>SECTOR PÚBLICO SECTOR PRIVADO</a:t>
            </a:r>
            <a:endParaRPr b="1" sz="1500">
              <a:solidFill>
                <a:schemeClr val="lt1"/>
              </a:solidFill>
              <a:highlight>
                <a:srgbClr val="80899A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7"/>
          <p:cNvSpPr txBox="1"/>
          <p:nvPr/>
        </p:nvSpPr>
        <p:spPr>
          <a:xfrm>
            <a:off x="602775" y="561300"/>
            <a:ext cx="62016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ENTONCES…NO SON DATOS ABIERTOS</a:t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Archivos con f</a:t>
            </a: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ormatos no reutilizables</a:t>
            </a: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 (imágenes de texto, PDFs o documentos bloqueados por algún sistema de protección).</a:t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Datos estadísticos,</a:t>
            </a: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agregados o resumidos.</a:t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Memorias e informes de gestión anuales</a:t>
            </a: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Textos legislativos, ordenanzas, reglamentos, normativas individuales.</a:t>
            </a:r>
            <a:endParaRPr b="1"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320" name="Google Shape;3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7"/>
          <p:cNvGrpSpPr/>
          <p:nvPr/>
        </p:nvGrpSpPr>
        <p:grpSpPr>
          <a:xfrm>
            <a:off x="6643864" y="2143130"/>
            <a:ext cx="1620549" cy="1513562"/>
            <a:chOff x="6219391" y="3816756"/>
            <a:chExt cx="356627" cy="334252"/>
          </a:xfrm>
        </p:grpSpPr>
        <p:sp>
          <p:nvSpPr>
            <p:cNvPr id="322" name="Google Shape;322;p27"/>
            <p:cNvSpPr/>
            <p:nvPr/>
          </p:nvSpPr>
          <p:spPr>
            <a:xfrm>
              <a:off x="6219391" y="3816756"/>
              <a:ext cx="306594" cy="334252"/>
            </a:xfrm>
            <a:custGeom>
              <a:rect b="b" l="l" r="r" t="t"/>
              <a:pathLst>
                <a:path extrusionOk="0" h="10502" w="9633">
                  <a:moveTo>
                    <a:pt x="8394" y="4179"/>
                  </a:moveTo>
                  <a:cubicBezTo>
                    <a:pt x="8906" y="4251"/>
                    <a:pt x="9299" y="4703"/>
                    <a:pt x="9299" y="5239"/>
                  </a:cubicBezTo>
                  <a:cubicBezTo>
                    <a:pt x="9299" y="5775"/>
                    <a:pt x="8906" y="6215"/>
                    <a:pt x="8394" y="6299"/>
                  </a:cubicBezTo>
                  <a:lnTo>
                    <a:pt x="8394" y="4179"/>
                  </a:lnTo>
                  <a:close/>
                  <a:moveTo>
                    <a:pt x="1203" y="4013"/>
                  </a:moveTo>
                  <a:lnTo>
                    <a:pt x="1203" y="6489"/>
                  </a:lnTo>
                  <a:lnTo>
                    <a:pt x="846" y="6489"/>
                  </a:lnTo>
                  <a:cubicBezTo>
                    <a:pt x="548" y="6489"/>
                    <a:pt x="310" y="6251"/>
                    <a:pt x="310" y="5953"/>
                  </a:cubicBezTo>
                  <a:lnTo>
                    <a:pt x="310" y="4549"/>
                  </a:lnTo>
                  <a:cubicBezTo>
                    <a:pt x="310" y="4251"/>
                    <a:pt x="548" y="4013"/>
                    <a:pt x="846" y="4013"/>
                  </a:cubicBezTo>
                  <a:close/>
                  <a:moveTo>
                    <a:pt x="2596" y="4001"/>
                  </a:moveTo>
                  <a:lnTo>
                    <a:pt x="2596" y="6489"/>
                  </a:lnTo>
                  <a:lnTo>
                    <a:pt x="1525" y="6489"/>
                  </a:lnTo>
                  <a:lnTo>
                    <a:pt x="1525" y="4001"/>
                  </a:lnTo>
                  <a:close/>
                  <a:moveTo>
                    <a:pt x="2799" y="7692"/>
                  </a:moveTo>
                  <a:lnTo>
                    <a:pt x="2799" y="8418"/>
                  </a:lnTo>
                  <a:lnTo>
                    <a:pt x="2477" y="8418"/>
                  </a:lnTo>
                  <a:lnTo>
                    <a:pt x="2679" y="7692"/>
                  </a:lnTo>
                  <a:close/>
                  <a:moveTo>
                    <a:pt x="2560" y="6811"/>
                  </a:moveTo>
                  <a:lnTo>
                    <a:pt x="1941" y="9121"/>
                  </a:lnTo>
                  <a:lnTo>
                    <a:pt x="1525" y="9121"/>
                  </a:lnTo>
                  <a:lnTo>
                    <a:pt x="1525" y="6811"/>
                  </a:lnTo>
                  <a:close/>
                  <a:moveTo>
                    <a:pt x="8061" y="310"/>
                  </a:moveTo>
                  <a:lnTo>
                    <a:pt x="8061" y="10180"/>
                  </a:lnTo>
                  <a:lnTo>
                    <a:pt x="7335" y="10180"/>
                  </a:lnTo>
                  <a:lnTo>
                    <a:pt x="7335" y="3227"/>
                  </a:lnTo>
                  <a:cubicBezTo>
                    <a:pt x="7335" y="3132"/>
                    <a:pt x="7251" y="3060"/>
                    <a:pt x="7168" y="3060"/>
                  </a:cubicBezTo>
                  <a:cubicBezTo>
                    <a:pt x="7085" y="3060"/>
                    <a:pt x="7001" y="3132"/>
                    <a:pt x="7001" y="3227"/>
                  </a:cubicBezTo>
                  <a:lnTo>
                    <a:pt x="7001" y="9085"/>
                  </a:lnTo>
                  <a:cubicBezTo>
                    <a:pt x="6799" y="8811"/>
                    <a:pt x="6489" y="8406"/>
                    <a:pt x="6085" y="8013"/>
                  </a:cubicBezTo>
                  <a:cubicBezTo>
                    <a:pt x="5620" y="7573"/>
                    <a:pt x="5144" y="7216"/>
                    <a:pt x="4656" y="6966"/>
                  </a:cubicBezTo>
                  <a:cubicBezTo>
                    <a:pt x="4084" y="6668"/>
                    <a:pt x="3525" y="6501"/>
                    <a:pt x="2941" y="6489"/>
                  </a:cubicBezTo>
                  <a:lnTo>
                    <a:pt x="2941" y="4001"/>
                  </a:lnTo>
                  <a:cubicBezTo>
                    <a:pt x="3525" y="3965"/>
                    <a:pt x="4084" y="3810"/>
                    <a:pt x="4656" y="3525"/>
                  </a:cubicBezTo>
                  <a:cubicBezTo>
                    <a:pt x="5144" y="3275"/>
                    <a:pt x="5620" y="2917"/>
                    <a:pt x="6085" y="2465"/>
                  </a:cubicBezTo>
                  <a:cubicBezTo>
                    <a:pt x="6489" y="2084"/>
                    <a:pt x="6799" y="1679"/>
                    <a:pt x="7001" y="1393"/>
                  </a:cubicBezTo>
                  <a:lnTo>
                    <a:pt x="7001" y="2441"/>
                  </a:lnTo>
                  <a:cubicBezTo>
                    <a:pt x="7001" y="2524"/>
                    <a:pt x="7085" y="2596"/>
                    <a:pt x="7168" y="2596"/>
                  </a:cubicBezTo>
                  <a:cubicBezTo>
                    <a:pt x="7251" y="2596"/>
                    <a:pt x="7335" y="2524"/>
                    <a:pt x="7335" y="2441"/>
                  </a:cubicBezTo>
                  <a:lnTo>
                    <a:pt x="7335" y="310"/>
                  </a:lnTo>
                  <a:close/>
                  <a:moveTo>
                    <a:pt x="7168" y="0"/>
                  </a:moveTo>
                  <a:cubicBezTo>
                    <a:pt x="7085" y="0"/>
                    <a:pt x="7001" y="72"/>
                    <a:pt x="7001" y="167"/>
                  </a:cubicBezTo>
                  <a:lnTo>
                    <a:pt x="7001" y="822"/>
                  </a:lnTo>
                  <a:cubicBezTo>
                    <a:pt x="6906" y="977"/>
                    <a:pt x="6489" y="1620"/>
                    <a:pt x="5847" y="2251"/>
                  </a:cubicBezTo>
                  <a:cubicBezTo>
                    <a:pt x="5156" y="2905"/>
                    <a:pt x="4084" y="3691"/>
                    <a:pt x="2775" y="3691"/>
                  </a:cubicBezTo>
                  <a:lnTo>
                    <a:pt x="858" y="3691"/>
                  </a:lnTo>
                  <a:cubicBezTo>
                    <a:pt x="382" y="3691"/>
                    <a:pt x="1" y="4072"/>
                    <a:pt x="1" y="4549"/>
                  </a:cubicBezTo>
                  <a:lnTo>
                    <a:pt x="1" y="5953"/>
                  </a:lnTo>
                  <a:cubicBezTo>
                    <a:pt x="1" y="6430"/>
                    <a:pt x="382" y="6811"/>
                    <a:pt x="858" y="6811"/>
                  </a:cubicBezTo>
                  <a:lnTo>
                    <a:pt x="1215" y="6811"/>
                  </a:lnTo>
                  <a:lnTo>
                    <a:pt x="1215" y="9287"/>
                  </a:lnTo>
                  <a:cubicBezTo>
                    <a:pt x="1215" y="9371"/>
                    <a:pt x="1286" y="9454"/>
                    <a:pt x="1382" y="9454"/>
                  </a:cubicBezTo>
                  <a:lnTo>
                    <a:pt x="2084" y="9454"/>
                  </a:lnTo>
                  <a:cubicBezTo>
                    <a:pt x="2156" y="9454"/>
                    <a:pt x="2215" y="9406"/>
                    <a:pt x="2239" y="9335"/>
                  </a:cubicBezTo>
                  <a:lnTo>
                    <a:pt x="2394" y="8751"/>
                  </a:lnTo>
                  <a:lnTo>
                    <a:pt x="2953" y="8751"/>
                  </a:lnTo>
                  <a:cubicBezTo>
                    <a:pt x="3049" y="8751"/>
                    <a:pt x="3120" y="8680"/>
                    <a:pt x="3120" y="8585"/>
                  </a:cubicBezTo>
                  <a:lnTo>
                    <a:pt x="3120" y="7525"/>
                  </a:lnTo>
                  <a:cubicBezTo>
                    <a:pt x="3120" y="7442"/>
                    <a:pt x="3049" y="7370"/>
                    <a:pt x="2953" y="7370"/>
                  </a:cubicBezTo>
                  <a:lnTo>
                    <a:pt x="2763" y="7370"/>
                  </a:lnTo>
                  <a:lnTo>
                    <a:pt x="2918" y="6811"/>
                  </a:lnTo>
                  <a:cubicBezTo>
                    <a:pt x="4168" y="6858"/>
                    <a:pt x="5192" y="7620"/>
                    <a:pt x="5858" y="8263"/>
                  </a:cubicBezTo>
                  <a:cubicBezTo>
                    <a:pt x="6513" y="8882"/>
                    <a:pt x="6930" y="9525"/>
                    <a:pt x="7025" y="9692"/>
                  </a:cubicBezTo>
                  <a:lnTo>
                    <a:pt x="7025" y="10347"/>
                  </a:lnTo>
                  <a:cubicBezTo>
                    <a:pt x="7025" y="10430"/>
                    <a:pt x="7097" y="10502"/>
                    <a:pt x="7180" y="10502"/>
                  </a:cubicBezTo>
                  <a:lnTo>
                    <a:pt x="8240" y="10502"/>
                  </a:lnTo>
                  <a:cubicBezTo>
                    <a:pt x="8335" y="10502"/>
                    <a:pt x="8406" y="10430"/>
                    <a:pt x="8406" y="10347"/>
                  </a:cubicBezTo>
                  <a:lnTo>
                    <a:pt x="8406" y="6632"/>
                  </a:lnTo>
                  <a:cubicBezTo>
                    <a:pt x="9109" y="6549"/>
                    <a:pt x="9633" y="5965"/>
                    <a:pt x="9633" y="5251"/>
                  </a:cubicBezTo>
                  <a:cubicBezTo>
                    <a:pt x="9621" y="4537"/>
                    <a:pt x="9085" y="3941"/>
                    <a:pt x="8394" y="3870"/>
                  </a:cubicBezTo>
                  <a:lnTo>
                    <a:pt x="8394" y="167"/>
                  </a:lnTo>
                  <a:cubicBezTo>
                    <a:pt x="8394" y="72"/>
                    <a:pt x="8311" y="0"/>
                    <a:pt x="8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6549060" y="3978567"/>
              <a:ext cx="26958" cy="10630"/>
            </a:xfrm>
            <a:custGeom>
              <a:rect b="b" l="l" r="r" t="t"/>
              <a:pathLst>
                <a:path extrusionOk="0" h="334" w="847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680" y="334"/>
                  </a:lnTo>
                  <a:cubicBezTo>
                    <a:pt x="763" y="334"/>
                    <a:pt x="846" y="262"/>
                    <a:pt x="846" y="167"/>
                  </a:cubicBezTo>
                  <a:cubicBezTo>
                    <a:pt x="846" y="84"/>
                    <a:pt x="775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6525572" y="3915357"/>
              <a:ext cx="24666" cy="22311"/>
            </a:xfrm>
            <a:custGeom>
              <a:rect b="b" l="l" r="r" t="t"/>
              <a:pathLst>
                <a:path extrusionOk="0" h="701" w="775">
                  <a:moveTo>
                    <a:pt x="605" y="1"/>
                  </a:moveTo>
                  <a:cubicBezTo>
                    <a:pt x="563" y="1"/>
                    <a:pt x="519" y="16"/>
                    <a:pt x="477" y="46"/>
                  </a:cubicBezTo>
                  <a:lnTo>
                    <a:pt x="108" y="415"/>
                  </a:lnTo>
                  <a:cubicBezTo>
                    <a:pt x="1" y="522"/>
                    <a:pt x="84" y="700"/>
                    <a:pt x="227" y="700"/>
                  </a:cubicBezTo>
                  <a:cubicBezTo>
                    <a:pt x="275" y="700"/>
                    <a:pt x="322" y="677"/>
                    <a:pt x="346" y="653"/>
                  </a:cubicBezTo>
                  <a:lnTo>
                    <a:pt x="715" y="284"/>
                  </a:lnTo>
                  <a:cubicBezTo>
                    <a:pt x="775" y="224"/>
                    <a:pt x="775" y="117"/>
                    <a:pt x="715" y="46"/>
                  </a:cubicBezTo>
                  <a:cubicBezTo>
                    <a:pt x="685" y="16"/>
                    <a:pt x="647" y="1"/>
                    <a:pt x="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6527099" y="4030191"/>
              <a:ext cx="23139" cy="22661"/>
            </a:xfrm>
            <a:custGeom>
              <a:rect b="b" l="l" r="r" t="t"/>
              <a:pathLst>
                <a:path extrusionOk="0" h="712" w="727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lnTo>
                    <a:pt x="429" y="664"/>
                  </a:lnTo>
                  <a:cubicBezTo>
                    <a:pt x="466" y="696"/>
                    <a:pt x="505" y="711"/>
                    <a:pt x="543" y="711"/>
                  </a:cubicBezTo>
                  <a:cubicBezTo>
                    <a:pt x="590" y="711"/>
                    <a:pt x="634" y="687"/>
                    <a:pt x="667" y="641"/>
                  </a:cubicBezTo>
                  <a:cubicBezTo>
                    <a:pt x="727" y="569"/>
                    <a:pt x="727" y="486"/>
                    <a:pt x="667" y="426"/>
                  </a:cubicBezTo>
                  <a:lnTo>
                    <a:pt x="298" y="45"/>
                  </a:ln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/>
          <p:nvPr/>
        </p:nvSpPr>
        <p:spPr>
          <a:xfrm>
            <a:off x="146200" y="116700"/>
            <a:ext cx="8673900" cy="4717500"/>
          </a:xfrm>
          <a:prstGeom prst="rect">
            <a:avLst/>
          </a:prstGeom>
          <a:noFill/>
          <a:ln cap="flat" cmpd="sng" w="952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8"/>
          <p:cNvSpPr txBox="1"/>
          <p:nvPr/>
        </p:nvSpPr>
        <p:spPr>
          <a:xfrm>
            <a:off x="1146850" y="561300"/>
            <a:ext cx="667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LÍMITES LEGÍTIMOS Y PROTECCIÓN DE DATOS</a:t>
            </a:r>
            <a:endParaRPr sz="28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332" name="Google Shape;332;p28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8"/>
          <p:cNvGrpSpPr/>
          <p:nvPr/>
        </p:nvGrpSpPr>
        <p:grpSpPr>
          <a:xfrm>
            <a:off x="1179089" y="2128690"/>
            <a:ext cx="960158" cy="289172"/>
            <a:chOff x="4411970" y="2726085"/>
            <a:chExt cx="643107" cy="193659"/>
          </a:xfrm>
        </p:grpSpPr>
        <p:sp>
          <p:nvSpPr>
            <p:cNvPr id="335" name="Google Shape;335;p2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" name="Google Shape;338;p28"/>
          <p:cNvGrpSpPr/>
          <p:nvPr/>
        </p:nvGrpSpPr>
        <p:grpSpPr>
          <a:xfrm>
            <a:off x="1179089" y="2964190"/>
            <a:ext cx="960158" cy="289172"/>
            <a:chOff x="4411970" y="2726085"/>
            <a:chExt cx="643107" cy="193659"/>
          </a:xfrm>
        </p:grpSpPr>
        <p:sp>
          <p:nvSpPr>
            <p:cNvPr id="339" name="Google Shape;339;p2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28"/>
          <p:cNvGrpSpPr/>
          <p:nvPr/>
        </p:nvGrpSpPr>
        <p:grpSpPr>
          <a:xfrm>
            <a:off x="1122214" y="3973840"/>
            <a:ext cx="960158" cy="289172"/>
            <a:chOff x="4411970" y="2726085"/>
            <a:chExt cx="643107" cy="193659"/>
          </a:xfrm>
        </p:grpSpPr>
        <p:sp>
          <p:nvSpPr>
            <p:cNvPr id="343" name="Google Shape;343;p28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28"/>
          <p:cNvSpPr txBox="1"/>
          <p:nvPr/>
        </p:nvSpPr>
        <p:spPr>
          <a:xfrm>
            <a:off x="2413175" y="2050975"/>
            <a:ext cx="1886400" cy="444600"/>
          </a:xfrm>
          <a:prstGeom prst="rect">
            <a:avLst/>
          </a:prstGeom>
          <a:noFill/>
          <a:ln cap="flat" cmpd="sng" w="2857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Seguridad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7" name="Google Shape;347;p28"/>
          <p:cNvSpPr txBox="1"/>
          <p:nvPr/>
        </p:nvSpPr>
        <p:spPr>
          <a:xfrm>
            <a:off x="2413175" y="2886475"/>
            <a:ext cx="1810800" cy="444600"/>
          </a:xfrm>
          <a:prstGeom prst="rect">
            <a:avLst/>
          </a:prstGeom>
          <a:noFill/>
          <a:ln cap="flat" cmpd="sng" w="2857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Privacidad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p28"/>
          <p:cNvSpPr txBox="1"/>
          <p:nvPr/>
        </p:nvSpPr>
        <p:spPr>
          <a:xfrm>
            <a:off x="2413175" y="3818400"/>
            <a:ext cx="1810800" cy="444600"/>
          </a:xfrm>
          <a:prstGeom prst="rect">
            <a:avLst/>
          </a:prstGeom>
          <a:noFill/>
          <a:ln cap="flat" cmpd="sng" w="2857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Propiedad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9" name="Google Shape;349;p28"/>
          <p:cNvSpPr txBox="1"/>
          <p:nvPr/>
        </p:nvSpPr>
        <p:spPr>
          <a:xfrm>
            <a:off x="4497900" y="2050975"/>
            <a:ext cx="43221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Constitución Nacional. Art.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43. Habeas Data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Ley 25326.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Protección de Datos Personales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Ley 17622.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Secreto Estadístico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Ley 11.683.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Procedimiento Fiscal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Ley 11.723.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Propiedad Intelectual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Ley 27275.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Acceso a la Información Pública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D51"/>
              </a:solidFill>
            </a:endParaRPr>
          </a:p>
        </p:txBody>
      </p:sp>
      <p:sp>
        <p:nvSpPr>
          <p:cNvPr id="355" name="Google Shape;355;p29"/>
          <p:cNvSpPr txBox="1"/>
          <p:nvPr/>
        </p:nvSpPr>
        <p:spPr>
          <a:xfrm>
            <a:off x="814150" y="796150"/>
            <a:ext cx="120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356" name="Google Shape;356;p29"/>
          <p:cNvSpPr/>
          <p:nvPr/>
        </p:nvSpPr>
        <p:spPr>
          <a:xfrm>
            <a:off x="5578925" y="4064400"/>
            <a:ext cx="3576900" cy="1084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8463300" y="70345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509075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9"/>
          <p:cNvSpPr txBox="1"/>
          <p:nvPr/>
        </p:nvSpPr>
        <p:spPr>
          <a:xfrm>
            <a:off x="562575" y="445025"/>
            <a:ext cx="50163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HABLAMOS DE DATOS ABIERTOS. ¿QUÉ SON ENTONCES LOS METADATOS?</a:t>
            </a:r>
            <a:endParaRPr sz="23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360" name="Google Shape;3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925" y="5550"/>
            <a:ext cx="3576900" cy="407388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9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9"/>
          <p:cNvSpPr txBox="1"/>
          <p:nvPr/>
        </p:nvSpPr>
        <p:spPr>
          <a:xfrm>
            <a:off x="667500" y="2050000"/>
            <a:ext cx="4297200" cy="2385900"/>
          </a:xfrm>
          <a:prstGeom prst="rect">
            <a:avLst/>
          </a:prstGeom>
          <a:noFill/>
          <a:ln cap="flat" cmpd="sng" w="9525">
            <a:solidFill>
              <a:srgbClr val="80899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Dato del dato.</a:t>
            </a:r>
            <a:r>
              <a:rPr lang="es" sz="19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" sz="19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Información adicional</a:t>
            </a:r>
            <a:r>
              <a:rPr lang="es" sz="19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 que facilita:</a:t>
            </a:r>
            <a:endParaRPr sz="19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600"/>
              <a:buFont typeface="Montserrat"/>
              <a:buChar char="●"/>
            </a:pPr>
            <a:r>
              <a:rPr b="1" i="1" lang="es" sz="16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Uso</a:t>
            </a:r>
            <a:endParaRPr b="1" i="1" sz="16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600"/>
              <a:buFont typeface="Montserrat"/>
              <a:buChar char="●"/>
            </a:pPr>
            <a:r>
              <a:rPr b="1" i="1" lang="es" sz="16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Localización</a:t>
            </a:r>
            <a:endParaRPr b="1" i="1" sz="16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600"/>
              <a:buFont typeface="Montserrat"/>
              <a:buChar char="●"/>
            </a:pPr>
            <a:r>
              <a:rPr b="1" i="1" lang="es" sz="16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clasificación </a:t>
            </a:r>
            <a:endParaRPr b="1" i="1" sz="16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600"/>
              <a:buFont typeface="Montserrat"/>
              <a:buChar char="●"/>
            </a:pPr>
            <a:r>
              <a:rPr b="1" i="1" lang="es" sz="16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Reutilización correcta</a:t>
            </a:r>
            <a:endParaRPr b="1" i="1" sz="16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"/>
          <p:cNvSpPr/>
          <p:nvPr/>
        </p:nvSpPr>
        <p:spPr>
          <a:xfrm>
            <a:off x="0" y="116700"/>
            <a:ext cx="8673900" cy="4717500"/>
          </a:xfrm>
          <a:prstGeom prst="rect">
            <a:avLst/>
          </a:prstGeom>
          <a:noFill/>
          <a:ln cap="flat" cmpd="sng" w="952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CD800"/>
              </a:buClr>
              <a:buSzPts val="1100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30"/>
          <p:cNvSpPr txBox="1"/>
          <p:nvPr/>
        </p:nvSpPr>
        <p:spPr>
          <a:xfrm>
            <a:off x="667500" y="44502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LOS METADATOS…</a:t>
            </a:r>
            <a:endParaRPr sz="28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30"/>
          <p:cNvGrpSpPr/>
          <p:nvPr/>
        </p:nvGrpSpPr>
        <p:grpSpPr>
          <a:xfrm>
            <a:off x="1023912" y="2648033"/>
            <a:ext cx="1012185" cy="289152"/>
            <a:chOff x="4411970" y="2726085"/>
            <a:chExt cx="643107" cy="193659"/>
          </a:xfrm>
        </p:grpSpPr>
        <p:sp>
          <p:nvSpPr>
            <p:cNvPr id="373" name="Google Shape;373;p3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6" name="Google Shape;376;p30"/>
          <p:cNvGrpSpPr/>
          <p:nvPr/>
        </p:nvGrpSpPr>
        <p:grpSpPr>
          <a:xfrm>
            <a:off x="1049914" y="3818390"/>
            <a:ext cx="960158" cy="289172"/>
            <a:chOff x="4411970" y="2726085"/>
            <a:chExt cx="643107" cy="193659"/>
          </a:xfrm>
        </p:grpSpPr>
        <p:sp>
          <p:nvSpPr>
            <p:cNvPr id="377" name="Google Shape;377;p3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0" name="Google Shape;380;p30"/>
          <p:cNvSpPr txBox="1"/>
          <p:nvPr/>
        </p:nvSpPr>
        <p:spPr>
          <a:xfrm>
            <a:off x="2320176" y="1683338"/>
            <a:ext cx="2052300" cy="444600"/>
          </a:xfrm>
          <a:prstGeom prst="rect">
            <a:avLst/>
          </a:prstGeom>
          <a:noFill/>
          <a:ln cap="flat" cmpd="sng" w="38100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Creadores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1" name="Google Shape;381;p30"/>
          <p:cNvSpPr txBox="1"/>
          <p:nvPr/>
        </p:nvSpPr>
        <p:spPr>
          <a:xfrm>
            <a:off x="2367950" y="2750875"/>
            <a:ext cx="2052300" cy="444600"/>
          </a:xfrm>
          <a:prstGeom prst="rect">
            <a:avLst/>
          </a:prstGeom>
          <a:noFill/>
          <a:ln cap="flat" cmpd="sng" w="38100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Usuarios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2" name="Google Shape;382;p30"/>
          <p:cNvSpPr txBox="1"/>
          <p:nvPr/>
        </p:nvSpPr>
        <p:spPr>
          <a:xfrm>
            <a:off x="2302400" y="3818400"/>
            <a:ext cx="2183400" cy="444600"/>
          </a:xfrm>
          <a:prstGeom prst="rect">
            <a:avLst/>
          </a:prstGeom>
          <a:noFill/>
          <a:ln cap="flat" cmpd="sng" w="38100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Organizaciones</a:t>
            </a: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3" name="Google Shape;383;p30"/>
          <p:cNvSpPr txBox="1"/>
          <p:nvPr/>
        </p:nvSpPr>
        <p:spPr>
          <a:xfrm>
            <a:off x="4825875" y="1595450"/>
            <a:ext cx="365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Evitar duplicaciones.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Generar inventario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 información</a:t>
            </a:r>
            <a:endParaRPr sz="17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30"/>
          <p:cNvSpPr txBox="1"/>
          <p:nvPr/>
        </p:nvSpPr>
        <p:spPr>
          <a:xfrm>
            <a:off x="4890050" y="2648025"/>
            <a:ext cx="3534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Encontrar, </a:t>
            </a: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identificar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conocer </a:t>
            </a:r>
            <a:r>
              <a:rPr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información.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5" name="Google Shape;385;p30"/>
          <p:cNvSpPr txBox="1"/>
          <p:nvPr/>
        </p:nvSpPr>
        <p:spPr>
          <a:xfrm>
            <a:off x="4890350" y="3572500"/>
            <a:ext cx="353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Compartir y mejorar procedimientos de gestión de datos interoperables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386" name="Google Shape;386;p30"/>
          <p:cNvGrpSpPr/>
          <p:nvPr/>
        </p:nvGrpSpPr>
        <p:grpSpPr>
          <a:xfrm>
            <a:off x="1023912" y="1727183"/>
            <a:ext cx="1012185" cy="289152"/>
            <a:chOff x="4411970" y="2726085"/>
            <a:chExt cx="643107" cy="193659"/>
          </a:xfrm>
        </p:grpSpPr>
        <p:sp>
          <p:nvSpPr>
            <p:cNvPr id="387" name="Google Shape;387;p30"/>
            <p:cNvSpPr/>
            <p:nvPr/>
          </p:nvSpPr>
          <p:spPr>
            <a:xfrm>
              <a:off x="4411970" y="2726085"/>
              <a:ext cx="118796" cy="193659"/>
            </a:xfrm>
            <a:custGeom>
              <a:rect b="b" l="l" r="r" t="t"/>
              <a:pathLst>
                <a:path extrusionOk="0" h="4289" w="2631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4426058" y="2791601"/>
              <a:ext cx="36167" cy="62627"/>
            </a:xfrm>
            <a:custGeom>
              <a:rect b="b" l="l" r="r" t="t"/>
              <a:pathLst>
                <a:path extrusionOk="0" h="1387" w="801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4456806" y="2743875"/>
              <a:ext cx="598271" cy="157989"/>
            </a:xfrm>
            <a:custGeom>
              <a:rect b="b" l="l" r="r" t="t"/>
              <a:pathLst>
                <a:path extrusionOk="0" h="3499" w="1325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1"/>
          <p:cNvSpPr txBox="1"/>
          <p:nvPr/>
        </p:nvSpPr>
        <p:spPr>
          <a:xfrm>
            <a:off x="602775" y="561300"/>
            <a:ext cx="64293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PERFIL DE APLICACIÓN NACIONAL DE METADATOS PARA DATOS ABIERTOS </a:t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Adopción en</a:t>
            </a: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organismos públicos nacionales de la Administración Pública Nacional (APN)</a:t>
            </a:r>
            <a:endParaRPr b="1"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Catalogación homogénea</a:t>
            </a:r>
            <a:endParaRPr b="1"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Lora"/>
              <a:buChar char="●"/>
            </a:pP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Facilita la </a:t>
            </a:r>
            <a:r>
              <a:rPr b="1"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accesibilidad y búsqueda </a:t>
            </a: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de datos para la </a:t>
            </a:r>
            <a:r>
              <a:rPr lang="es" sz="17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ciudadanía</a:t>
            </a:r>
            <a:endParaRPr sz="17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396" name="Google Shape;3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1"/>
          <p:cNvSpPr/>
          <p:nvPr/>
        </p:nvSpPr>
        <p:spPr>
          <a:xfrm>
            <a:off x="6671487" y="2533898"/>
            <a:ext cx="587377" cy="599024"/>
          </a:xfrm>
          <a:custGeom>
            <a:rect b="b" l="l" r="r" t="t"/>
            <a:pathLst>
              <a:path extrusionOk="0" h="11014" w="11014">
                <a:moveTo>
                  <a:pt x="3739" y="358"/>
                </a:moveTo>
                <a:cubicBezTo>
                  <a:pt x="4048" y="358"/>
                  <a:pt x="4298" y="608"/>
                  <a:pt x="4298" y="917"/>
                </a:cubicBezTo>
                <a:cubicBezTo>
                  <a:pt x="4298" y="1131"/>
                  <a:pt x="4203" y="1310"/>
                  <a:pt x="4024" y="1405"/>
                </a:cubicBezTo>
                <a:cubicBezTo>
                  <a:pt x="3953" y="1441"/>
                  <a:pt x="3929" y="1501"/>
                  <a:pt x="3929" y="1560"/>
                </a:cubicBezTo>
                <a:lnTo>
                  <a:pt x="3929" y="1965"/>
                </a:lnTo>
                <a:cubicBezTo>
                  <a:pt x="3929" y="2048"/>
                  <a:pt x="4001" y="2143"/>
                  <a:pt x="4108" y="2143"/>
                </a:cubicBezTo>
                <a:lnTo>
                  <a:pt x="5334" y="2143"/>
                </a:lnTo>
                <a:lnTo>
                  <a:pt x="5334" y="3358"/>
                </a:lnTo>
                <a:cubicBezTo>
                  <a:pt x="5334" y="3453"/>
                  <a:pt x="5406" y="3536"/>
                  <a:pt x="5513" y="3536"/>
                </a:cubicBezTo>
                <a:lnTo>
                  <a:pt x="5906" y="3536"/>
                </a:lnTo>
                <a:cubicBezTo>
                  <a:pt x="5965" y="3536"/>
                  <a:pt x="6025" y="3513"/>
                  <a:pt x="6060" y="3453"/>
                </a:cubicBezTo>
                <a:cubicBezTo>
                  <a:pt x="6168" y="3275"/>
                  <a:pt x="6358" y="3167"/>
                  <a:pt x="6549" y="3167"/>
                </a:cubicBezTo>
                <a:cubicBezTo>
                  <a:pt x="6858" y="3167"/>
                  <a:pt x="7120" y="3417"/>
                  <a:pt x="7120" y="3727"/>
                </a:cubicBezTo>
                <a:cubicBezTo>
                  <a:pt x="7120" y="4048"/>
                  <a:pt x="6858" y="4298"/>
                  <a:pt x="6549" y="4298"/>
                </a:cubicBezTo>
                <a:cubicBezTo>
                  <a:pt x="6346" y="4298"/>
                  <a:pt x="6168" y="4191"/>
                  <a:pt x="6060" y="4013"/>
                </a:cubicBezTo>
                <a:cubicBezTo>
                  <a:pt x="6025" y="3953"/>
                  <a:pt x="5965" y="3929"/>
                  <a:pt x="5906" y="3929"/>
                </a:cubicBezTo>
                <a:lnTo>
                  <a:pt x="5513" y="3929"/>
                </a:lnTo>
                <a:cubicBezTo>
                  <a:pt x="5417" y="3929"/>
                  <a:pt x="5334" y="4001"/>
                  <a:pt x="5334" y="4108"/>
                </a:cubicBezTo>
                <a:lnTo>
                  <a:pt x="5334" y="5322"/>
                </a:lnTo>
                <a:lnTo>
                  <a:pt x="4286" y="5322"/>
                </a:lnTo>
                <a:lnTo>
                  <a:pt x="4286" y="5191"/>
                </a:lnTo>
                <a:cubicBezTo>
                  <a:pt x="4513" y="5013"/>
                  <a:pt x="4655" y="4739"/>
                  <a:pt x="4655" y="4465"/>
                </a:cubicBezTo>
                <a:cubicBezTo>
                  <a:pt x="4655" y="3953"/>
                  <a:pt x="4239" y="3536"/>
                  <a:pt x="3739" y="3536"/>
                </a:cubicBezTo>
                <a:cubicBezTo>
                  <a:pt x="3227" y="3536"/>
                  <a:pt x="2810" y="3953"/>
                  <a:pt x="2810" y="4465"/>
                </a:cubicBezTo>
                <a:cubicBezTo>
                  <a:pt x="2810" y="4739"/>
                  <a:pt x="2953" y="5025"/>
                  <a:pt x="3191" y="5191"/>
                </a:cubicBezTo>
                <a:lnTo>
                  <a:pt x="3191" y="5322"/>
                </a:lnTo>
                <a:lnTo>
                  <a:pt x="2143" y="5322"/>
                </a:lnTo>
                <a:lnTo>
                  <a:pt x="2143" y="2143"/>
                </a:lnTo>
                <a:lnTo>
                  <a:pt x="3370" y="2143"/>
                </a:lnTo>
                <a:cubicBezTo>
                  <a:pt x="3453" y="2143"/>
                  <a:pt x="3548" y="2060"/>
                  <a:pt x="3548" y="1965"/>
                </a:cubicBezTo>
                <a:lnTo>
                  <a:pt x="3548" y="1560"/>
                </a:lnTo>
                <a:cubicBezTo>
                  <a:pt x="3548" y="1501"/>
                  <a:pt x="3512" y="1441"/>
                  <a:pt x="3453" y="1405"/>
                </a:cubicBezTo>
                <a:cubicBezTo>
                  <a:pt x="3274" y="1298"/>
                  <a:pt x="3167" y="1108"/>
                  <a:pt x="3167" y="917"/>
                </a:cubicBezTo>
                <a:cubicBezTo>
                  <a:pt x="3167" y="608"/>
                  <a:pt x="3429" y="358"/>
                  <a:pt x="3739" y="358"/>
                </a:cubicBezTo>
                <a:close/>
                <a:moveTo>
                  <a:pt x="8870" y="5644"/>
                </a:moveTo>
                <a:lnTo>
                  <a:pt x="8870" y="7632"/>
                </a:lnTo>
                <a:lnTo>
                  <a:pt x="8870" y="7858"/>
                </a:lnTo>
                <a:lnTo>
                  <a:pt x="8870" y="8870"/>
                </a:lnTo>
                <a:lnTo>
                  <a:pt x="7656" y="8870"/>
                </a:lnTo>
                <a:cubicBezTo>
                  <a:pt x="7561" y="8870"/>
                  <a:pt x="7477" y="8942"/>
                  <a:pt x="7477" y="9049"/>
                </a:cubicBezTo>
                <a:lnTo>
                  <a:pt x="7477" y="9442"/>
                </a:lnTo>
                <a:cubicBezTo>
                  <a:pt x="7477" y="9502"/>
                  <a:pt x="7501" y="9561"/>
                  <a:pt x="7561" y="9597"/>
                </a:cubicBezTo>
                <a:cubicBezTo>
                  <a:pt x="7739" y="9704"/>
                  <a:pt x="7846" y="9894"/>
                  <a:pt x="7846" y="10085"/>
                </a:cubicBezTo>
                <a:cubicBezTo>
                  <a:pt x="7846" y="10394"/>
                  <a:pt x="7596" y="10656"/>
                  <a:pt x="7275" y="10656"/>
                </a:cubicBezTo>
                <a:cubicBezTo>
                  <a:pt x="6965" y="10656"/>
                  <a:pt x="6715" y="10394"/>
                  <a:pt x="6715" y="10085"/>
                </a:cubicBezTo>
                <a:cubicBezTo>
                  <a:pt x="6715" y="9883"/>
                  <a:pt x="6822" y="9704"/>
                  <a:pt x="7001" y="9597"/>
                </a:cubicBezTo>
                <a:cubicBezTo>
                  <a:pt x="7061" y="9561"/>
                  <a:pt x="7084" y="9502"/>
                  <a:pt x="7084" y="9442"/>
                </a:cubicBezTo>
                <a:lnTo>
                  <a:pt x="7084" y="9049"/>
                </a:lnTo>
                <a:cubicBezTo>
                  <a:pt x="7084" y="8954"/>
                  <a:pt x="7013" y="8870"/>
                  <a:pt x="6906" y="8870"/>
                </a:cubicBezTo>
                <a:lnTo>
                  <a:pt x="5691" y="8870"/>
                </a:lnTo>
                <a:lnTo>
                  <a:pt x="5691" y="7644"/>
                </a:lnTo>
                <a:cubicBezTo>
                  <a:pt x="5691" y="7549"/>
                  <a:pt x="5608" y="7466"/>
                  <a:pt x="5513" y="7466"/>
                </a:cubicBezTo>
                <a:lnTo>
                  <a:pt x="5108" y="7466"/>
                </a:lnTo>
                <a:cubicBezTo>
                  <a:pt x="5048" y="7466"/>
                  <a:pt x="4989" y="7489"/>
                  <a:pt x="4953" y="7549"/>
                </a:cubicBezTo>
                <a:cubicBezTo>
                  <a:pt x="4846" y="7739"/>
                  <a:pt x="4655" y="7835"/>
                  <a:pt x="4465" y="7835"/>
                </a:cubicBezTo>
                <a:cubicBezTo>
                  <a:pt x="4155" y="7835"/>
                  <a:pt x="3905" y="7585"/>
                  <a:pt x="3905" y="7251"/>
                </a:cubicBezTo>
                <a:cubicBezTo>
                  <a:pt x="3905" y="6942"/>
                  <a:pt x="4155" y="6680"/>
                  <a:pt x="4465" y="6680"/>
                </a:cubicBezTo>
                <a:cubicBezTo>
                  <a:pt x="4679" y="6680"/>
                  <a:pt x="4846" y="6787"/>
                  <a:pt x="4953" y="6954"/>
                </a:cubicBezTo>
                <a:cubicBezTo>
                  <a:pt x="4989" y="7013"/>
                  <a:pt x="5048" y="7049"/>
                  <a:pt x="5108" y="7049"/>
                </a:cubicBezTo>
                <a:lnTo>
                  <a:pt x="5513" y="7049"/>
                </a:lnTo>
                <a:cubicBezTo>
                  <a:pt x="5596" y="7049"/>
                  <a:pt x="5691" y="6977"/>
                  <a:pt x="5691" y="6870"/>
                </a:cubicBezTo>
                <a:lnTo>
                  <a:pt x="5691" y="5644"/>
                </a:lnTo>
                <a:lnTo>
                  <a:pt x="6727" y="5644"/>
                </a:lnTo>
                <a:lnTo>
                  <a:pt x="6727" y="5787"/>
                </a:lnTo>
                <a:cubicBezTo>
                  <a:pt x="6501" y="5965"/>
                  <a:pt x="6358" y="6227"/>
                  <a:pt x="6358" y="6513"/>
                </a:cubicBezTo>
                <a:cubicBezTo>
                  <a:pt x="6358" y="7013"/>
                  <a:pt x="6775" y="7430"/>
                  <a:pt x="7275" y="7430"/>
                </a:cubicBezTo>
                <a:cubicBezTo>
                  <a:pt x="7787" y="7430"/>
                  <a:pt x="8204" y="7013"/>
                  <a:pt x="8204" y="6513"/>
                </a:cubicBezTo>
                <a:cubicBezTo>
                  <a:pt x="8204" y="6227"/>
                  <a:pt x="8073" y="5942"/>
                  <a:pt x="7834" y="5787"/>
                </a:cubicBezTo>
                <a:lnTo>
                  <a:pt x="7834" y="5644"/>
                </a:lnTo>
                <a:close/>
                <a:moveTo>
                  <a:pt x="3739" y="0"/>
                </a:moveTo>
                <a:cubicBezTo>
                  <a:pt x="3227" y="0"/>
                  <a:pt x="2810" y="405"/>
                  <a:pt x="2810" y="917"/>
                </a:cubicBezTo>
                <a:cubicBezTo>
                  <a:pt x="2810" y="1203"/>
                  <a:pt x="2941" y="1489"/>
                  <a:pt x="3179" y="1643"/>
                </a:cubicBezTo>
                <a:lnTo>
                  <a:pt x="3179" y="1786"/>
                </a:lnTo>
                <a:lnTo>
                  <a:pt x="1965" y="1786"/>
                </a:lnTo>
                <a:cubicBezTo>
                  <a:pt x="1869" y="1786"/>
                  <a:pt x="1786" y="1858"/>
                  <a:pt x="1786" y="1965"/>
                </a:cubicBezTo>
                <a:lnTo>
                  <a:pt x="1786" y="5501"/>
                </a:lnTo>
                <a:lnTo>
                  <a:pt x="1786" y="6727"/>
                </a:lnTo>
                <a:lnTo>
                  <a:pt x="1655" y="6727"/>
                </a:lnTo>
                <a:cubicBezTo>
                  <a:pt x="1476" y="6501"/>
                  <a:pt x="1203" y="6346"/>
                  <a:pt x="917" y="6346"/>
                </a:cubicBezTo>
                <a:cubicBezTo>
                  <a:pt x="417" y="6346"/>
                  <a:pt x="0" y="6763"/>
                  <a:pt x="0" y="7275"/>
                </a:cubicBezTo>
                <a:cubicBezTo>
                  <a:pt x="0" y="7775"/>
                  <a:pt x="417" y="8192"/>
                  <a:pt x="917" y="8192"/>
                </a:cubicBezTo>
                <a:cubicBezTo>
                  <a:pt x="1203" y="8192"/>
                  <a:pt x="1488" y="8061"/>
                  <a:pt x="1655" y="7823"/>
                </a:cubicBezTo>
                <a:lnTo>
                  <a:pt x="1786" y="7823"/>
                </a:lnTo>
                <a:lnTo>
                  <a:pt x="1786" y="9049"/>
                </a:lnTo>
                <a:cubicBezTo>
                  <a:pt x="1786" y="9132"/>
                  <a:pt x="1857" y="9228"/>
                  <a:pt x="1965" y="9228"/>
                </a:cubicBezTo>
                <a:lnTo>
                  <a:pt x="2584" y="9228"/>
                </a:lnTo>
                <a:cubicBezTo>
                  <a:pt x="2679" y="9228"/>
                  <a:pt x="2762" y="9144"/>
                  <a:pt x="2762" y="9049"/>
                </a:cubicBezTo>
                <a:cubicBezTo>
                  <a:pt x="2762" y="8942"/>
                  <a:pt x="2691" y="8870"/>
                  <a:pt x="2584" y="8870"/>
                </a:cubicBezTo>
                <a:lnTo>
                  <a:pt x="2143" y="8870"/>
                </a:lnTo>
                <a:lnTo>
                  <a:pt x="2143" y="7644"/>
                </a:lnTo>
                <a:cubicBezTo>
                  <a:pt x="2143" y="7561"/>
                  <a:pt x="2072" y="7466"/>
                  <a:pt x="1965" y="7466"/>
                </a:cubicBezTo>
                <a:lnTo>
                  <a:pt x="1560" y="7466"/>
                </a:lnTo>
                <a:cubicBezTo>
                  <a:pt x="1500" y="7466"/>
                  <a:pt x="1441" y="7501"/>
                  <a:pt x="1417" y="7561"/>
                </a:cubicBezTo>
                <a:cubicBezTo>
                  <a:pt x="1310" y="7739"/>
                  <a:pt x="1119" y="7835"/>
                  <a:pt x="917" y="7835"/>
                </a:cubicBezTo>
                <a:cubicBezTo>
                  <a:pt x="607" y="7835"/>
                  <a:pt x="357" y="7585"/>
                  <a:pt x="357" y="7275"/>
                </a:cubicBezTo>
                <a:cubicBezTo>
                  <a:pt x="357" y="6965"/>
                  <a:pt x="607" y="6704"/>
                  <a:pt x="917" y="6704"/>
                </a:cubicBezTo>
                <a:cubicBezTo>
                  <a:pt x="1131" y="6704"/>
                  <a:pt x="1310" y="6811"/>
                  <a:pt x="1417" y="6989"/>
                </a:cubicBezTo>
                <a:cubicBezTo>
                  <a:pt x="1441" y="7049"/>
                  <a:pt x="1500" y="7085"/>
                  <a:pt x="1560" y="7085"/>
                </a:cubicBezTo>
                <a:lnTo>
                  <a:pt x="1965" y="7085"/>
                </a:lnTo>
                <a:cubicBezTo>
                  <a:pt x="2048" y="7085"/>
                  <a:pt x="2143" y="7001"/>
                  <a:pt x="2143" y="6906"/>
                </a:cubicBezTo>
                <a:lnTo>
                  <a:pt x="2143" y="5680"/>
                </a:lnTo>
                <a:lnTo>
                  <a:pt x="3358" y="5680"/>
                </a:lnTo>
                <a:cubicBezTo>
                  <a:pt x="3453" y="5680"/>
                  <a:pt x="3536" y="5608"/>
                  <a:pt x="3536" y="5501"/>
                </a:cubicBezTo>
                <a:lnTo>
                  <a:pt x="3536" y="5096"/>
                </a:lnTo>
                <a:cubicBezTo>
                  <a:pt x="3536" y="5037"/>
                  <a:pt x="3512" y="4977"/>
                  <a:pt x="3453" y="4953"/>
                </a:cubicBezTo>
                <a:cubicBezTo>
                  <a:pt x="3274" y="4846"/>
                  <a:pt x="3167" y="4656"/>
                  <a:pt x="3167" y="4465"/>
                </a:cubicBezTo>
                <a:cubicBezTo>
                  <a:pt x="3167" y="4144"/>
                  <a:pt x="3417" y="3894"/>
                  <a:pt x="3739" y="3894"/>
                </a:cubicBezTo>
                <a:cubicBezTo>
                  <a:pt x="4048" y="3894"/>
                  <a:pt x="4298" y="4144"/>
                  <a:pt x="4298" y="4465"/>
                </a:cubicBezTo>
                <a:cubicBezTo>
                  <a:pt x="4298" y="4668"/>
                  <a:pt x="4191" y="4846"/>
                  <a:pt x="4013" y="4953"/>
                </a:cubicBezTo>
                <a:cubicBezTo>
                  <a:pt x="3953" y="4977"/>
                  <a:pt x="3929" y="5037"/>
                  <a:pt x="3929" y="5096"/>
                </a:cubicBezTo>
                <a:lnTo>
                  <a:pt x="3929" y="5501"/>
                </a:lnTo>
                <a:cubicBezTo>
                  <a:pt x="3929" y="5596"/>
                  <a:pt x="4001" y="5680"/>
                  <a:pt x="4108" y="5680"/>
                </a:cubicBezTo>
                <a:lnTo>
                  <a:pt x="5322" y="5680"/>
                </a:lnTo>
                <a:lnTo>
                  <a:pt x="5322" y="6727"/>
                </a:lnTo>
                <a:lnTo>
                  <a:pt x="5191" y="6727"/>
                </a:lnTo>
                <a:cubicBezTo>
                  <a:pt x="5013" y="6501"/>
                  <a:pt x="4751" y="6346"/>
                  <a:pt x="4465" y="6346"/>
                </a:cubicBezTo>
                <a:cubicBezTo>
                  <a:pt x="3953" y="6346"/>
                  <a:pt x="3536" y="6763"/>
                  <a:pt x="3536" y="7275"/>
                </a:cubicBezTo>
                <a:cubicBezTo>
                  <a:pt x="3536" y="7775"/>
                  <a:pt x="3953" y="8192"/>
                  <a:pt x="4465" y="8192"/>
                </a:cubicBezTo>
                <a:cubicBezTo>
                  <a:pt x="4751" y="8192"/>
                  <a:pt x="5025" y="8061"/>
                  <a:pt x="5191" y="7823"/>
                </a:cubicBezTo>
                <a:lnTo>
                  <a:pt x="5322" y="7823"/>
                </a:lnTo>
                <a:lnTo>
                  <a:pt x="5322" y="8870"/>
                </a:lnTo>
                <a:lnTo>
                  <a:pt x="3120" y="8870"/>
                </a:lnTo>
                <a:cubicBezTo>
                  <a:pt x="3036" y="8870"/>
                  <a:pt x="2941" y="8942"/>
                  <a:pt x="2941" y="9049"/>
                </a:cubicBezTo>
                <a:cubicBezTo>
                  <a:pt x="2941" y="9144"/>
                  <a:pt x="3024" y="9228"/>
                  <a:pt x="3120" y="9228"/>
                </a:cubicBezTo>
                <a:lnTo>
                  <a:pt x="6727" y="9228"/>
                </a:lnTo>
                <a:lnTo>
                  <a:pt x="6727" y="9359"/>
                </a:lnTo>
                <a:cubicBezTo>
                  <a:pt x="6501" y="9537"/>
                  <a:pt x="6358" y="9799"/>
                  <a:pt x="6358" y="10085"/>
                </a:cubicBezTo>
                <a:cubicBezTo>
                  <a:pt x="6358" y="10597"/>
                  <a:pt x="6775" y="11014"/>
                  <a:pt x="7275" y="11014"/>
                </a:cubicBezTo>
                <a:cubicBezTo>
                  <a:pt x="7787" y="11014"/>
                  <a:pt x="8204" y="10597"/>
                  <a:pt x="8204" y="10085"/>
                </a:cubicBezTo>
                <a:cubicBezTo>
                  <a:pt x="8204" y="9799"/>
                  <a:pt x="8061" y="9525"/>
                  <a:pt x="7823" y="9359"/>
                </a:cubicBezTo>
                <a:lnTo>
                  <a:pt x="7823" y="9228"/>
                </a:lnTo>
                <a:lnTo>
                  <a:pt x="9049" y="9228"/>
                </a:lnTo>
                <a:cubicBezTo>
                  <a:pt x="9132" y="9228"/>
                  <a:pt x="9227" y="9144"/>
                  <a:pt x="9227" y="9049"/>
                </a:cubicBezTo>
                <a:lnTo>
                  <a:pt x="9227" y="7858"/>
                </a:lnTo>
                <a:lnTo>
                  <a:pt x="9227" y="7632"/>
                </a:lnTo>
                <a:lnTo>
                  <a:pt x="9227" y="5501"/>
                </a:lnTo>
                <a:lnTo>
                  <a:pt x="9227" y="4287"/>
                </a:lnTo>
                <a:lnTo>
                  <a:pt x="9358" y="4287"/>
                </a:lnTo>
                <a:cubicBezTo>
                  <a:pt x="9537" y="4501"/>
                  <a:pt x="9811" y="4656"/>
                  <a:pt x="10097" y="4656"/>
                </a:cubicBezTo>
                <a:cubicBezTo>
                  <a:pt x="10597" y="4656"/>
                  <a:pt x="11013" y="4239"/>
                  <a:pt x="11013" y="3727"/>
                </a:cubicBezTo>
                <a:cubicBezTo>
                  <a:pt x="11013" y="3227"/>
                  <a:pt x="10597" y="2810"/>
                  <a:pt x="10097" y="2810"/>
                </a:cubicBezTo>
                <a:cubicBezTo>
                  <a:pt x="9811" y="2810"/>
                  <a:pt x="9525" y="2941"/>
                  <a:pt x="9358" y="3179"/>
                </a:cubicBezTo>
                <a:lnTo>
                  <a:pt x="9227" y="3179"/>
                </a:lnTo>
                <a:lnTo>
                  <a:pt x="9227" y="1965"/>
                </a:lnTo>
                <a:cubicBezTo>
                  <a:pt x="9227" y="1870"/>
                  <a:pt x="9156" y="1786"/>
                  <a:pt x="9049" y="1786"/>
                </a:cubicBezTo>
                <a:lnTo>
                  <a:pt x="8465" y="1786"/>
                </a:lnTo>
                <a:cubicBezTo>
                  <a:pt x="8382" y="1786"/>
                  <a:pt x="8287" y="1858"/>
                  <a:pt x="8287" y="1965"/>
                </a:cubicBezTo>
                <a:cubicBezTo>
                  <a:pt x="8287" y="2048"/>
                  <a:pt x="8358" y="2143"/>
                  <a:pt x="8465" y="2143"/>
                </a:cubicBezTo>
                <a:lnTo>
                  <a:pt x="8870" y="2143"/>
                </a:lnTo>
                <a:lnTo>
                  <a:pt x="8870" y="3358"/>
                </a:lnTo>
                <a:cubicBezTo>
                  <a:pt x="8870" y="3453"/>
                  <a:pt x="8942" y="3536"/>
                  <a:pt x="9049" y="3536"/>
                </a:cubicBezTo>
                <a:lnTo>
                  <a:pt x="9454" y="3536"/>
                </a:lnTo>
                <a:cubicBezTo>
                  <a:pt x="9513" y="3536"/>
                  <a:pt x="9573" y="3513"/>
                  <a:pt x="9597" y="3453"/>
                </a:cubicBezTo>
                <a:cubicBezTo>
                  <a:pt x="9704" y="3275"/>
                  <a:pt x="9894" y="3167"/>
                  <a:pt x="10085" y="3167"/>
                </a:cubicBezTo>
                <a:cubicBezTo>
                  <a:pt x="10406" y="3167"/>
                  <a:pt x="10656" y="3417"/>
                  <a:pt x="10656" y="3727"/>
                </a:cubicBezTo>
                <a:cubicBezTo>
                  <a:pt x="10656" y="4048"/>
                  <a:pt x="10406" y="4298"/>
                  <a:pt x="10085" y="4298"/>
                </a:cubicBezTo>
                <a:cubicBezTo>
                  <a:pt x="9882" y="4298"/>
                  <a:pt x="9704" y="4191"/>
                  <a:pt x="9597" y="4013"/>
                </a:cubicBezTo>
                <a:cubicBezTo>
                  <a:pt x="9573" y="3953"/>
                  <a:pt x="9513" y="3929"/>
                  <a:pt x="9454" y="3929"/>
                </a:cubicBezTo>
                <a:lnTo>
                  <a:pt x="9049" y="3929"/>
                </a:lnTo>
                <a:cubicBezTo>
                  <a:pt x="8966" y="3929"/>
                  <a:pt x="8870" y="4001"/>
                  <a:pt x="8870" y="4108"/>
                </a:cubicBezTo>
                <a:lnTo>
                  <a:pt x="8870" y="5322"/>
                </a:lnTo>
                <a:lnTo>
                  <a:pt x="7644" y="5322"/>
                </a:lnTo>
                <a:cubicBezTo>
                  <a:pt x="7561" y="5322"/>
                  <a:pt x="7465" y="5394"/>
                  <a:pt x="7465" y="5501"/>
                </a:cubicBezTo>
                <a:lnTo>
                  <a:pt x="7465" y="5906"/>
                </a:lnTo>
                <a:cubicBezTo>
                  <a:pt x="7465" y="5965"/>
                  <a:pt x="7501" y="6025"/>
                  <a:pt x="7561" y="6049"/>
                </a:cubicBezTo>
                <a:cubicBezTo>
                  <a:pt x="7739" y="6156"/>
                  <a:pt x="7846" y="6346"/>
                  <a:pt x="7846" y="6549"/>
                </a:cubicBezTo>
                <a:cubicBezTo>
                  <a:pt x="7846" y="6858"/>
                  <a:pt x="7584" y="7108"/>
                  <a:pt x="7275" y="7108"/>
                </a:cubicBezTo>
                <a:cubicBezTo>
                  <a:pt x="6965" y="7108"/>
                  <a:pt x="6715" y="6858"/>
                  <a:pt x="6715" y="6549"/>
                </a:cubicBezTo>
                <a:cubicBezTo>
                  <a:pt x="6715" y="6334"/>
                  <a:pt x="6810" y="6156"/>
                  <a:pt x="7001" y="6049"/>
                </a:cubicBezTo>
                <a:cubicBezTo>
                  <a:pt x="7061" y="6025"/>
                  <a:pt x="7084" y="5965"/>
                  <a:pt x="7084" y="5906"/>
                </a:cubicBezTo>
                <a:lnTo>
                  <a:pt x="7084" y="5501"/>
                </a:lnTo>
                <a:cubicBezTo>
                  <a:pt x="7084" y="5418"/>
                  <a:pt x="7013" y="5322"/>
                  <a:pt x="6906" y="5322"/>
                </a:cubicBezTo>
                <a:lnTo>
                  <a:pt x="5679" y="5322"/>
                </a:lnTo>
                <a:lnTo>
                  <a:pt x="5679" y="4287"/>
                </a:lnTo>
                <a:lnTo>
                  <a:pt x="5822" y="4287"/>
                </a:lnTo>
                <a:cubicBezTo>
                  <a:pt x="6001" y="4501"/>
                  <a:pt x="6263" y="4656"/>
                  <a:pt x="6549" y="4656"/>
                </a:cubicBezTo>
                <a:cubicBezTo>
                  <a:pt x="7061" y="4656"/>
                  <a:pt x="7477" y="4239"/>
                  <a:pt x="7477" y="3727"/>
                </a:cubicBezTo>
                <a:cubicBezTo>
                  <a:pt x="7477" y="3227"/>
                  <a:pt x="7061" y="2810"/>
                  <a:pt x="6549" y="2810"/>
                </a:cubicBezTo>
                <a:cubicBezTo>
                  <a:pt x="6263" y="2810"/>
                  <a:pt x="5989" y="2941"/>
                  <a:pt x="5822" y="3179"/>
                </a:cubicBezTo>
                <a:lnTo>
                  <a:pt x="5679" y="3179"/>
                </a:lnTo>
                <a:lnTo>
                  <a:pt x="5679" y="2143"/>
                </a:lnTo>
                <a:lnTo>
                  <a:pt x="7882" y="2143"/>
                </a:lnTo>
                <a:cubicBezTo>
                  <a:pt x="7977" y="2143"/>
                  <a:pt x="8061" y="2060"/>
                  <a:pt x="8061" y="1965"/>
                </a:cubicBezTo>
                <a:cubicBezTo>
                  <a:pt x="8061" y="1870"/>
                  <a:pt x="7989" y="1786"/>
                  <a:pt x="7882" y="1786"/>
                </a:cubicBezTo>
                <a:lnTo>
                  <a:pt x="4286" y="1786"/>
                </a:lnTo>
                <a:lnTo>
                  <a:pt x="4286" y="1643"/>
                </a:lnTo>
                <a:cubicBezTo>
                  <a:pt x="4513" y="1465"/>
                  <a:pt x="4655" y="1203"/>
                  <a:pt x="4655" y="917"/>
                </a:cubicBezTo>
                <a:cubicBezTo>
                  <a:pt x="4655" y="417"/>
                  <a:pt x="4239" y="0"/>
                  <a:pt x="3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1"/>
          <p:cNvSpPr/>
          <p:nvPr/>
        </p:nvSpPr>
        <p:spPr>
          <a:xfrm flipH="1">
            <a:off x="6791064" y="3343824"/>
            <a:ext cx="348198" cy="531972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9D4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1"/>
          <p:cNvSpPr/>
          <p:nvPr/>
        </p:nvSpPr>
        <p:spPr>
          <a:xfrm>
            <a:off x="6766350" y="1571940"/>
            <a:ext cx="707926" cy="599029"/>
          </a:xfrm>
          <a:custGeom>
            <a:rect b="b" l="l" r="r" t="t"/>
            <a:pathLst>
              <a:path extrusionOk="0" h="6383" w="6704">
                <a:moveTo>
                  <a:pt x="6192" y="1013"/>
                </a:moveTo>
                <a:lnTo>
                  <a:pt x="6275" y="1275"/>
                </a:lnTo>
                <a:cubicBezTo>
                  <a:pt x="6287" y="1358"/>
                  <a:pt x="6275" y="1430"/>
                  <a:pt x="6216" y="1489"/>
                </a:cubicBezTo>
                <a:lnTo>
                  <a:pt x="6108" y="1596"/>
                </a:lnTo>
                <a:lnTo>
                  <a:pt x="5858" y="1334"/>
                </a:lnTo>
                <a:lnTo>
                  <a:pt x="6192" y="1013"/>
                </a:lnTo>
                <a:close/>
                <a:moveTo>
                  <a:pt x="1941" y="382"/>
                </a:moveTo>
                <a:cubicBezTo>
                  <a:pt x="2251" y="382"/>
                  <a:pt x="2536" y="501"/>
                  <a:pt x="2763" y="727"/>
                </a:cubicBezTo>
                <a:cubicBezTo>
                  <a:pt x="2965" y="953"/>
                  <a:pt x="3096" y="1251"/>
                  <a:pt x="3132" y="1573"/>
                </a:cubicBezTo>
                <a:cubicBezTo>
                  <a:pt x="3144" y="1692"/>
                  <a:pt x="3156" y="1846"/>
                  <a:pt x="3179" y="2001"/>
                </a:cubicBezTo>
                <a:cubicBezTo>
                  <a:pt x="2977" y="1680"/>
                  <a:pt x="2656" y="1430"/>
                  <a:pt x="2239" y="1287"/>
                </a:cubicBezTo>
                <a:cubicBezTo>
                  <a:pt x="1947" y="1199"/>
                  <a:pt x="1670" y="1191"/>
                  <a:pt x="1579" y="1191"/>
                </a:cubicBezTo>
                <a:cubicBezTo>
                  <a:pt x="1559" y="1191"/>
                  <a:pt x="1548" y="1192"/>
                  <a:pt x="1548" y="1192"/>
                </a:cubicBezTo>
                <a:cubicBezTo>
                  <a:pt x="1513" y="1192"/>
                  <a:pt x="1465" y="1204"/>
                  <a:pt x="1429" y="1251"/>
                </a:cubicBezTo>
                <a:lnTo>
                  <a:pt x="1108" y="1585"/>
                </a:lnTo>
                <a:cubicBezTo>
                  <a:pt x="1036" y="1668"/>
                  <a:pt x="1036" y="1787"/>
                  <a:pt x="1108" y="1846"/>
                </a:cubicBezTo>
                <a:cubicBezTo>
                  <a:pt x="1143" y="1882"/>
                  <a:pt x="1191" y="1900"/>
                  <a:pt x="1237" y="1900"/>
                </a:cubicBezTo>
                <a:cubicBezTo>
                  <a:pt x="1283" y="1900"/>
                  <a:pt x="1328" y="1882"/>
                  <a:pt x="1358" y="1846"/>
                </a:cubicBezTo>
                <a:lnTo>
                  <a:pt x="1632" y="1561"/>
                </a:lnTo>
                <a:cubicBezTo>
                  <a:pt x="1870" y="1573"/>
                  <a:pt x="2620" y="1668"/>
                  <a:pt x="2906" y="2299"/>
                </a:cubicBezTo>
                <a:cubicBezTo>
                  <a:pt x="2834" y="2763"/>
                  <a:pt x="2417" y="3120"/>
                  <a:pt x="1929" y="3120"/>
                </a:cubicBezTo>
                <a:cubicBezTo>
                  <a:pt x="1393" y="3120"/>
                  <a:pt x="941" y="2680"/>
                  <a:pt x="941" y="2144"/>
                </a:cubicBezTo>
                <a:cubicBezTo>
                  <a:pt x="941" y="2037"/>
                  <a:pt x="870" y="1966"/>
                  <a:pt x="762" y="1966"/>
                </a:cubicBezTo>
                <a:cubicBezTo>
                  <a:pt x="751" y="1966"/>
                  <a:pt x="715" y="1966"/>
                  <a:pt x="703" y="1977"/>
                </a:cubicBezTo>
                <a:cubicBezTo>
                  <a:pt x="715" y="1835"/>
                  <a:pt x="751" y="1680"/>
                  <a:pt x="751" y="1573"/>
                </a:cubicBezTo>
                <a:cubicBezTo>
                  <a:pt x="774" y="1251"/>
                  <a:pt x="893" y="953"/>
                  <a:pt x="1120" y="727"/>
                </a:cubicBezTo>
                <a:cubicBezTo>
                  <a:pt x="1334" y="501"/>
                  <a:pt x="1632" y="382"/>
                  <a:pt x="1941" y="382"/>
                </a:cubicBezTo>
                <a:close/>
                <a:moveTo>
                  <a:pt x="631" y="2442"/>
                </a:moveTo>
                <a:cubicBezTo>
                  <a:pt x="703" y="2763"/>
                  <a:pt x="917" y="3049"/>
                  <a:pt x="1179" y="3228"/>
                </a:cubicBezTo>
                <a:lnTo>
                  <a:pt x="1179" y="3442"/>
                </a:lnTo>
                <a:lnTo>
                  <a:pt x="1167" y="3442"/>
                </a:lnTo>
                <a:cubicBezTo>
                  <a:pt x="822" y="3382"/>
                  <a:pt x="572" y="3287"/>
                  <a:pt x="417" y="3216"/>
                </a:cubicBezTo>
                <a:cubicBezTo>
                  <a:pt x="405" y="3216"/>
                  <a:pt x="417" y="3204"/>
                  <a:pt x="417" y="3204"/>
                </a:cubicBezTo>
                <a:cubicBezTo>
                  <a:pt x="501" y="2989"/>
                  <a:pt x="572" y="2728"/>
                  <a:pt x="631" y="2442"/>
                </a:cubicBezTo>
                <a:close/>
                <a:moveTo>
                  <a:pt x="3239" y="2454"/>
                </a:moveTo>
                <a:cubicBezTo>
                  <a:pt x="3275" y="2692"/>
                  <a:pt x="3334" y="2942"/>
                  <a:pt x="3418" y="3144"/>
                </a:cubicBezTo>
                <a:lnTo>
                  <a:pt x="3084" y="3454"/>
                </a:lnTo>
                <a:cubicBezTo>
                  <a:pt x="3037" y="3478"/>
                  <a:pt x="3001" y="3513"/>
                  <a:pt x="2941" y="3513"/>
                </a:cubicBezTo>
                <a:lnTo>
                  <a:pt x="2894" y="3513"/>
                </a:lnTo>
                <a:cubicBezTo>
                  <a:pt x="2775" y="3513"/>
                  <a:pt x="2679" y="3418"/>
                  <a:pt x="2679" y="3299"/>
                </a:cubicBezTo>
                <a:lnTo>
                  <a:pt x="2679" y="3239"/>
                </a:lnTo>
                <a:cubicBezTo>
                  <a:pt x="2953" y="3061"/>
                  <a:pt x="3144" y="2787"/>
                  <a:pt x="3239" y="2454"/>
                </a:cubicBezTo>
                <a:close/>
                <a:moveTo>
                  <a:pt x="2358" y="3418"/>
                </a:moveTo>
                <a:cubicBezTo>
                  <a:pt x="2370" y="3525"/>
                  <a:pt x="2429" y="3620"/>
                  <a:pt x="2489" y="3692"/>
                </a:cubicBezTo>
                <a:lnTo>
                  <a:pt x="2203" y="3954"/>
                </a:lnTo>
                <a:cubicBezTo>
                  <a:pt x="2132" y="4031"/>
                  <a:pt x="2033" y="4070"/>
                  <a:pt x="1934" y="4070"/>
                </a:cubicBezTo>
                <a:cubicBezTo>
                  <a:pt x="1834" y="4070"/>
                  <a:pt x="1733" y="4031"/>
                  <a:pt x="1655" y="3954"/>
                </a:cubicBezTo>
                <a:lnTo>
                  <a:pt x="1489" y="3799"/>
                </a:lnTo>
                <a:cubicBezTo>
                  <a:pt x="1524" y="3740"/>
                  <a:pt x="1536" y="3680"/>
                  <a:pt x="1536" y="3620"/>
                </a:cubicBezTo>
                <a:lnTo>
                  <a:pt x="1536" y="3418"/>
                </a:lnTo>
                <a:cubicBezTo>
                  <a:pt x="1667" y="3466"/>
                  <a:pt x="1810" y="3478"/>
                  <a:pt x="1941" y="3478"/>
                </a:cubicBezTo>
                <a:cubicBezTo>
                  <a:pt x="2084" y="3478"/>
                  <a:pt x="2227" y="3454"/>
                  <a:pt x="2358" y="3418"/>
                </a:cubicBezTo>
                <a:close/>
                <a:moveTo>
                  <a:pt x="1941" y="1"/>
                </a:moveTo>
                <a:cubicBezTo>
                  <a:pt x="1120" y="1"/>
                  <a:pt x="465" y="656"/>
                  <a:pt x="393" y="1537"/>
                </a:cubicBezTo>
                <a:cubicBezTo>
                  <a:pt x="358" y="1882"/>
                  <a:pt x="239" y="2644"/>
                  <a:pt x="72" y="3061"/>
                </a:cubicBezTo>
                <a:cubicBezTo>
                  <a:pt x="0" y="3251"/>
                  <a:pt x="96" y="3454"/>
                  <a:pt x="274" y="3537"/>
                </a:cubicBezTo>
                <a:cubicBezTo>
                  <a:pt x="405" y="3597"/>
                  <a:pt x="608" y="3692"/>
                  <a:pt x="893" y="3751"/>
                </a:cubicBezTo>
                <a:lnTo>
                  <a:pt x="417" y="3990"/>
                </a:lnTo>
                <a:cubicBezTo>
                  <a:pt x="155" y="4121"/>
                  <a:pt x="0" y="4371"/>
                  <a:pt x="0" y="4668"/>
                </a:cubicBezTo>
                <a:lnTo>
                  <a:pt x="0" y="6204"/>
                </a:lnTo>
                <a:cubicBezTo>
                  <a:pt x="0" y="6311"/>
                  <a:pt x="72" y="6383"/>
                  <a:pt x="179" y="6383"/>
                </a:cubicBezTo>
                <a:cubicBezTo>
                  <a:pt x="286" y="6383"/>
                  <a:pt x="358" y="6311"/>
                  <a:pt x="358" y="6204"/>
                </a:cubicBezTo>
                <a:lnTo>
                  <a:pt x="358" y="4668"/>
                </a:lnTo>
                <a:cubicBezTo>
                  <a:pt x="358" y="4525"/>
                  <a:pt x="453" y="4371"/>
                  <a:pt x="584" y="4311"/>
                </a:cubicBezTo>
                <a:lnTo>
                  <a:pt x="1191" y="4013"/>
                </a:lnTo>
                <a:lnTo>
                  <a:pt x="1405" y="4216"/>
                </a:lnTo>
                <a:cubicBezTo>
                  <a:pt x="1548" y="4347"/>
                  <a:pt x="1739" y="4418"/>
                  <a:pt x="1929" y="4418"/>
                </a:cubicBezTo>
                <a:cubicBezTo>
                  <a:pt x="2120" y="4418"/>
                  <a:pt x="2310" y="4347"/>
                  <a:pt x="2453" y="4216"/>
                </a:cubicBezTo>
                <a:lnTo>
                  <a:pt x="2822" y="3859"/>
                </a:lnTo>
                <a:lnTo>
                  <a:pt x="2929" y="3859"/>
                </a:lnTo>
                <a:cubicBezTo>
                  <a:pt x="3084" y="3859"/>
                  <a:pt x="3215" y="3799"/>
                  <a:pt x="3322" y="3692"/>
                </a:cubicBezTo>
                <a:lnTo>
                  <a:pt x="5584" y="1561"/>
                </a:lnTo>
                <a:lnTo>
                  <a:pt x="5835" y="1811"/>
                </a:lnTo>
                <a:lnTo>
                  <a:pt x="3001" y="4656"/>
                </a:lnTo>
                <a:cubicBezTo>
                  <a:pt x="2822" y="4835"/>
                  <a:pt x="2715" y="5073"/>
                  <a:pt x="2715" y="5347"/>
                </a:cubicBezTo>
                <a:lnTo>
                  <a:pt x="2715" y="6192"/>
                </a:lnTo>
                <a:cubicBezTo>
                  <a:pt x="2715" y="6299"/>
                  <a:pt x="2787" y="6371"/>
                  <a:pt x="2894" y="6371"/>
                </a:cubicBezTo>
                <a:cubicBezTo>
                  <a:pt x="3001" y="6371"/>
                  <a:pt x="3072" y="6299"/>
                  <a:pt x="3072" y="6192"/>
                </a:cubicBezTo>
                <a:lnTo>
                  <a:pt x="3072" y="5371"/>
                </a:lnTo>
                <a:cubicBezTo>
                  <a:pt x="3072" y="5204"/>
                  <a:pt x="3132" y="5061"/>
                  <a:pt x="3251" y="4954"/>
                </a:cubicBezTo>
                <a:lnTo>
                  <a:pt x="6466" y="1739"/>
                </a:lnTo>
                <a:cubicBezTo>
                  <a:pt x="6597" y="1608"/>
                  <a:pt x="6656" y="1394"/>
                  <a:pt x="6608" y="1204"/>
                </a:cubicBezTo>
                <a:lnTo>
                  <a:pt x="6513" y="727"/>
                </a:lnTo>
                <a:lnTo>
                  <a:pt x="6632" y="608"/>
                </a:lnTo>
                <a:cubicBezTo>
                  <a:pt x="6704" y="537"/>
                  <a:pt x="6704" y="430"/>
                  <a:pt x="6644" y="358"/>
                </a:cubicBezTo>
                <a:cubicBezTo>
                  <a:pt x="6607" y="321"/>
                  <a:pt x="6560" y="303"/>
                  <a:pt x="6513" y="303"/>
                </a:cubicBezTo>
                <a:cubicBezTo>
                  <a:pt x="6470" y="303"/>
                  <a:pt x="6428" y="318"/>
                  <a:pt x="6394" y="346"/>
                </a:cubicBezTo>
                <a:lnTo>
                  <a:pt x="3727" y="2858"/>
                </a:lnTo>
                <a:cubicBezTo>
                  <a:pt x="3608" y="2430"/>
                  <a:pt x="3501" y="1846"/>
                  <a:pt x="3489" y="1537"/>
                </a:cubicBezTo>
                <a:cubicBezTo>
                  <a:pt x="3429" y="656"/>
                  <a:pt x="2751" y="1"/>
                  <a:pt x="19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BA6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"/>
          <p:cNvSpPr/>
          <p:nvPr/>
        </p:nvSpPr>
        <p:spPr>
          <a:xfrm>
            <a:off x="253350" y="213000"/>
            <a:ext cx="8673900" cy="4717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32"/>
          <p:cNvPicPr preferRelativeResize="0"/>
          <p:nvPr/>
        </p:nvPicPr>
        <p:blipFill rotWithShape="1">
          <a:blip r:embed="rId3">
            <a:alphaModFix amt="40000"/>
          </a:blip>
          <a:srcRect b="17594" l="-7592" r="-7615" t="17600"/>
          <a:stretch/>
        </p:blipFill>
        <p:spPr>
          <a:xfrm>
            <a:off x="-379925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2"/>
          <p:cNvSpPr txBox="1"/>
          <p:nvPr/>
        </p:nvSpPr>
        <p:spPr>
          <a:xfrm>
            <a:off x="10554900" y="3696900"/>
            <a:ext cx="771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388450" y="213000"/>
            <a:ext cx="83757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E2A47"/>
                </a:solidFill>
                <a:latin typeface="Lora"/>
                <a:ea typeface="Lora"/>
                <a:cs typeface="Lora"/>
                <a:sym typeface="Lora"/>
              </a:rPr>
              <a:t>¿Querés conocer el Perfil Nacional de Metadatos?</a:t>
            </a:r>
            <a:endParaRPr b="1" sz="1800">
              <a:solidFill>
                <a:srgbClr val="0E2A47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E2A47"/>
                </a:solidFill>
                <a:latin typeface="Lora"/>
                <a:ea typeface="Lora"/>
                <a:cs typeface="Lora"/>
                <a:sym typeface="Lora"/>
              </a:rPr>
              <a:t>TE INVITAMOS A VISITAR NUESTRO PORTAL NACIONAL DE DATOS PÚBLICOS (datos.gob.ar)</a:t>
            </a:r>
            <a:endParaRPr b="1" sz="1800">
              <a:solidFill>
                <a:srgbClr val="0E2A4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08" name="Google Shape;4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7702" y="1225800"/>
            <a:ext cx="3928586" cy="37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0" y="0"/>
            <a:ext cx="162600" cy="51492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913800" y="1521575"/>
            <a:ext cx="73824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Gobierno Abierto y Estado Abierto</a:t>
            </a:r>
            <a:endParaRPr b="1" sz="18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Confianza instituciona</a:t>
            </a: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l y administración pública</a:t>
            </a:r>
            <a:endParaRPr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Introducción al </a:t>
            </a: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Gobierno Abierto</a:t>
            </a: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 y sus </a:t>
            </a: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principios</a:t>
            </a:r>
            <a:endParaRPr b="1"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Datos Abiertos</a:t>
            </a:r>
            <a:endParaRPr b="1" sz="18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Diferencias entre </a:t>
            </a: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dato e información</a:t>
            </a:r>
            <a:endParaRPr b="1"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Características, beneficios y límites </a:t>
            </a: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de los Datos Abiertos</a:t>
            </a:r>
            <a:endParaRPr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Introducción a los </a:t>
            </a: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Metadatos</a:t>
            </a:r>
            <a:endParaRPr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1700"/>
              <a:buFont typeface="Montserrat"/>
              <a:buChar char="●"/>
            </a:pPr>
            <a:r>
              <a:rPr b="1" lang="es" sz="17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Perfil de Aplicación Nacional de Metadatos</a:t>
            </a:r>
            <a:endParaRPr b="1" sz="17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259350" y="678000"/>
            <a:ext cx="2625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7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TEMARIO</a:t>
            </a:r>
            <a:endParaRPr sz="27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3"/>
          <p:cNvPicPr preferRelativeResize="0"/>
          <p:nvPr/>
        </p:nvPicPr>
        <p:blipFill rotWithShape="1">
          <a:blip r:embed="rId3">
            <a:alphaModFix/>
          </a:blip>
          <a:srcRect b="11738" l="0" r="53938" t="13253"/>
          <a:stretch/>
        </p:blipFill>
        <p:spPr>
          <a:xfrm>
            <a:off x="5985268" y="0"/>
            <a:ext cx="31587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8463" y="1708213"/>
            <a:ext cx="1727074" cy="1727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3"/>
          <p:cNvSpPr txBox="1"/>
          <p:nvPr/>
        </p:nvSpPr>
        <p:spPr>
          <a:xfrm>
            <a:off x="333275" y="3703850"/>
            <a:ext cx="5855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Dirección de Datos Abiertos</a:t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Subsecretaría de Tecnologías de la Información</a:t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Correo electrónico: datosargentina@jefatura.gob.ar</a:t>
            </a:r>
            <a:endParaRPr sz="1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5550" y="0"/>
            <a:ext cx="2676600" cy="49941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 amt="70000"/>
          </a:blip>
          <a:srcRect b="0" l="0" r="8483" t="0"/>
          <a:stretch/>
        </p:blipFill>
        <p:spPr>
          <a:xfrm>
            <a:off x="0" y="1481400"/>
            <a:ext cx="2682150" cy="36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2700" y="4994100"/>
            <a:ext cx="2682000" cy="1494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736888" y="995063"/>
            <a:ext cx="65241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22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ACTIVIDAD PARA ROMPER EL HIELO…</a:t>
            </a:r>
            <a:endParaRPr b="1" sz="22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7388" y="1835100"/>
            <a:ext cx="3178324" cy="20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D5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2133600" y="1868400"/>
            <a:ext cx="48768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Agencia de Acceso a la Información Pública</a:t>
            </a:r>
            <a:endParaRPr sz="35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2913300" y="3804050"/>
            <a:ext cx="331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7BA61"/>
              </a:buClr>
              <a:buSzPts val="2100"/>
              <a:buFont typeface="Lora"/>
              <a:buChar char="●"/>
            </a:pPr>
            <a:r>
              <a:rPr lang="es" sz="2200">
                <a:solidFill>
                  <a:schemeClr val="lt1"/>
                </a:solidFill>
                <a:latin typeface="Lora SemiBold"/>
                <a:ea typeface="Lora SemiBold"/>
                <a:cs typeface="Lora SemiBold"/>
                <a:sym typeface="Lora SemiBold"/>
              </a:rPr>
              <a:t>Dir. Catalina Byrne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D51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92225" y="2017200"/>
            <a:ext cx="4246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s" sz="1700">
                <a:solidFill>
                  <a:srgbClr val="80899A"/>
                </a:solidFill>
                <a:latin typeface="Lora SemiBold"/>
                <a:ea typeface="Lora SemiBold"/>
                <a:cs typeface="Lora SemiBold"/>
                <a:sym typeface="Lora SemiBold"/>
              </a:rPr>
              <a:t>Creencia que las instituciones actuarán siempre de forma justa, igualitaria y correcta ante la ciudadanía y que evitará acciones que pudieran resultar perjudiciales para esta o para el país </a:t>
            </a:r>
            <a:r>
              <a:rPr i="1" lang="es" sz="1700">
                <a:solidFill>
                  <a:srgbClr val="80899A"/>
                </a:solidFill>
                <a:latin typeface="Lora SemiBold"/>
                <a:ea typeface="Lora SemiBold"/>
                <a:cs typeface="Lora SemiBold"/>
                <a:sym typeface="Lora SemiBold"/>
              </a:rPr>
              <a:t>(Montero et al., 2008).</a:t>
            </a:r>
            <a:endParaRPr i="1" sz="1700">
              <a:solidFill>
                <a:srgbClr val="80899A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814150" y="796150"/>
            <a:ext cx="120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0" l="6581" r="27542" t="0"/>
          <a:stretch/>
        </p:blipFill>
        <p:spPr>
          <a:xfrm>
            <a:off x="5578925" y="5550"/>
            <a:ext cx="3565076" cy="405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5578925" y="4064400"/>
            <a:ext cx="3576900" cy="1084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562575" y="395950"/>
            <a:ext cx="4105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s" sz="23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¿QUÉ ES LA CONFIANZA INSTITUCIONAL?</a:t>
            </a:r>
            <a:endParaRPr b="1" sz="23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665650" y="1430400"/>
            <a:ext cx="12306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5600">
                <a:solidFill>
                  <a:srgbClr val="E7BA61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b="1" sz="5600">
              <a:solidFill>
                <a:srgbClr val="E7BA6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05" name="Google Shape;105;p18"/>
          <p:cNvGrpSpPr/>
          <p:nvPr/>
        </p:nvGrpSpPr>
        <p:grpSpPr>
          <a:xfrm>
            <a:off x="3322024" y="3951490"/>
            <a:ext cx="680700" cy="113379"/>
            <a:chOff x="4430225" y="2696900"/>
            <a:chExt cx="612250" cy="94200"/>
          </a:xfrm>
        </p:grpSpPr>
        <p:sp>
          <p:nvSpPr>
            <p:cNvPr id="106" name="Google Shape;106;p18"/>
            <p:cNvSpPr/>
            <p:nvPr/>
          </p:nvSpPr>
          <p:spPr>
            <a:xfrm>
              <a:off x="443022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4689238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4948275" y="2696900"/>
              <a:ext cx="94200" cy="94200"/>
            </a:xfrm>
            <a:prstGeom prst="ellipse">
              <a:avLst/>
            </a:prstGeom>
            <a:solidFill>
              <a:srgbClr val="E7BA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BC21A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0" y="0"/>
            <a:ext cx="181500" cy="51435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D51"/>
              </a:solidFill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8463325" y="0"/>
            <a:ext cx="680700" cy="51492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1439275" y="1808100"/>
            <a:ext cx="4745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BC21A"/>
              </a:buClr>
              <a:buSzPts val="1100"/>
              <a:buFont typeface="Montserrat"/>
              <a:buChar char="●"/>
            </a:pPr>
            <a:r>
              <a:t/>
            </a:r>
            <a:endParaRPr sz="11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2102388" y="343000"/>
            <a:ext cx="493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2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LA DESCONFIANZA ENTONCES…</a:t>
            </a:r>
            <a:endParaRPr sz="22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8463325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9"/>
          <p:cNvGrpSpPr/>
          <p:nvPr/>
        </p:nvGrpSpPr>
        <p:grpSpPr>
          <a:xfrm>
            <a:off x="1339277" y="1185157"/>
            <a:ext cx="5976773" cy="957980"/>
            <a:chOff x="4404545" y="3301592"/>
            <a:chExt cx="782403" cy="129272"/>
          </a:xfrm>
        </p:grpSpPr>
        <p:sp>
          <p:nvSpPr>
            <p:cNvPr id="120" name="Google Shape;120;p1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4416034" y="3308320"/>
              <a:ext cx="120286" cy="11572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9"/>
          <p:cNvSpPr txBox="1"/>
          <p:nvPr/>
        </p:nvSpPr>
        <p:spPr>
          <a:xfrm>
            <a:off x="2424400" y="1248488"/>
            <a:ext cx="444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12D5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</a:t>
            </a:r>
            <a:r>
              <a:rPr lang="es" sz="1500">
                <a:solidFill>
                  <a:srgbClr val="212D5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fecta los sistemas políticos y las administraciones públicas para dar respuesta a las necesidades sociales</a:t>
            </a:r>
            <a:endParaRPr sz="1500"/>
          </a:p>
        </p:txBody>
      </p:sp>
      <p:sp>
        <p:nvSpPr>
          <p:cNvPr id="123" name="Google Shape;123;p19"/>
          <p:cNvSpPr txBox="1"/>
          <p:nvPr/>
        </p:nvSpPr>
        <p:spPr>
          <a:xfrm>
            <a:off x="2495850" y="2462063"/>
            <a:ext cx="415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D5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24" name="Google Shape;124;p19"/>
          <p:cNvGrpSpPr/>
          <p:nvPr/>
        </p:nvGrpSpPr>
        <p:grpSpPr>
          <a:xfrm>
            <a:off x="1334027" y="2398595"/>
            <a:ext cx="5976773" cy="957980"/>
            <a:chOff x="4404545" y="3301592"/>
            <a:chExt cx="782403" cy="129272"/>
          </a:xfrm>
        </p:grpSpPr>
        <p:sp>
          <p:nvSpPr>
            <p:cNvPr id="125" name="Google Shape;125;p19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4416034" y="3308320"/>
              <a:ext cx="120286" cy="11572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9"/>
          <p:cNvSpPr txBox="1"/>
          <p:nvPr/>
        </p:nvSpPr>
        <p:spPr>
          <a:xfrm>
            <a:off x="2960200" y="2601275"/>
            <a:ext cx="337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212D5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Impulsa el u</a:t>
            </a:r>
            <a:r>
              <a:rPr lang="es" sz="1600">
                <a:solidFill>
                  <a:srgbClr val="212D5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 de </a:t>
            </a:r>
            <a:r>
              <a:rPr b="1" lang="es" sz="1600">
                <a:solidFill>
                  <a:srgbClr val="E7BA61"/>
                </a:solidFill>
                <a:latin typeface="Montserrat"/>
                <a:ea typeface="Montserrat"/>
                <a:cs typeface="Montserrat"/>
                <a:sym typeface="Montserrat"/>
              </a:rPr>
              <a:t>tecnologías </a:t>
            </a:r>
            <a:endParaRPr sz="1600"/>
          </a:p>
        </p:txBody>
      </p:sp>
      <p:grpSp>
        <p:nvGrpSpPr>
          <p:cNvPr id="128" name="Google Shape;128;p19"/>
          <p:cNvGrpSpPr/>
          <p:nvPr/>
        </p:nvGrpSpPr>
        <p:grpSpPr>
          <a:xfrm>
            <a:off x="809749" y="1185028"/>
            <a:ext cx="7193004" cy="3190383"/>
            <a:chOff x="2139561" y="1355259"/>
            <a:chExt cx="4900200" cy="3190383"/>
          </a:xfrm>
        </p:grpSpPr>
        <p:sp>
          <p:nvSpPr>
            <p:cNvPr id="129" name="Google Shape;129;p19"/>
            <p:cNvSpPr txBox="1"/>
            <p:nvPr/>
          </p:nvSpPr>
          <p:spPr>
            <a:xfrm>
              <a:off x="2343933" y="1355259"/>
              <a:ext cx="4575000" cy="276900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38100" endA="0" fadeDir="5400012" kx="0" rotWithShape="0" algn="bl" stPos="0" sy="-100000" ky="0"/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" sz="12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endParaRPr/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2139561" y="4176342"/>
              <a:ext cx="490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sz="1800">
                <a:solidFill>
                  <a:srgbClr val="E7BA6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131" name="Google Shape;131;p19"/>
          <p:cNvSpPr txBox="1"/>
          <p:nvPr/>
        </p:nvSpPr>
        <p:spPr>
          <a:xfrm>
            <a:off x="2696650" y="3737075"/>
            <a:ext cx="3902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E7BA61"/>
                </a:solidFill>
                <a:latin typeface="Lora"/>
                <a:ea typeface="Lora"/>
                <a:cs typeface="Lora"/>
                <a:sym typeface="Lora"/>
              </a:rPr>
              <a:t>GOBIERNO ELECTRÓNICO / DIGITAL </a:t>
            </a:r>
            <a:endParaRPr/>
          </a:p>
        </p:txBody>
      </p:sp>
      <p:grpSp>
        <p:nvGrpSpPr>
          <p:cNvPr id="132" name="Google Shape;132;p19"/>
          <p:cNvGrpSpPr/>
          <p:nvPr/>
        </p:nvGrpSpPr>
        <p:grpSpPr>
          <a:xfrm>
            <a:off x="1529824" y="3675379"/>
            <a:ext cx="966084" cy="1025952"/>
            <a:chOff x="5985650" y="2860025"/>
            <a:chExt cx="1396075" cy="1539775"/>
          </a:xfrm>
        </p:grpSpPr>
        <p:sp>
          <p:nvSpPr>
            <p:cNvPr id="133" name="Google Shape;133;p19"/>
            <p:cNvSpPr/>
            <p:nvPr/>
          </p:nvSpPr>
          <p:spPr>
            <a:xfrm>
              <a:off x="6655300" y="3128850"/>
              <a:ext cx="637150" cy="631950"/>
            </a:xfrm>
            <a:custGeom>
              <a:rect b="b" l="l" r="r" t="t"/>
              <a:pathLst>
                <a:path extrusionOk="0" h="25278" w="25486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6673425" y="3771400"/>
              <a:ext cx="600850" cy="600800"/>
            </a:xfrm>
            <a:custGeom>
              <a:rect b="b" l="l" r="r" t="t"/>
              <a:pathLst>
                <a:path extrusionOk="0" h="24032" w="24034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6073050" y="3509700"/>
              <a:ext cx="641725" cy="636800"/>
            </a:xfrm>
            <a:custGeom>
              <a:rect b="b" l="l" r="r" t="t"/>
              <a:pathLst>
                <a:path extrusionOk="0" h="25472" w="25669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6124575" y="2917775"/>
              <a:ext cx="572575" cy="572525"/>
            </a:xfrm>
            <a:custGeom>
              <a:rect b="b" l="l" r="r" t="t"/>
              <a:pathLst>
                <a:path extrusionOk="0" h="22901" w="22903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6459975" y="2867300"/>
              <a:ext cx="101300" cy="50500"/>
            </a:xfrm>
            <a:custGeom>
              <a:rect b="b" l="l" r="r" t="t"/>
              <a:pathLst>
                <a:path extrusionOk="0" h="2020" w="4052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6389025" y="2860025"/>
              <a:ext cx="63100" cy="15700"/>
            </a:xfrm>
            <a:custGeom>
              <a:rect b="b" l="l" r="r" t="t"/>
              <a:pathLst>
                <a:path extrusionOk="0" h="628" w="2524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6279750" y="2879875"/>
              <a:ext cx="39600" cy="26000"/>
            </a:xfrm>
            <a:custGeom>
              <a:rect b="b" l="l" r="r" t="t"/>
              <a:pathLst>
                <a:path extrusionOk="0" h="1040" w="1584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6325825" y="2862750"/>
              <a:ext cx="54425" cy="22400"/>
            </a:xfrm>
            <a:custGeom>
              <a:rect b="b" l="l" r="r" t="t"/>
              <a:pathLst>
                <a:path extrusionOk="0" h="896" w="2177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7023725" y="3061400"/>
              <a:ext cx="101300" cy="50475"/>
            </a:xfrm>
            <a:custGeom>
              <a:rect b="b" l="l" r="r" t="t"/>
              <a:pathLst>
                <a:path extrusionOk="0" h="2019" w="4052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6952750" y="3054150"/>
              <a:ext cx="63100" cy="15650"/>
            </a:xfrm>
            <a:custGeom>
              <a:rect b="b" l="l" r="r" t="t"/>
              <a:pathLst>
                <a:path extrusionOk="0" h="626" w="2524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6843450" y="3073975"/>
              <a:ext cx="39625" cy="26025"/>
            </a:xfrm>
            <a:custGeom>
              <a:rect b="b" l="l" r="r" t="t"/>
              <a:pathLst>
                <a:path extrusionOk="0" h="1041" w="1585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6889575" y="3056825"/>
              <a:ext cx="54425" cy="22400"/>
            </a:xfrm>
            <a:custGeom>
              <a:rect b="b" l="l" r="r" t="t"/>
              <a:pathLst>
                <a:path extrusionOk="0" h="896" w="2177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6245350" y="4177200"/>
              <a:ext cx="101275" cy="50475"/>
            </a:xfrm>
            <a:custGeom>
              <a:rect b="b" l="l" r="r" t="t"/>
              <a:pathLst>
                <a:path extrusionOk="0" h="2019" w="4051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6354525" y="4219275"/>
              <a:ext cx="63075" cy="15675"/>
            </a:xfrm>
            <a:custGeom>
              <a:rect b="b" l="l" r="r" t="t"/>
              <a:pathLst>
                <a:path extrusionOk="0" h="627" w="2523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6487275" y="4189125"/>
              <a:ext cx="39625" cy="25975"/>
            </a:xfrm>
            <a:custGeom>
              <a:rect b="b" l="l" r="r" t="t"/>
              <a:pathLst>
                <a:path extrusionOk="0" h="1039" w="1585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6426350" y="4209850"/>
              <a:ext cx="54475" cy="22400"/>
            </a:xfrm>
            <a:custGeom>
              <a:rect b="b" l="l" r="r" t="t"/>
              <a:pathLst>
                <a:path extrusionOk="0" h="896" w="2179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5992275" y="3674825"/>
              <a:ext cx="51250" cy="99900"/>
            </a:xfrm>
            <a:custGeom>
              <a:rect b="b" l="l" r="r" t="t"/>
              <a:pathLst>
                <a:path extrusionOk="0" h="3996" w="205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5985650" y="3783750"/>
              <a:ext cx="16125" cy="62275"/>
            </a:xfrm>
            <a:custGeom>
              <a:rect b="b" l="l" r="r" t="t"/>
              <a:pathLst>
                <a:path extrusionOk="0" h="2491" w="645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6004725" y="3916700"/>
              <a:ext cx="27875" cy="38100"/>
            </a:xfrm>
            <a:custGeom>
              <a:rect b="b" l="l" r="r" t="t"/>
              <a:pathLst>
                <a:path extrusionOk="0" h="1524" w="1115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5987900" y="3855450"/>
              <a:ext cx="23600" cy="53200"/>
            </a:xfrm>
            <a:custGeom>
              <a:rect b="b" l="l" r="r" t="t"/>
              <a:pathLst>
                <a:path extrusionOk="0" h="2128" w="944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6071975" y="3300325"/>
              <a:ext cx="52475" cy="102475"/>
            </a:xfrm>
            <a:custGeom>
              <a:rect b="b" l="l" r="r" t="t"/>
              <a:pathLst>
                <a:path extrusionOk="0" h="4099" w="2099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6122225" y="3408475"/>
              <a:ext cx="47725" cy="49550"/>
            </a:xfrm>
            <a:custGeom>
              <a:rect b="b" l="l" r="r" t="t"/>
              <a:pathLst>
                <a:path extrusionOk="0" h="1982" w="1909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6228150" y="3490275"/>
              <a:ext cx="42050" cy="21525"/>
            </a:xfrm>
            <a:custGeom>
              <a:rect b="b" l="l" r="r" t="t"/>
              <a:pathLst>
                <a:path extrusionOk="0" h="861" w="1682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6172850" y="3459275"/>
              <a:ext cx="49900" cy="34575"/>
            </a:xfrm>
            <a:custGeom>
              <a:rect b="b" l="l" r="r" t="t"/>
              <a:pathLst>
                <a:path extrusionOk="0" h="1383" w="1996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7323825" y="3495225"/>
              <a:ext cx="51250" cy="99900"/>
            </a:xfrm>
            <a:custGeom>
              <a:rect b="b" l="l" r="r" t="t"/>
              <a:pathLst>
                <a:path extrusionOk="0" h="3996" w="205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7365575" y="3423925"/>
              <a:ext cx="16150" cy="62275"/>
            </a:xfrm>
            <a:custGeom>
              <a:rect b="b" l="l" r="r" t="t"/>
              <a:pathLst>
                <a:path extrusionOk="0" h="2491" w="646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7334775" y="3315150"/>
              <a:ext cx="27850" cy="38100"/>
            </a:xfrm>
            <a:custGeom>
              <a:rect b="b" l="l" r="r" t="t"/>
              <a:pathLst>
                <a:path extrusionOk="0" h="1524" w="1114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7355800" y="3361300"/>
              <a:ext cx="23650" cy="53200"/>
            </a:xfrm>
            <a:custGeom>
              <a:rect b="b" l="l" r="r" t="t"/>
              <a:pathLst>
                <a:path extrusionOk="0" h="2128" w="946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7093025" y="4348600"/>
              <a:ext cx="104200" cy="51200"/>
            </a:xfrm>
            <a:custGeom>
              <a:rect b="b" l="l" r="r" t="t"/>
              <a:pathLst>
                <a:path extrusionOk="0" h="2048" w="4168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7201150" y="4302925"/>
              <a:ext cx="51100" cy="46100"/>
            </a:xfrm>
            <a:custGeom>
              <a:rect b="b" l="l" r="r" t="t"/>
              <a:pathLst>
                <a:path extrusionOk="0" h="1844" w="2044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7282950" y="4203000"/>
              <a:ext cx="22950" cy="40225"/>
            </a:xfrm>
            <a:custGeom>
              <a:rect b="b" l="l" r="r" t="t"/>
              <a:pathLst>
                <a:path extrusionOk="0" h="1609" w="918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7252000" y="4250300"/>
              <a:ext cx="36300" cy="48175"/>
            </a:xfrm>
            <a:custGeom>
              <a:rect b="b" l="l" r="r" t="t"/>
              <a:pathLst>
                <a:path extrusionOk="0" h="1927" w="1452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BA6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/>
          <p:nvPr/>
        </p:nvSpPr>
        <p:spPr>
          <a:xfrm>
            <a:off x="253350" y="213000"/>
            <a:ext cx="8673900" cy="4717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 amt="40000"/>
          </a:blip>
          <a:srcRect b="17594" l="-7592" r="-7615" t="17600"/>
          <a:stretch/>
        </p:blipFill>
        <p:spPr>
          <a:xfrm>
            <a:off x="-43350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404525" y="1942200"/>
            <a:ext cx="28770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GOBIERNO ELECTRÓNIC</a:t>
            </a:r>
            <a:r>
              <a:rPr lang="es" sz="18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</a:t>
            </a:r>
            <a:endParaRPr sz="18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6682950" y="2363100"/>
            <a:ext cx="19323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GOBIERNO ABIERTO</a:t>
            </a:r>
            <a:endParaRPr b="1" sz="24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73" name="Google Shape;173;p20"/>
          <p:cNvGrpSpPr/>
          <p:nvPr/>
        </p:nvGrpSpPr>
        <p:grpSpPr>
          <a:xfrm>
            <a:off x="2866431" y="1942190"/>
            <a:ext cx="3816523" cy="1650037"/>
            <a:chOff x="238125" y="1725700"/>
            <a:chExt cx="7139025" cy="2260325"/>
          </a:xfrm>
        </p:grpSpPr>
        <p:sp>
          <p:nvSpPr>
            <p:cNvPr id="174" name="Google Shape;174;p20"/>
            <p:cNvSpPr/>
            <p:nvPr/>
          </p:nvSpPr>
          <p:spPr>
            <a:xfrm>
              <a:off x="238125" y="1741950"/>
              <a:ext cx="6506150" cy="2228050"/>
            </a:xfrm>
            <a:custGeom>
              <a:rect b="b" l="l" r="r" t="t"/>
              <a:pathLst>
                <a:path extrusionOk="0" h="89122" w="260246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2480475" y="2435950"/>
              <a:ext cx="438500" cy="841400"/>
            </a:xfrm>
            <a:custGeom>
              <a:rect b="b" l="l" r="r" t="t"/>
              <a:pathLst>
                <a:path extrusionOk="0" h="33656" w="1754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3663250" y="2219875"/>
              <a:ext cx="607450" cy="1272525"/>
            </a:xfrm>
            <a:custGeom>
              <a:rect b="b" l="l" r="r" t="t"/>
              <a:pathLst>
                <a:path extrusionOk="0" h="50901" w="24298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4999700" y="1973525"/>
              <a:ext cx="820500" cy="1764350"/>
            </a:xfrm>
            <a:custGeom>
              <a:rect b="b" l="l" r="r" t="t"/>
              <a:pathLst>
                <a:path extrusionOk="0" h="70574" w="3282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838275" y="1725700"/>
              <a:ext cx="150" cy="0"/>
            </a:xfrm>
            <a:custGeom>
              <a:rect b="b" l="l" r="r" t="t"/>
              <a:pathLst>
                <a:path extrusionOk="0" h="0" w="6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838400" y="398600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6744250" y="3969975"/>
              <a:ext cx="94175" cy="16050"/>
            </a:xfrm>
            <a:custGeom>
              <a:rect b="b" l="l" r="r" t="t"/>
              <a:pathLst>
                <a:path extrusionOk="0" h="642" w="3767">
                  <a:moveTo>
                    <a:pt x="1" y="0"/>
                  </a:moveTo>
                  <a:lnTo>
                    <a:pt x="1" y="0"/>
                  </a:lnTo>
                  <a:cubicBezTo>
                    <a:pt x="1190" y="425"/>
                    <a:pt x="2415" y="642"/>
                    <a:pt x="3662" y="642"/>
                  </a:cubicBezTo>
                  <a:lnTo>
                    <a:pt x="3766" y="6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6744250" y="1725700"/>
              <a:ext cx="94050" cy="16175"/>
            </a:xfrm>
            <a:custGeom>
              <a:rect b="b" l="l" r="r" t="t"/>
              <a:pathLst>
                <a:path extrusionOk="0" h="647" w="3762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294575" y="1725700"/>
              <a:ext cx="1082575" cy="2260225"/>
            </a:xfrm>
            <a:custGeom>
              <a:rect b="b" l="l" r="r" t="t"/>
              <a:pathLst>
                <a:path extrusionOk="0" h="90409" w="43303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1511625" y="2613375"/>
              <a:ext cx="292400" cy="484275"/>
            </a:xfrm>
            <a:custGeom>
              <a:rect b="b" l="l" r="r" t="t"/>
              <a:pathLst>
                <a:path extrusionOk="0" h="19371" w="11696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20"/>
          <p:cNvSpPr txBox="1"/>
          <p:nvPr/>
        </p:nvSpPr>
        <p:spPr>
          <a:xfrm>
            <a:off x="6689250" y="4000800"/>
            <a:ext cx="2154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212D51"/>
                </a:solidFill>
                <a:latin typeface="Montserrat"/>
                <a:ea typeface="Montserrat"/>
                <a:cs typeface="Montserrat"/>
                <a:sym typeface="Montserrat"/>
              </a:rPr>
              <a:t>Enfoque para la gobernabilidad</a:t>
            </a:r>
            <a:endParaRPr b="1" sz="1800">
              <a:solidFill>
                <a:srgbClr val="212D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/>
          <p:nvPr/>
        </p:nvSpPr>
        <p:spPr>
          <a:xfrm>
            <a:off x="0" y="5550"/>
            <a:ext cx="162600" cy="51435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D51"/>
              </a:solidFill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814150" y="796150"/>
            <a:ext cx="120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 b="0" l="6581" r="27542" t="0"/>
          <a:stretch/>
        </p:blipFill>
        <p:spPr>
          <a:xfrm>
            <a:off x="5578925" y="5550"/>
            <a:ext cx="3565076" cy="405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/>
          <p:nvPr/>
        </p:nvSpPr>
        <p:spPr>
          <a:xfrm>
            <a:off x="5578925" y="4064400"/>
            <a:ext cx="3576900" cy="1084500"/>
          </a:xfrm>
          <a:prstGeom prst="rect">
            <a:avLst/>
          </a:prstGeom>
          <a:solidFill>
            <a:srgbClr val="E7BA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1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1"/>
          <p:cNvGrpSpPr/>
          <p:nvPr/>
        </p:nvGrpSpPr>
        <p:grpSpPr>
          <a:xfrm>
            <a:off x="300961" y="1929025"/>
            <a:ext cx="5161224" cy="1009171"/>
            <a:chOff x="998425" y="1182125"/>
            <a:chExt cx="1065400" cy="199500"/>
          </a:xfrm>
        </p:grpSpPr>
        <p:sp>
          <p:nvSpPr>
            <p:cNvPr id="196" name="Google Shape;196;p21"/>
            <p:cNvSpPr/>
            <p:nvPr/>
          </p:nvSpPr>
          <p:spPr>
            <a:xfrm>
              <a:off x="998425" y="1182125"/>
              <a:ext cx="1065400" cy="199500"/>
            </a:xfrm>
            <a:custGeom>
              <a:rect b="b" l="l" r="r" t="t"/>
              <a:pathLst>
                <a:path extrusionOk="0" h="7980" w="42616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017250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303250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589250" y="1193175"/>
              <a:ext cx="177475" cy="177500"/>
            </a:xfrm>
            <a:custGeom>
              <a:rect b="b" l="l" r="r" t="t"/>
              <a:pathLst>
                <a:path extrusionOk="0" h="7100" w="7099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875200" y="1193175"/>
              <a:ext cx="177525" cy="177500"/>
            </a:xfrm>
            <a:custGeom>
              <a:rect b="b" l="l" r="r" t="t"/>
              <a:pathLst>
                <a:path extrusionOk="0" h="7100" w="7101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1" name="Google Shape;201;p21"/>
          <p:cNvSpPr txBox="1"/>
          <p:nvPr/>
        </p:nvSpPr>
        <p:spPr>
          <a:xfrm>
            <a:off x="667500" y="445025"/>
            <a:ext cx="449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PRINCIPIOS DE </a:t>
            </a:r>
            <a:r>
              <a:rPr lang="es" sz="25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GOBIERNO Y ESTADO ABIERTO</a:t>
            </a:r>
            <a:endParaRPr sz="25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125775" y="2938200"/>
            <a:ext cx="15204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80899A"/>
                </a:solidFill>
                <a:latin typeface="Montserrat"/>
                <a:ea typeface="Montserrat"/>
                <a:cs typeface="Montserrat"/>
                <a:sym typeface="Montserrat"/>
              </a:rPr>
              <a:t>Transparencia</a:t>
            </a:r>
            <a:endParaRPr b="1">
              <a:solidFill>
                <a:srgbClr val="8089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646175" y="2820050"/>
            <a:ext cx="12936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80899A"/>
                </a:solidFill>
                <a:latin typeface="Montserrat"/>
                <a:ea typeface="Montserrat"/>
                <a:cs typeface="Montserrat"/>
                <a:sym typeface="Montserrat"/>
              </a:rPr>
              <a:t> Rendición de cuentas</a:t>
            </a:r>
            <a:endParaRPr b="1">
              <a:solidFill>
                <a:srgbClr val="8089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2868887" y="2988488"/>
            <a:ext cx="1520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80899A"/>
                </a:solidFill>
                <a:latin typeface="Montserrat"/>
                <a:ea typeface="Montserrat"/>
                <a:cs typeface="Montserrat"/>
                <a:sym typeface="Montserrat"/>
              </a:rPr>
              <a:t>Innovación y datos</a:t>
            </a:r>
            <a:endParaRPr b="1">
              <a:solidFill>
                <a:srgbClr val="8089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4180425" y="3211700"/>
            <a:ext cx="15204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80899A"/>
                </a:solidFill>
                <a:latin typeface="Montserrat"/>
                <a:ea typeface="Montserrat"/>
                <a:cs typeface="Montserrat"/>
                <a:sym typeface="Montserrat"/>
              </a:rPr>
              <a:t>Participación ciudadana</a:t>
            </a:r>
            <a:endParaRPr b="1">
              <a:solidFill>
                <a:srgbClr val="80899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6" name="Google Shape;206;p21"/>
          <p:cNvGrpSpPr/>
          <p:nvPr/>
        </p:nvGrpSpPr>
        <p:grpSpPr>
          <a:xfrm>
            <a:off x="3247779" y="2119145"/>
            <a:ext cx="680688" cy="492562"/>
            <a:chOff x="3541011" y="1508594"/>
            <a:chExt cx="350166" cy="349434"/>
          </a:xfrm>
        </p:grpSpPr>
        <p:sp>
          <p:nvSpPr>
            <p:cNvPr id="207" name="Google Shape;207;p21"/>
            <p:cNvSpPr/>
            <p:nvPr/>
          </p:nvSpPr>
          <p:spPr>
            <a:xfrm>
              <a:off x="3600879" y="1568270"/>
              <a:ext cx="230049" cy="289758"/>
            </a:xfrm>
            <a:custGeom>
              <a:rect b="b" l="l" r="r" t="t"/>
              <a:pathLst>
                <a:path extrusionOk="0" h="9104" w="7228">
                  <a:moveTo>
                    <a:pt x="3810" y="3781"/>
                  </a:moveTo>
                  <a:cubicBezTo>
                    <a:pt x="4001" y="3781"/>
                    <a:pt x="4156" y="3936"/>
                    <a:pt x="4156" y="4138"/>
                  </a:cubicBezTo>
                  <a:lnTo>
                    <a:pt x="4156" y="4472"/>
                  </a:lnTo>
                  <a:cubicBezTo>
                    <a:pt x="4144" y="4757"/>
                    <a:pt x="3906" y="4995"/>
                    <a:pt x="3632" y="4995"/>
                  </a:cubicBezTo>
                  <a:cubicBezTo>
                    <a:pt x="3334" y="4995"/>
                    <a:pt x="3108" y="4757"/>
                    <a:pt x="3108" y="4472"/>
                  </a:cubicBezTo>
                  <a:lnTo>
                    <a:pt x="3108" y="4138"/>
                  </a:lnTo>
                  <a:cubicBezTo>
                    <a:pt x="3108" y="3936"/>
                    <a:pt x="3275" y="3781"/>
                    <a:pt x="3465" y="3781"/>
                  </a:cubicBezTo>
                  <a:close/>
                  <a:moveTo>
                    <a:pt x="3787" y="5329"/>
                  </a:moveTo>
                  <a:lnTo>
                    <a:pt x="3787" y="5400"/>
                  </a:lnTo>
                  <a:cubicBezTo>
                    <a:pt x="3810" y="5460"/>
                    <a:pt x="3822" y="5519"/>
                    <a:pt x="3846" y="5567"/>
                  </a:cubicBezTo>
                  <a:lnTo>
                    <a:pt x="3632" y="5781"/>
                  </a:lnTo>
                  <a:lnTo>
                    <a:pt x="3596" y="5781"/>
                  </a:lnTo>
                  <a:lnTo>
                    <a:pt x="3370" y="5567"/>
                  </a:lnTo>
                  <a:cubicBezTo>
                    <a:pt x="3406" y="5519"/>
                    <a:pt x="3417" y="5460"/>
                    <a:pt x="3417" y="5400"/>
                  </a:cubicBezTo>
                  <a:lnTo>
                    <a:pt x="3417" y="5329"/>
                  </a:lnTo>
                  <a:close/>
                  <a:moveTo>
                    <a:pt x="3617" y="361"/>
                  </a:moveTo>
                  <a:cubicBezTo>
                    <a:pt x="4471" y="361"/>
                    <a:pt x="5286" y="670"/>
                    <a:pt x="5918" y="1257"/>
                  </a:cubicBezTo>
                  <a:cubicBezTo>
                    <a:pt x="6573" y="1888"/>
                    <a:pt x="6942" y="2733"/>
                    <a:pt x="6942" y="3638"/>
                  </a:cubicBezTo>
                  <a:cubicBezTo>
                    <a:pt x="6906" y="4281"/>
                    <a:pt x="6692" y="4936"/>
                    <a:pt x="6323" y="5484"/>
                  </a:cubicBezTo>
                  <a:cubicBezTo>
                    <a:pt x="5953" y="6019"/>
                    <a:pt x="5430" y="6436"/>
                    <a:pt x="4822" y="6674"/>
                  </a:cubicBezTo>
                  <a:cubicBezTo>
                    <a:pt x="4620" y="6758"/>
                    <a:pt x="4501" y="6948"/>
                    <a:pt x="4501" y="7139"/>
                  </a:cubicBezTo>
                  <a:lnTo>
                    <a:pt x="4501" y="7591"/>
                  </a:lnTo>
                  <a:cubicBezTo>
                    <a:pt x="4501" y="7662"/>
                    <a:pt x="4489" y="7722"/>
                    <a:pt x="4441" y="7781"/>
                  </a:cubicBezTo>
                  <a:lnTo>
                    <a:pt x="4287" y="8032"/>
                  </a:lnTo>
                  <a:cubicBezTo>
                    <a:pt x="4263" y="8043"/>
                    <a:pt x="4251" y="8079"/>
                    <a:pt x="4251" y="8091"/>
                  </a:cubicBezTo>
                  <a:lnTo>
                    <a:pt x="3025" y="8091"/>
                  </a:lnTo>
                  <a:cubicBezTo>
                    <a:pt x="3013" y="8079"/>
                    <a:pt x="3013" y="8043"/>
                    <a:pt x="3001" y="8032"/>
                  </a:cubicBezTo>
                  <a:lnTo>
                    <a:pt x="2834" y="7781"/>
                  </a:lnTo>
                  <a:cubicBezTo>
                    <a:pt x="2786" y="7722"/>
                    <a:pt x="2775" y="7651"/>
                    <a:pt x="2775" y="7591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7" y="5769"/>
                  </a:lnTo>
                  <a:lnTo>
                    <a:pt x="3417" y="6019"/>
                  </a:lnTo>
                  <a:cubicBezTo>
                    <a:pt x="3477" y="6079"/>
                    <a:pt x="3560" y="6127"/>
                    <a:pt x="3656" y="6127"/>
                  </a:cubicBezTo>
                  <a:cubicBezTo>
                    <a:pt x="3751" y="6127"/>
                    <a:pt x="3834" y="6103"/>
                    <a:pt x="3894" y="6019"/>
                  </a:cubicBezTo>
                  <a:lnTo>
                    <a:pt x="4144" y="5769"/>
                  </a:lnTo>
                  <a:lnTo>
                    <a:pt x="4429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3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63" y="5698"/>
                    <a:pt x="4584" y="5626"/>
                  </a:cubicBezTo>
                  <a:lnTo>
                    <a:pt x="4179" y="5412"/>
                  </a:lnTo>
                  <a:lnTo>
                    <a:pt x="4179" y="5400"/>
                  </a:lnTo>
                  <a:lnTo>
                    <a:pt x="4179" y="5162"/>
                  </a:lnTo>
                  <a:cubicBezTo>
                    <a:pt x="4382" y="5007"/>
                    <a:pt x="4525" y="4757"/>
                    <a:pt x="4525" y="4472"/>
                  </a:cubicBezTo>
                  <a:lnTo>
                    <a:pt x="4525" y="4138"/>
                  </a:lnTo>
                  <a:cubicBezTo>
                    <a:pt x="4525" y="3757"/>
                    <a:pt x="4227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38"/>
                  </a:cubicBezTo>
                  <a:lnTo>
                    <a:pt x="2810" y="4472"/>
                  </a:lnTo>
                  <a:cubicBezTo>
                    <a:pt x="2810" y="4757"/>
                    <a:pt x="2941" y="4995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26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60"/>
                    <a:pt x="1381" y="6055"/>
                    <a:pt x="1012" y="5567"/>
                  </a:cubicBezTo>
                  <a:cubicBezTo>
                    <a:pt x="572" y="4984"/>
                    <a:pt x="369" y="4281"/>
                    <a:pt x="381" y="3567"/>
                  </a:cubicBezTo>
                  <a:cubicBezTo>
                    <a:pt x="393" y="2745"/>
                    <a:pt x="727" y="1959"/>
                    <a:pt x="1310" y="1364"/>
                  </a:cubicBezTo>
                  <a:cubicBezTo>
                    <a:pt x="1882" y="769"/>
                    <a:pt x="2655" y="412"/>
                    <a:pt x="3477" y="364"/>
                  </a:cubicBezTo>
                  <a:cubicBezTo>
                    <a:pt x="3524" y="362"/>
                    <a:pt x="3571" y="361"/>
                    <a:pt x="3617" y="361"/>
                  </a:cubicBezTo>
                  <a:close/>
                  <a:moveTo>
                    <a:pt x="4144" y="8424"/>
                  </a:moveTo>
                  <a:lnTo>
                    <a:pt x="4144" y="8782"/>
                  </a:lnTo>
                  <a:lnTo>
                    <a:pt x="3108" y="8794"/>
                  </a:lnTo>
                  <a:cubicBezTo>
                    <a:pt x="3108" y="8794"/>
                    <a:pt x="3096" y="8794"/>
                    <a:pt x="3096" y="8782"/>
                  </a:cubicBezTo>
                  <a:lnTo>
                    <a:pt x="3096" y="8424"/>
                  </a:lnTo>
                  <a:close/>
                  <a:moveTo>
                    <a:pt x="3635" y="0"/>
                  </a:moveTo>
                  <a:cubicBezTo>
                    <a:pt x="3563" y="0"/>
                    <a:pt x="3490" y="2"/>
                    <a:pt x="3417" y="7"/>
                  </a:cubicBezTo>
                  <a:cubicBezTo>
                    <a:pt x="2513" y="54"/>
                    <a:pt x="1667" y="435"/>
                    <a:pt x="1024" y="1114"/>
                  </a:cubicBezTo>
                  <a:cubicBezTo>
                    <a:pt x="381" y="1769"/>
                    <a:pt x="24" y="2626"/>
                    <a:pt x="12" y="3531"/>
                  </a:cubicBezTo>
                  <a:cubicBezTo>
                    <a:pt x="0" y="4341"/>
                    <a:pt x="238" y="5103"/>
                    <a:pt x="691" y="5734"/>
                  </a:cubicBezTo>
                  <a:cubicBezTo>
                    <a:pt x="1131" y="6317"/>
                    <a:pt x="1739" y="6781"/>
                    <a:pt x="2405" y="7019"/>
                  </a:cubicBezTo>
                  <a:lnTo>
                    <a:pt x="2405" y="7603"/>
                  </a:lnTo>
                  <a:cubicBezTo>
                    <a:pt x="2405" y="7734"/>
                    <a:pt x="2453" y="7865"/>
                    <a:pt x="2524" y="7972"/>
                  </a:cubicBezTo>
                  <a:lnTo>
                    <a:pt x="2691" y="8222"/>
                  </a:lnTo>
                  <a:cubicBezTo>
                    <a:pt x="2739" y="8282"/>
                    <a:pt x="2751" y="8353"/>
                    <a:pt x="2751" y="8413"/>
                  </a:cubicBezTo>
                  <a:lnTo>
                    <a:pt x="2751" y="8770"/>
                  </a:lnTo>
                  <a:cubicBezTo>
                    <a:pt x="2751" y="8948"/>
                    <a:pt x="2894" y="9103"/>
                    <a:pt x="3072" y="9103"/>
                  </a:cubicBezTo>
                  <a:lnTo>
                    <a:pt x="4108" y="9103"/>
                  </a:lnTo>
                  <a:cubicBezTo>
                    <a:pt x="4287" y="9103"/>
                    <a:pt x="4429" y="8948"/>
                    <a:pt x="4429" y="8770"/>
                  </a:cubicBezTo>
                  <a:lnTo>
                    <a:pt x="4429" y="8413"/>
                  </a:lnTo>
                  <a:cubicBezTo>
                    <a:pt x="4429" y="8341"/>
                    <a:pt x="4441" y="8282"/>
                    <a:pt x="4489" y="8222"/>
                  </a:cubicBezTo>
                  <a:lnTo>
                    <a:pt x="4656" y="7972"/>
                  </a:lnTo>
                  <a:cubicBezTo>
                    <a:pt x="4727" y="7865"/>
                    <a:pt x="4775" y="7734"/>
                    <a:pt x="4775" y="7603"/>
                  </a:cubicBezTo>
                  <a:lnTo>
                    <a:pt x="4775" y="7150"/>
                  </a:lnTo>
                  <a:cubicBezTo>
                    <a:pt x="4775" y="7079"/>
                    <a:pt x="4822" y="7008"/>
                    <a:pt x="4894" y="6984"/>
                  </a:cubicBezTo>
                  <a:cubicBezTo>
                    <a:pt x="5561" y="6734"/>
                    <a:pt x="6132" y="6269"/>
                    <a:pt x="6549" y="5698"/>
                  </a:cubicBezTo>
                  <a:cubicBezTo>
                    <a:pt x="6966" y="5079"/>
                    <a:pt x="7180" y="4388"/>
                    <a:pt x="7180" y="3638"/>
                  </a:cubicBezTo>
                  <a:cubicBezTo>
                    <a:pt x="7227" y="2614"/>
                    <a:pt x="6823" y="1674"/>
                    <a:pt x="6096" y="995"/>
                  </a:cubicBezTo>
                  <a:cubicBezTo>
                    <a:pt x="5422" y="354"/>
                    <a:pt x="4564" y="0"/>
                    <a:pt x="3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3541011" y="1677980"/>
              <a:ext cx="48919" cy="10630"/>
            </a:xfrm>
            <a:custGeom>
              <a:rect b="b" l="l" r="r" t="t"/>
              <a:pathLst>
                <a:path extrusionOk="0" h="334" w="1537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69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72"/>
                    <a:pt x="1465" y="1"/>
                    <a:pt x="1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3842259" y="1677980"/>
              <a:ext cx="48919" cy="10630"/>
            </a:xfrm>
            <a:custGeom>
              <a:rect b="b" l="l" r="r" t="t"/>
              <a:pathLst>
                <a:path extrusionOk="0" h="334" w="1537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72"/>
                    <a:pt x="1465" y="1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3711161" y="1508594"/>
              <a:ext cx="10248" cy="48537"/>
            </a:xfrm>
            <a:custGeom>
              <a:rect b="b" l="l" r="r" t="t"/>
              <a:pathLst>
                <a:path extrusionOk="0" h="1525" w="322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1370"/>
                  </a:lnTo>
                  <a:cubicBezTo>
                    <a:pt x="0" y="1453"/>
                    <a:pt x="72" y="1525"/>
                    <a:pt x="167" y="1525"/>
                  </a:cubicBezTo>
                  <a:cubicBezTo>
                    <a:pt x="250" y="1525"/>
                    <a:pt x="322" y="1453"/>
                    <a:pt x="322" y="1370"/>
                  </a:cubicBezTo>
                  <a:lnTo>
                    <a:pt x="322" y="155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3633470" y="1792018"/>
              <a:ext cx="22757" cy="29249"/>
            </a:xfrm>
            <a:custGeom>
              <a:rect b="b" l="l" r="r" t="t"/>
              <a:pathLst>
                <a:path extrusionOk="0" h="919" w="715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1"/>
                    <a:pt x="24" y="859"/>
                    <a:pt x="107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8" y="918"/>
                    <a:pt x="286" y="882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679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3775962" y="1545195"/>
              <a:ext cx="22757" cy="28995"/>
            </a:xfrm>
            <a:custGeom>
              <a:rect b="b" l="l" r="r" t="t"/>
              <a:pathLst>
                <a:path extrusionOk="0" h="911" w="715">
                  <a:moveTo>
                    <a:pt x="534" y="1"/>
                  </a:moveTo>
                  <a:cubicBezTo>
                    <a:pt x="476" y="1"/>
                    <a:pt x="418" y="28"/>
                    <a:pt x="393" y="77"/>
                  </a:cubicBezTo>
                  <a:lnTo>
                    <a:pt x="48" y="672"/>
                  </a:lnTo>
                  <a:cubicBezTo>
                    <a:pt x="0" y="744"/>
                    <a:pt x="36" y="851"/>
                    <a:pt x="107" y="898"/>
                  </a:cubicBezTo>
                  <a:cubicBezTo>
                    <a:pt x="131" y="910"/>
                    <a:pt x="167" y="910"/>
                    <a:pt x="179" y="910"/>
                  </a:cubicBezTo>
                  <a:cubicBezTo>
                    <a:pt x="238" y="910"/>
                    <a:pt x="286" y="887"/>
                    <a:pt x="310" y="839"/>
                  </a:cubicBezTo>
                  <a:lnTo>
                    <a:pt x="655" y="244"/>
                  </a:lnTo>
                  <a:cubicBezTo>
                    <a:pt x="714" y="172"/>
                    <a:pt x="691" y="65"/>
                    <a:pt x="607" y="17"/>
                  </a:cubicBezTo>
                  <a:cubicBezTo>
                    <a:pt x="585" y="6"/>
                    <a:pt x="560" y="1"/>
                    <a:pt x="5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3577390" y="160149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199" y="1"/>
                  </a:moveTo>
                  <a:cubicBezTo>
                    <a:pt x="141" y="1"/>
                    <a:pt x="80" y="33"/>
                    <a:pt x="48" y="82"/>
                  </a:cubicBezTo>
                  <a:cubicBezTo>
                    <a:pt x="0" y="153"/>
                    <a:pt x="36" y="261"/>
                    <a:pt x="107" y="308"/>
                  </a:cubicBezTo>
                  <a:lnTo>
                    <a:pt x="703" y="642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94"/>
                  </a:cubicBezTo>
                  <a:cubicBezTo>
                    <a:pt x="976" y="499"/>
                    <a:pt x="941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3823703" y="174360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lnTo>
                    <a:pt x="703" y="641"/>
                  </a:lnTo>
                  <a:cubicBezTo>
                    <a:pt x="738" y="665"/>
                    <a:pt x="762" y="665"/>
                    <a:pt x="774" y="665"/>
                  </a:cubicBezTo>
                  <a:cubicBezTo>
                    <a:pt x="834" y="665"/>
                    <a:pt x="881" y="629"/>
                    <a:pt x="917" y="594"/>
                  </a:cubicBezTo>
                  <a:cubicBezTo>
                    <a:pt x="977" y="510"/>
                    <a:pt x="953" y="415"/>
                    <a:pt x="869" y="368"/>
                  </a:cubicBezTo>
                  <a:lnTo>
                    <a:pt x="274" y="22"/>
                  </a:lnTo>
                  <a:cubicBezTo>
                    <a:pt x="252" y="7"/>
                    <a:pt x="226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3775962" y="1792018"/>
              <a:ext cx="22757" cy="29249"/>
            </a:xfrm>
            <a:custGeom>
              <a:rect b="b" l="l" r="r" t="t"/>
              <a:pathLst>
                <a:path extrusionOk="0" h="919" w="715">
                  <a:moveTo>
                    <a:pt x="190" y="1"/>
                  </a:moveTo>
                  <a:cubicBezTo>
                    <a:pt x="160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2"/>
                    <a:pt x="476" y="918"/>
                    <a:pt x="524" y="918"/>
                  </a:cubicBezTo>
                  <a:cubicBezTo>
                    <a:pt x="548" y="918"/>
                    <a:pt x="583" y="918"/>
                    <a:pt x="595" y="894"/>
                  </a:cubicBezTo>
                  <a:cubicBezTo>
                    <a:pt x="691" y="859"/>
                    <a:pt x="714" y="751"/>
                    <a:pt x="667" y="680"/>
                  </a:cubicBezTo>
                  <a:lnTo>
                    <a:pt x="333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3633470" y="1545195"/>
              <a:ext cx="22757" cy="28995"/>
            </a:xfrm>
            <a:custGeom>
              <a:rect b="b" l="l" r="r" t="t"/>
              <a:pathLst>
                <a:path extrusionOk="0" h="911" w="715">
                  <a:moveTo>
                    <a:pt x="181" y="1"/>
                  </a:moveTo>
                  <a:cubicBezTo>
                    <a:pt x="155" y="1"/>
                    <a:pt x="130" y="6"/>
                    <a:pt x="107" y="17"/>
                  </a:cubicBezTo>
                  <a:cubicBezTo>
                    <a:pt x="24" y="65"/>
                    <a:pt x="0" y="172"/>
                    <a:pt x="48" y="244"/>
                  </a:cubicBezTo>
                  <a:lnTo>
                    <a:pt x="381" y="839"/>
                  </a:lnTo>
                  <a:cubicBezTo>
                    <a:pt x="417" y="887"/>
                    <a:pt x="477" y="910"/>
                    <a:pt x="524" y="910"/>
                  </a:cubicBezTo>
                  <a:cubicBezTo>
                    <a:pt x="548" y="910"/>
                    <a:pt x="584" y="910"/>
                    <a:pt x="596" y="898"/>
                  </a:cubicBezTo>
                  <a:cubicBezTo>
                    <a:pt x="679" y="851"/>
                    <a:pt x="715" y="744"/>
                    <a:pt x="667" y="672"/>
                  </a:cubicBezTo>
                  <a:lnTo>
                    <a:pt x="322" y="77"/>
                  </a:lnTo>
                  <a:cubicBezTo>
                    <a:pt x="297" y="28"/>
                    <a:pt x="238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3823703" y="160149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1"/>
                    <a:pt x="48" y="594"/>
                  </a:cubicBezTo>
                  <a:cubicBezTo>
                    <a:pt x="84" y="630"/>
                    <a:pt x="143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53" y="249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3577390" y="1743608"/>
              <a:ext cx="31095" cy="21197"/>
            </a:xfrm>
            <a:custGeom>
              <a:rect b="b" l="l" r="r" t="t"/>
              <a:pathLst>
                <a:path extrusionOk="0" h="666" w="977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7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43" y="665"/>
                    <a:pt x="179" y="665"/>
                  </a:cubicBezTo>
                  <a:cubicBezTo>
                    <a:pt x="214" y="665"/>
                    <a:pt x="238" y="665"/>
                    <a:pt x="262" y="653"/>
                  </a:cubicBezTo>
                  <a:lnTo>
                    <a:pt x="857" y="308"/>
                  </a:lnTo>
                  <a:cubicBezTo>
                    <a:pt x="941" y="260"/>
                    <a:pt x="976" y="153"/>
                    <a:pt x="929" y="82"/>
                  </a:cubicBezTo>
                  <a:cubicBezTo>
                    <a:pt x="896" y="33"/>
                    <a:pt x="835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3732358" y="1593032"/>
              <a:ext cx="71294" cy="62255"/>
            </a:xfrm>
            <a:custGeom>
              <a:rect b="b" l="l" r="r" t="t"/>
              <a:pathLst>
                <a:path extrusionOk="0" h="1956" w="2240">
                  <a:moveTo>
                    <a:pt x="186" y="1"/>
                  </a:moveTo>
                  <a:cubicBezTo>
                    <a:pt x="103" y="1"/>
                    <a:pt x="34" y="47"/>
                    <a:pt x="13" y="122"/>
                  </a:cubicBezTo>
                  <a:cubicBezTo>
                    <a:pt x="1" y="217"/>
                    <a:pt x="48" y="300"/>
                    <a:pt x="132" y="324"/>
                  </a:cubicBezTo>
                  <a:cubicBezTo>
                    <a:pt x="930" y="527"/>
                    <a:pt x="1584" y="1098"/>
                    <a:pt x="1894" y="1848"/>
                  </a:cubicBezTo>
                  <a:cubicBezTo>
                    <a:pt x="1918" y="1908"/>
                    <a:pt x="1977" y="1955"/>
                    <a:pt x="2037" y="1955"/>
                  </a:cubicBezTo>
                  <a:cubicBezTo>
                    <a:pt x="2061" y="1955"/>
                    <a:pt x="2084" y="1955"/>
                    <a:pt x="2096" y="1943"/>
                  </a:cubicBezTo>
                  <a:cubicBezTo>
                    <a:pt x="2192" y="1908"/>
                    <a:pt x="2239" y="1824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5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chemeClr val="dk1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0" name="Google Shape;220;p21"/>
          <p:cNvGrpSpPr/>
          <p:nvPr/>
        </p:nvGrpSpPr>
        <p:grpSpPr>
          <a:xfrm>
            <a:off x="428573" y="2044324"/>
            <a:ext cx="588949" cy="572664"/>
            <a:chOff x="5355784" y="3834547"/>
            <a:chExt cx="299019" cy="297905"/>
          </a:xfrm>
        </p:grpSpPr>
        <p:sp>
          <p:nvSpPr>
            <p:cNvPr id="221" name="Google Shape;221;p21"/>
            <p:cNvSpPr/>
            <p:nvPr/>
          </p:nvSpPr>
          <p:spPr>
            <a:xfrm>
              <a:off x="5355784" y="3834547"/>
              <a:ext cx="299019" cy="297905"/>
            </a:xfrm>
            <a:custGeom>
              <a:rect b="b" l="l" r="r" t="t"/>
              <a:pathLst>
                <a:path extrusionOk="0" h="9360" w="9395">
                  <a:moveTo>
                    <a:pt x="3572" y="5454"/>
                  </a:moveTo>
                  <a:cubicBezTo>
                    <a:pt x="3679" y="5573"/>
                    <a:pt x="3786" y="5704"/>
                    <a:pt x="3929" y="5811"/>
                  </a:cubicBezTo>
                  <a:lnTo>
                    <a:pt x="3405" y="6335"/>
                  </a:lnTo>
                  <a:cubicBezTo>
                    <a:pt x="3393" y="6311"/>
                    <a:pt x="3393" y="6299"/>
                    <a:pt x="3382" y="6287"/>
                  </a:cubicBezTo>
                  <a:lnTo>
                    <a:pt x="3096" y="6002"/>
                  </a:lnTo>
                  <a:cubicBezTo>
                    <a:pt x="3084" y="5990"/>
                    <a:pt x="3060" y="5978"/>
                    <a:pt x="3048" y="5978"/>
                  </a:cubicBezTo>
                  <a:lnTo>
                    <a:pt x="3572" y="5454"/>
                  </a:lnTo>
                  <a:close/>
                  <a:moveTo>
                    <a:pt x="2748" y="6109"/>
                  </a:moveTo>
                  <a:cubicBezTo>
                    <a:pt x="2804" y="6109"/>
                    <a:pt x="2858" y="6133"/>
                    <a:pt x="2893" y="6180"/>
                  </a:cubicBezTo>
                  <a:lnTo>
                    <a:pt x="3179" y="6466"/>
                  </a:lnTo>
                  <a:cubicBezTo>
                    <a:pt x="3274" y="6573"/>
                    <a:pt x="3274" y="6704"/>
                    <a:pt x="3191" y="6788"/>
                  </a:cubicBezTo>
                  <a:lnTo>
                    <a:pt x="3036" y="6954"/>
                  </a:lnTo>
                  <a:lnTo>
                    <a:pt x="2429" y="6347"/>
                  </a:lnTo>
                  <a:lnTo>
                    <a:pt x="2584" y="6180"/>
                  </a:lnTo>
                  <a:cubicBezTo>
                    <a:pt x="2631" y="6133"/>
                    <a:pt x="2691" y="6109"/>
                    <a:pt x="2748" y="6109"/>
                  </a:cubicBezTo>
                  <a:close/>
                  <a:moveTo>
                    <a:pt x="2215" y="6549"/>
                  </a:moveTo>
                  <a:lnTo>
                    <a:pt x="2822" y="7169"/>
                  </a:lnTo>
                  <a:lnTo>
                    <a:pt x="965" y="9026"/>
                  </a:lnTo>
                  <a:cubicBezTo>
                    <a:pt x="923" y="9068"/>
                    <a:pt x="866" y="9088"/>
                    <a:pt x="810" y="9088"/>
                  </a:cubicBezTo>
                  <a:cubicBezTo>
                    <a:pt x="753" y="9088"/>
                    <a:pt x="697" y="9068"/>
                    <a:pt x="655" y="9026"/>
                  </a:cubicBezTo>
                  <a:lnTo>
                    <a:pt x="369" y="8740"/>
                  </a:lnTo>
                  <a:cubicBezTo>
                    <a:pt x="262" y="8657"/>
                    <a:pt x="262" y="8502"/>
                    <a:pt x="357" y="8419"/>
                  </a:cubicBezTo>
                  <a:lnTo>
                    <a:pt x="2215" y="6549"/>
                  </a:lnTo>
                  <a:close/>
                  <a:moveTo>
                    <a:pt x="6096" y="1"/>
                  </a:moveTo>
                  <a:cubicBezTo>
                    <a:pt x="3417" y="1"/>
                    <a:pt x="1869" y="3061"/>
                    <a:pt x="3441" y="5216"/>
                  </a:cubicBezTo>
                  <a:lnTo>
                    <a:pt x="2810" y="5835"/>
                  </a:lnTo>
                  <a:cubicBezTo>
                    <a:pt x="2798" y="5834"/>
                    <a:pt x="2786" y="5834"/>
                    <a:pt x="2774" y="5834"/>
                  </a:cubicBezTo>
                  <a:cubicBezTo>
                    <a:pt x="2643" y="5834"/>
                    <a:pt x="2516" y="5892"/>
                    <a:pt x="2429" y="5990"/>
                  </a:cubicBezTo>
                  <a:lnTo>
                    <a:pt x="191" y="8216"/>
                  </a:lnTo>
                  <a:cubicBezTo>
                    <a:pt x="0" y="8419"/>
                    <a:pt x="0" y="8728"/>
                    <a:pt x="191" y="8919"/>
                  </a:cubicBezTo>
                  <a:lnTo>
                    <a:pt x="465" y="9216"/>
                  </a:lnTo>
                  <a:cubicBezTo>
                    <a:pt x="560" y="9312"/>
                    <a:pt x="685" y="9359"/>
                    <a:pt x="810" y="9359"/>
                  </a:cubicBezTo>
                  <a:cubicBezTo>
                    <a:pt x="935" y="9359"/>
                    <a:pt x="1060" y="9312"/>
                    <a:pt x="1155" y="9216"/>
                  </a:cubicBezTo>
                  <a:lnTo>
                    <a:pt x="3120" y="7252"/>
                  </a:lnTo>
                  <a:lnTo>
                    <a:pt x="3393" y="6990"/>
                  </a:lnTo>
                  <a:cubicBezTo>
                    <a:pt x="3501" y="6883"/>
                    <a:pt x="3536" y="6752"/>
                    <a:pt x="3536" y="6597"/>
                  </a:cubicBezTo>
                  <a:lnTo>
                    <a:pt x="4167" y="5978"/>
                  </a:lnTo>
                  <a:cubicBezTo>
                    <a:pt x="4632" y="6299"/>
                    <a:pt x="5179" y="6526"/>
                    <a:pt x="5763" y="6573"/>
                  </a:cubicBezTo>
                  <a:lnTo>
                    <a:pt x="5775" y="6573"/>
                  </a:lnTo>
                  <a:cubicBezTo>
                    <a:pt x="5846" y="6573"/>
                    <a:pt x="5906" y="6514"/>
                    <a:pt x="5906" y="6454"/>
                  </a:cubicBezTo>
                  <a:cubicBezTo>
                    <a:pt x="5918" y="6371"/>
                    <a:pt x="5858" y="6299"/>
                    <a:pt x="5787" y="6299"/>
                  </a:cubicBezTo>
                  <a:cubicBezTo>
                    <a:pt x="5191" y="6240"/>
                    <a:pt x="4644" y="6002"/>
                    <a:pt x="4191" y="5645"/>
                  </a:cubicBezTo>
                  <a:cubicBezTo>
                    <a:pt x="1977" y="3847"/>
                    <a:pt x="3286" y="287"/>
                    <a:pt x="6096" y="287"/>
                  </a:cubicBezTo>
                  <a:cubicBezTo>
                    <a:pt x="7680" y="287"/>
                    <a:pt x="8942" y="1489"/>
                    <a:pt x="9108" y="3001"/>
                  </a:cubicBezTo>
                  <a:cubicBezTo>
                    <a:pt x="9119" y="3067"/>
                    <a:pt x="9170" y="3122"/>
                    <a:pt x="9233" y="3122"/>
                  </a:cubicBezTo>
                  <a:cubicBezTo>
                    <a:pt x="9239" y="3122"/>
                    <a:pt x="9245" y="3121"/>
                    <a:pt x="9251" y="3120"/>
                  </a:cubicBezTo>
                  <a:cubicBezTo>
                    <a:pt x="9335" y="3097"/>
                    <a:pt x="9394" y="3037"/>
                    <a:pt x="9370" y="2966"/>
                  </a:cubicBezTo>
                  <a:cubicBezTo>
                    <a:pt x="9216" y="1334"/>
                    <a:pt x="7823" y="1"/>
                    <a:pt x="6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5455054" y="3854280"/>
              <a:ext cx="179666" cy="171296"/>
            </a:xfrm>
            <a:custGeom>
              <a:rect b="b" l="l" r="r" t="t"/>
              <a:pathLst>
                <a:path extrusionOk="0" h="5382" w="5645">
                  <a:moveTo>
                    <a:pt x="2953" y="274"/>
                  </a:moveTo>
                  <a:cubicBezTo>
                    <a:pt x="4275" y="274"/>
                    <a:pt x="5358" y="1345"/>
                    <a:pt x="5358" y="2691"/>
                  </a:cubicBezTo>
                  <a:cubicBezTo>
                    <a:pt x="5358" y="4024"/>
                    <a:pt x="4275" y="5096"/>
                    <a:pt x="2953" y="5096"/>
                  </a:cubicBezTo>
                  <a:cubicBezTo>
                    <a:pt x="2322" y="5096"/>
                    <a:pt x="1715" y="4858"/>
                    <a:pt x="1239" y="4405"/>
                  </a:cubicBezTo>
                  <a:cubicBezTo>
                    <a:pt x="298" y="3465"/>
                    <a:pt x="298" y="1929"/>
                    <a:pt x="1239" y="976"/>
                  </a:cubicBezTo>
                  <a:cubicBezTo>
                    <a:pt x="1715" y="500"/>
                    <a:pt x="2322" y="274"/>
                    <a:pt x="2953" y="274"/>
                  </a:cubicBezTo>
                  <a:close/>
                  <a:moveTo>
                    <a:pt x="2958" y="0"/>
                  </a:moveTo>
                  <a:cubicBezTo>
                    <a:pt x="2269" y="0"/>
                    <a:pt x="1578" y="262"/>
                    <a:pt x="1048" y="786"/>
                  </a:cubicBezTo>
                  <a:cubicBezTo>
                    <a:pt x="1" y="1822"/>
                    <a:pt x="1" y="3536"/>
                    <a:pt x="1048" y="4596"/>
                  </a:cubicBezTo>
                  <a:cubicBezTo>
                    <a:pt x="1572" y="5120"/>
                    <a:pt x="2263" y="5382"/>
                    <a:pt x="2953" y="5382"/>
                  </a:cubicBezTo>
                  <a:cubicBezTo>
                    <a:pt x="4430" y="5370"/>
                    <a:pt x="5644" y="4179"/>
                    <a:pt x="5644" y="2691"/>
                  </a:cubicBezTo>
                  <a:cubicBezTo>
                    <a:pt x="5644" y="1977"/>
                    <a:pt x="5358" y="1286"/>
                    <a:pt x="4858" y="786"/>
                  </a:cubicBezTo>
                  <a:cubicBezTo>
                    <a:pt x="4335" y="262"/>
                    <a:pt x="3647" y="0"/>
                    <a:pt x="2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5508110" y="3886490"/>
              <a:ext cx="81510" cy="99302"/>
            </a:xfrm>
            <a:custGeom>
              <a:rect b="b" l="l" r="r" t="t"/>
              <a:pathLst>
                <a:path extrusionOk="0" h="3120" w="2561">
                  <a:moveTo>
                    <a:pt x="1286" y="262"/>
                  </a:moveTo>
                  <a:cubicBezTo>
                    <a:pt x="1596" y="262"/>
                    <a:pt x="1846" y="512"/>
                    <a:pt x="1846" y="834"/>
                  </a:cubicBezTo>
                  <a:cubicBezTo>
                    <a:pt x="1846" y="1143"/>
                    <a:pt x="1596" y="1393"/>
                    <a:pt x="1286" y="1393"/>
                  </a:cubicBezTo>
                  <a:cubicBezTo>
                    <a:pt x="977" y="1393"/>
                    <a:pt x="715" y="1143"/>
                    <a:pt x="715" y="834"/>
                  </a:cubicBezTo>
                  <a:cubicBezTo>
                    <a:pt x="739" y="512"/>
                    <a:pt x="977" y="262"/>
                    <a:pt x="1286" y="262"/>
                  </a:cubicBezTo>
                  <a:close/>
                  <a:moveTo>
                    <a:pt x="1703" y="1667"/>
                  </a:moveTo>
                  <a:cubicBezTo>
                    <a:pt x="2036" y="1667"/>
                    <a:pt x="2310" y="1929"/>
                    <a:pt x="2310" y="2274"/>
                  </a:cubicBezTo>
                  <a:lnTo>
                    <a:pt x="2310" y="2858"/>
                  </a:lnTo>
                  <a:lnTo>
                    <a:pt x="2001" y="2858"/>
                  </a:lnTo>
                  <a:lnTo>
                    <a:pt x="2001" y="2262"/>
                  </a:lnTo>
                  <a:cubicBezTo>
                    <a:pt x="2001" y="2179"/>
                    <a:pt x="1941" y="2119"/>
                    <a:pt x="1870" y="2119"/>
                  </a:cubicBezTo>
                  <a:cubicBezTo>
                    <a:pt x="1786" y="2119"/>
                    <a:pt x="1727" y="2179"/>
                    <a:pt x="1727" y="2262"/>
                  </a:cubicBezTo>
                  <a:lnTo>
                    <a:pt x="1727" y="2858"/>
                  </a:lnTo>
                  <a:lnTo>
                    <a:pt x="870" y="2858"/>
                  </a:lnTo>
                  <a:lnTo>
                    <a:pt x="870" y="2262"/>
                  </a:lnTo>
                  <a:cubicBezTo>
                    <a:pt x="870" y="2179"/>
                    <a:pt x="810" y="2119"/>
                    <a:pt x="727" y="2119"/>
                  </a:cubicBezTo>
                  <a:cubicBezTo>
                    <a:pt x="655" y="2119"/>
                    <a:pt x="596" y="2179"/>
                    <a:pt x="596" y="2262"/>
                  </a:cubicBezTo>
                  <a:lnTo>
                    <a:pt x="596" y="2858"/>
                  </a:lnTo>
                  <a:lnTo>
                    <a:pt x="298" y="2858"/>
                  </a:lnTo>
                  <a:lnTo>
                    <a:pt x="298" y="2274"/>
                  </a:lnTo>
                  <a:cubicBezTo>
                    <a:pt x="298" y="1929"/>
                    <a:pt x="572" y="1667"/>
                    <a:pt x="905" y="1667"/>
                  </a:cubicBezTo>
                  <a:close/>
                  <a:moveTo>
                    <a:pt x="1286" y="0"/>
                  </a:moveTo>
                  <a:cubicBezTo>
                    <a:pt x="822" y="0"/>
                    <a:pt x="453" y="369"/>
                    <a:pt x="453" y="834"/>
                  </a:cubicBezTo>
                  <a:cubicBezTo>
                    <a:pt x="453" y="1048"/>
                    <a:pt x="536" y="1262"/>
                    <a:pt x="691" y="1405"/>
                  </a:cubicBezTo>
                  <a:cubicBezTo>
                    <a:pt x="298" y="1500"/>
                    <a:pt x="1" y="1857"/>
                    <a:pt x="1" y="2274"/>
                  </a:cubicBezTo>
                  <a:lnTo>
                    <a:pt x="1" y="2858"/>
                  </a:lnTo>
                  <a:cubicBezTo>
                    <a:pt x="1" y="3000"/>
                    <a:pt x="120" y="3120"/>
                    <a:pt x="274" y="3120"/>
                  </a:cubicBezTo>
                  <a:lnTo>
                    <a:pt x="2298" y="3120"/>
                  </a:lnTo>
                  <a:cubicBezTo>
                    <a:pt x="2441" y="3120"/>
                    <a:pt x="2560" y="3000"/>
                    <a:pt x="2560" y="2858"/>
                  </a:cubicBezTo>
                  <a:lnTo>
                    <a:pt x="2560" y="2274"/>
                  </a:lnTo>
                  <a:cubicBezTo>
                    <a:pt x="2560" y="1857"/>
                    <a:pt x="2275" y="1500"/>
                    <a:pt x="1882" y="1405"/>
                  </a:cubicBezTo>
                  <a:cubicBezTo>
                    <a:pt x="2025" y="1262"/>
                    <a:pt x="2120" y="1048"/>
                    <a:pt x="2120" y="834"/>
                  </a:cubicBezTo>
                  <a:cubicBezTo>
                    <a:pt x="2120" y="369"/>
                    <a:pt x="1751" y="0"/>
                    <a:pt x="1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5554706" y="3945530"/>
              <a:ext cx="98952" cy="98251"/>
            </a:xfrm>
            <a:custGeom>
              <a:rect b="b" l="l" r="r" t="t"/>
              <a:pathLst>
                <a:path extrusionOk="0" h="3087" w="3109">
                  <a:moveTo>
                    <a:pt x="2959" y="1"/>
                  </a:moveTo>
                  <a:cubicBezTo>
                    <a:pt x="2892" y="1"/>
                    <a:pt x="2823" y="56"/>
                    <a:pt x="2823" y="122"/>
                  </a:cubicBezTo>
                  <a:cubicBezTo>
                    <a:pt x="2680" y="1550"/>
                    <a:pt x="1561" y="2669"/>
                    <a:pt x="132" y="2812"/>
                  </a:cubicBezTo>
                  <a:cubicBezTo>
                    <a:pt x="61" y="2824"/>
                    <a:pt x="1" y="2884"/>
                    <a:pt x="13" y="2967"/>
                  </a:cubicBezTo>
                  <a:cubicBezTo>
                    <a:pt x="13" y="3039"/>
                    <a:pt x="72" y="3086"/>
                    <a:pt x="144" y="3086"/>
                  </a:cubicBezTo>
                  <a:lnTo>
                    <a:pt x="168" y="3086"/>
                  </a:lnTo>
                  <a:cubicBezTo>
                    <a:pt x="1704" y="2931"/>
                    <a:pt x="2942" y="1717"/>
                    <a:pt x="3097" y="145"/>
                  </a:cubicBezTo>
                  <a:cubicBezTo>
                    <a:pt x="3109" y="74"/>
                    <a:pt x="3049" y="2"/>
                    <a:pt x="2978" y="2"/>
                  </a:cubicBezTo>
                  <a:cubicBezTo>
                    <a:pt x="2971" y="1"/>
                    <a:pt x="2965" y="1"/>
                    <a:pt x="29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1945124" y="2143123"/>
            <a:ext cx="542056" cy="444597"/>
          </a:xfrm>
          <a:custGeom>
            <a:rect b="b" l="l" r="r" t="t"/>
            <a:pathLst>
              <a:path extrusionOk="0" h="9553" w="9574">
                <a:moveTo>
                  <a:pt x="4811" y="290"/>
                </a:moveTo>
                <a:lnTo>
                  <a:pt x="8157" y="2230"/>
                </a:lnTo>
                <a:lnTo>
                  <a:pt x="7573" y="2230"/>
                </a:lnTo>
                <a:lnTo>
                  <a:pt x="4918" y="671"/>
                </a:lnTo>
                <a:cubicBezTo>
                  <a:pt x="4876" y="647"/>
                  <a:pt x="4838" y="635"/>
                  <a:pt x="4800" y="635"/>
                </a:cubicBezTo>
                <a:cubicBezTo>
                  <a:pt x="4763" y="635"/>
                  <a:pt x="4728" y="647"/>
                  <a:pt x="4692" y="671"/>
                </a:cubicBezTo>
                <a:lnTo>
                  <a:pt x="3989" y="1087"/>
                </a:lnTo>
                <a:cubicBezTo>
                  <a:pt x="3930" y="1135"/>
                  <a:pt x="3906" y="1206"/>
                  <a:pt x="3942" y="1278"/>
                </a:cubicBezTo>
                <a:cubicBezTo>
                  <a:pt x="3974" y="1318"/>
                  <a:pt x="4017" y="1348"/>
                  <a:pt x="4067" y="1348"/>
                </a:cubicBezTo>
                <a:cubicBezTo>
                  <a:pt x="4092" y="1348"/>
                  <a:pt x="4117" y="1341"/>
                  <a:pt x="4144" y="1326"/>
                </a:cubicBezTo>
                <a:lnTo>
                  <a:pt x="4811" y="933"/>
                </a:lnTo>
                <a:lnTo>
                  <a:pt x="7025" y="2230"/>
                </a:lnTo>
                <a:lnTo>
                  <a:pt x="2572" y="2230"/>
                </a:lnTo>
                <a:lnTo>
                  <a:pt x="3561" y="1671"/>
                </a:lnTo>
                <a:cubicBezTo>
                  <a:pt x="3620" y="1623"/>
                  <a:pt x="3644" y="1552"/>
                  <a:pt x="3608" y="1480"/>
                </a:cubicBezTo>
                <a:cubicBezTo>
                  <a:pt x="3576" y="1440"/>
                  <a:pt x="3533" y="1411"/>
                  <a:pt x="3483" y="1411"/>
                </a:cubicBezTo>
                <a:cubicBezTo>
                  <a:pt x="3459" y="1411"/>
                  <a:pt x="3433" y="1417"/>
                  <a:pt x="3406" y="1433"/>
                </a:cubicBezTo>
                <a:lnTo>
                  <a:pt x="2013" y="2254"/>
                </a:lnTo>
                <a:lnTo>
                  <a:pt x="1429" y="2254"/>
                </a:lnTo>
                <a:lnTo>
                  <a:pt x="4811" y="290"/>
                </a:lnTo>
                <a:close/>
                <a:moveTo>
                  <a:pt x="8621" y="2528"/>
                </a:moveTo>
                <a:lnTo>
                  <a:pt x="8621" y="3207"/>
                </a:lnTo>
                <a:lnTo>
                  <a:pt x="965" y="3207"/>
                </a:lnTo>
                <a:lnTo>
                  <a:pt x="965" y="2528"/>
                </a:lnTo>
                <a:close/>
                <a:moveTo>
                  <a:pt x="2644" y="3469"/>
                </a:moveTo>
                <a:cubicBezTo>
                  <a:pt x="2692" y="3469"/>
                  <a:pt x="2727" y="3481"/>
                  <a:pt x="2751" y="3516"/>
                </a:cubicBezTo>
                <a:cubicBezTo>
                  <a:pt x="2787" y="3540"/>
                  <a:pt x="2799" y="3576"/>
                  <a:pt x="2799" y="3623"/>
                </a:cubicBezTo>
                <a:cubicBezTo>
                  <a:pt x="2799" y="3695"/>
                  <a:pt x="2739" y="3754"/>
                  <a:pt x="2668" y="3754"/>
                </a:cubicBezTo>
                <a:cubicBezTo>
                  <a:pt x="2620" y="3754"/>
                  <a:pt x="2596" y="3731"/>
                  <a:pt x="2561" y="3707"/>
                </a:cubicBezTo>
                <a:cubicBezTo>
                  <a:pt x="2528" y="3666"/>
                  <a:pt x="2479" y="3648"/>
                  <a:pt x="2432" y="3648"/>
                </a:cubicBezTo>
                <a:cubicBezTo>
                  <a:pt x="2410" y="3648"/>
                  <a:pt x="2389" y="3652"/>
                  <a:pt x="2370" y="3659"/>
                </a:cubicBezTo>
                <a:cubicBezTo>
                  <a:pt x="2299" y="3695"/>
                  <a:pt x="2251" y="3754"/>
                  <a:pt x="2251" y="3826"/>
                </a:cubicBezTo>
                <a:lnTo>
                  <a:pt x="2251" y="7707"/>
                </a:lnTo>
                <a:lnTo>
                  <a:pt x="1703" y="7707"/>
                </a:lnTo>
                <a:lnTo>
                  <a:pt x="1703" y="3826"/>
                </a:lnTo>
                <a:cubicBezTo>
                  <a:pt x="1703" y="3754"/>
                  <a:pt x="1656" y="3683"/>
                  <a:pt x="1584" y="3659"/>
                </a:cubicBezTo>
                <a:cubicBezTo>
                  <a:pt x="1568" y="3653"/>
                  <a:pt x="1551" y="3650"/>
                  <a:pt x="1532" y="3650"/>
                </a:cubicBezTo>
                <a:cubicBezTo>
                  <a:pt x="1482" y="3650"/>
                  <a:pt x="1425" y="3672"/>
                  <a:pt x="1382" y="3707"/>
                </a:cubicBezTo>
                <a:cubicBezTo>
                  <a:pt x="1358" y="3742"/>
                  <a:pt x="1322" y="3754"/>
                  <a:pt x="1287" y="3754"/>
                </a:cubicBezTo>
                <a:cubicBezTo>
                  <a:pt x="1239" y="3754"/>
                  <a:pt x="1203" y="3731"/>
                  <a:pt x="1179" y="3707"/>
                </a:cubicBezTo>
                <a:cubicBezTo>
                  <a:pt x="1144" y="3683"/>
                  <a:pt x="1132" y="3647"/>
                  <a:pt x="1132" y="3600"/>
                </a:cubicBezTo>
                <a:cubicBezTo>
                  <a:pt x="1132" y="3528"/>
                  <a:pt x="1203" y="3469"/>
                  <a:pt x="1287" y="3469"/>
                </a:cubicBezTo>
                <a:close/>
                <a:moveTo>
                  <a:pt x="5537" y="3481"/>
                </a:moveTo>
                <a:cubicBezTo>
                  <a:pt x="5573" y="3481"/>
                  <a:pt x="5609" y="3504"/>
                  <a:pt x="5644" y="3528"/>
                </a:cubicBezTo>
                <a:cubicBezTo>
                  <a:pt x="5668" y="3564"/>
                  <a:pt x="5692" y="3588"/>
                  <a:pt x="5692" y="3635"/>
                </a:cubicBezTo>
                <a:cubicBezTo>
                  <a:pt x="5692" y="3707"/>
                  <a:pt x="5632" y="3766"/>
                  <a:pt x="5549" y="3766"/>
                </a:cubicBezTo>
                <a:cubicBezTo>
                  <a:pt x="5513" y="3766"/>
                  <a:pt x="5478" y="3754"/>
                  <a:pt x="5454" y="3719"/>
                </a:cubicBezTo>
                <a:cubicBezTo>
                  <a:pt x="5424" y="3681"/>
                  <a:pt x="5376" y="3663"/>
                  <a:pt x="5329" y="3663"/>
                </a:cubicBezTo>
                <a:cubicBezTo>
                  <a:pt x="5301" y="3663"/>
                  <a:pt x="5274" y="3670"/>
                  <a:pt x="5251" y="3683"/>
                </a:cubicBezTo>
                <a:cubicBezTo>
                  <a:pt x="5180" y="3707"/>
                  <a:pt x="5132" y="3766"/>
                  <a:pt x="5132" y="3838"/>
                </a:cubicBezTo>
                <a:lnTo>
                  <a:pt x="5132" y="7731"/>
                </a:lnTo>
                <a:lnTo>
                  <a:pt x="4585" y="7731"/>
                </a:lnTo>
                <a:lnTo>
                  <a:pt x="4585" y="3838"/>
                </a:lnTo>
                <a:cubicBezTo>
                  <a:pt x="4585" y="3766"/>
                  <a:pt x="4537" y="3695"/>
                  <a:pt x="4466" y="3683"/>
                </a:cubicBezTo>
                <a:cubicBezTo>
                  <a:pt x="4439" y="3670"/>
                  <a:pt x="4412" y="3663"/>
                  <a:pt x="4386" y="3663"/>
                </a:cubicBezTo>
                <a:cubicBezTo>
                  <a:pt x="4344" y="3663"/>
                  <a:pt x="4305" y="3681"/>
                  <a:pt x="4275" y="3719"/>
                </a:cubicBezTo>
                <a:cubicBezTo>
                  <a:pt x="4239" y="3754"/>
                  <a:pt x="4216" y="3766"/>
                  <a:pt x="4168" y="3766"/>
                </a:cubicBezTo>
                <a:cubicBezTo>
                  <a:pt x="4120" y="3766"/>
                  <a:pt x="4096" y="3754"/>
                  <a:pt x="4061" y="3719"/>
                </a:cubicBezTo>
                <a:cubicBezTo>
                  <a:pt x="4037" y="3695"/>
                  <a:pt x="4025" y="3659"/>
                  <a:pt x="4025" y="3623"/>
                </a:cubicBezTo>
                <a:cubicBezTo>
                  <a:pt x="4025" y="3540"/>
                  <a:pt x="4096" y="3481"/>
                  <a:pt x="4168" y="3481"/>
                </a:cubicBezTo>
                <a:close/>
                <a:moveTo>
                  <a:pt x="8395" y="3481"/>
                </a:moveTo>
                <a:cubicBezTo>
                  <a:pt x="8442" y="3481"/>
                  <a:pt x="8466" y="3492"/>
                  <a:pt x="8502" y="3528"/>
                </a:cubicBezTo>
                <a:cubicBezTo>
                  <a:pt x="8526" y="3552"/>
                  <a:pt x="8538" y="3588"/>
                  <a:pt x="8538" y="3635"/>
                </a:cubicBezTo>
                <a:cubicBezTo>
                  <a:pt x="8526" y="3695"/>
                  <a:pt x="8466" y="3754"/>
                  <a:pt x="8407" y="3754"/>
                </a:cubicBezTo>
                <a:cubicBezTo>
                  <a:pt x="8371" y="3754"/>
                  <a:pt x="8335" y="3742"/>
                  <a:pt x="8311" y="3707"/>
                </a:cubicBezTo>
                <a:cubicBezTo>
                  <a:pt x="8279" y="3666"/>
                  <a:pt x="8224" y="3648"/>
                  <a:pt x="8174" y="3648"/>
                </a:cubicBezTo>
                <a:cubicBezTo>
                  <a:pt x="8150" y="3648"/>
                  <a:pt x="8128" y="3652"/>
                  <a:pt x="8109" y="3659"/>
                </a:cubicBezTo>
                <a:cubicBezTo>
                  <a:pt x="8037" y="3695"/>
                  <a:pt x="7990" y="3754"/>
                  <a:pt x="7990" y="3826"/>
                </a:cubicBezTo>
                <a:lnTo>
                  <a:pt x="7990" y="7707"/>
                </a:lnTo>
                <a:lnTo>
                  <a:pt x="7442" y="7707"/>
                </a:lnTo>
                <a:lnTo>
                  <a:pt x="7442" y="6314"/>
                </a:lnTo>
                <a:cubicBezTo>
                  <a:pt x="7442" y="6243"/>
                  <a:pt x="7383" y="6183"/>
                  <a:pt x="7311" y="6183"/>
                </a:cubicBezTo>
                <a:cubicBezTo>
                  <a:pt x="7240" y="6183"/>
                  <a:pt x="7180" y="6243"/>
                  <a:pt x="7180" y="6314"/>
                </a:cubicBezTo>
                <a:lnTo>
                  <a:pt x="7180" y="7743"/>
                </a:lnTo>
                <a:cubicBezTo>
                  <a:pt x="7097" y="7791"/>
                  <a:pt x="7061" y="7862"/>
                  <a:pt x="7061" y="7945"/>
                </a:cubicBezTo>
                <a:lnTo>
                  <a:pt x="7061" y="8148"/>
                </a:lnTo>
                <a:lnTo>
                  <a:pt x="5549" y="8148"/>
                </a:lnTo>
                <a:lnTo>
                  <a:pt x="5549" y="7969"/>
                </a:lnTo>
                <a:cubicBezTo>
                  <a:pt x="5549" y="7874"/>
                  <a:pt x="5513" y="7803"/>
                  <a:pt x="5430" y="7755"/>
                </a:cubicBezTo>
                <a:lnTo>
                  <a:pt x="5430" y="4016"/>
                </a:lnTo>
                <a:cubicBezTo>
                  <a:pt x="5465" y="4034"/>
                  <a:pt x="5500" y="4045"/>
                  <a:pt x="5535" y="4045"/>
                </a:cubicBezTo>
                <a:cubicBezTo>
                  <a:pt x="5547" y="4045"/>
                  <a:pt x="5560" y="4043"/>
                  <a:pt x="5573" y="4040"/>
                </a:cubicBezTo>
                <a:cubicBezTo>
                  <a:pt x="5787" y="4040"/>
                  <a:pt x="5966" y="3862"/>
                  <a:pt x="5966" y="3635"/>
                </a:cubicBezTo>
                <a:cubicBezTo>
                  <a:pt x="5966" y="3576"/>
                  <a:pt x="5966" y="3528"/>
                  <a:pt x="5954" y="3481"/>
                </a:cubicBezTo>
                <a:lnTo>
                  <a:pt x="6656" y="3481"/>
                </a:lnTo>
                <a:cubicBezTo>
                  <a:pt x="6633" y="3516"/>
                  <a:pt x="6633" y="3564"/>
                  <a:pt x="6621" y="3600"/>
                </a:cubicBezTo>
                <a:cubicBezTo>
                  <a:pt x="6621" y="3719"/>
                  <a:pt x="6656" y="3826"/>
                  <a:pt x="6740" y="3921"/>
                </a:cubicBezTo>
                <a:cubicBezTo>
                  <a:pt x="6811" y="4004"/>
                  <a:pt x="6942" y="4052"/>
                  <a:pt x="7037" y="4052"/>
                </a:cubicBezTo>
                <a:cubicBezTo>
                  <a:pt x="7085" y="4052"/>
                  <a:pt x="7133" y="4028"/>
                  <a:pt x="7168" y="4016"/>
                </a:cubicBezTo>
                <a:lnTo>
                  <a:pt x="7168" y="5636"/>
                </a:lnTo>
                <a:cubicBezTo>
                  <a:pt x="7168" y="5719"/>
                  <a:pt x="7228" y="5778"/>
                  <a:pt x="7311" y="5778"/>
                </a:cubicBezTo>
                <a:cubicBezTo>
                  <a:pt x="7383" y="5778"/>
                  <a:pt x="7442" y="5719"/>
                  <a:pt x="7442" y="5636"/>
                </a:cubicBezTo>
                <a:lnTo>
                  <a:pt x="7442" y="3838"/>
                </a:lnTo>
                <a:cubicBezTo>
                  <a:pt x="7442" y="3766"/>
                  <a:pt x="7395" y="3695"/>
                  <a:pt x="7323" y="3671"/>
                </a:cubicBezTo>
                <a:cubicBezTo>
                  <a:pt x="7301" y="3667"/>
                  <a:pt x="7278" y="3665"/>
                  <a:pt x="7255" y="3665"/>
                </a:cubicBezTo>
                <a:cubicBezTo>
                  <a:pt x="7205" y="3665"/>
                  <a:pt x="7157" y="3678"/>
                  <a:pt x="7133" y="3719"/>
                </a:cubicBezTo>
                <a:cubicBezTo>
                  <a:pt x="7097" y="3754"/>
                  <a:pt x="7073" y="3766"/>
                  <a:pt x="7025" y="3766"/>
                </a:cubicBezTo>
                <a:cubicBezTo>
                  <a:pt x="6978" y="3766"/>
                  <a:pt x="6954" y="3754"/>
                  <a:pt x="6918" y="3719"/>
                </a:cubicBezTo>
                <a:cubicBezTo>
                  <a:pt x="6894" y="3695"/>
                  <a:pt x="6871" y="3659"/>
                  <a:pt x="6871" y="3612"/>
                </a:cubicBezTo>
                <a:cubicBezTo>
                  <a:pt x="6871" y="3540"/>
                  <a:pt x="6954" y="3481"/>
                  <a:pt x="7025" y="3481"/>
                </a:cubicBezTo>
                <a:close/>
                <a:moveTo>
                  <a:pt x="2382" y="7993"/>
                </a:moveTo>
                <a:lnTo>
                  <a:pt x="2382" y="8160"/>
                </a:lnTo>
                <a:lnTo>
                  <a:pt x="1572" y="8160"/>
                </a:lnTo>
                <a:lnTo>
                  <a:pt x="1572" y="7993"/>
                </a:lnTo>
                <a:close/>
                <a:moveTo>
                  <a:pt x="3751" y="3481"/>
                </a:moveTo>
                <a:cubicBezTo>
                  <a:pt x="3739" y="3516"/>
                  <a:pt x="3739" y="3564"/>
                  <a:pt x="3715" y="3600"/>
                </a:cubicBezTo>
                <a:cubicBezTo>
                  <a:pt x="3715" y="3719"/>
                  <a:pt x="3751" y="3826"/>
                  <a:pt x="3835" y="3921"/>
                </a:cubicBezTo>
                <a:cubicBezTo>
                  <a:pt x="3918" y="4004"/>
                  <a:pt x="4037" y="4052"/>
                  <a:pt x="4132" y="4052"/>
                </a:cubicBezTo>
                <a:cubicBezTo>
                  <a:pt x="4180" y="4052"/>
                  <a:pt x="4227" y="4028"/>
                  <a:pt x="4275" y="4016"/>
                </a:cubicBezTo>
                <a:lnTo>
                  <a:pt x="4275" y="7755"/>
                </a:lnTo>
                <a:cubicBezTo>
                  <a:pt x="4192" y="7803"/>
                  <a:pt x="4156" y="7874"/>
                  <a:pt x="4156" y="7957"/>
                </a:cubicBezTo>
                <a:lnTo>
                  <a:pt x="4156" y="8160"/>
                </a:lnTo>
                <a:lnTo>
                  <a:pt x="2644" y="8160"/>
                </a:lnTo>
                <a:lnTo>
                  <a:pt x="2644" y="7969"/>
                </a:lnTo>
                <a:cubicBezTo>
                  <a:pt x="2668" y="7874"/>
                  <a:pt x="2608" y="7803"/>
                  <a:pt x="2537" y="7755"/>
                </a:cubicBezTo>
                <a:lnTo>
                  <a:pt x="2537" y="4016"/>
                </a:lnTo>
                <a:cubicBezTo>
                  <a:pt x="2563" y="4034"/>
                  <a:pt x="2595" y="4045"/>
                  <a:pt x="2630" y="4045"/>
                </a:cubicBezTo>
                <a:cubicBezTo>
                  <a:pt x="2642" y="4045"/>
                  <a:pt x="2655" y="4043"/>
                  <a:pt x="2668" y="4040"/>
                </a:cubicBezTo>
                <a:cubicBezTo>
                  <a:pt x="2894" y="4040"/>
                  <a:pt x="3073" y="3862"/>
                  <a:pt x="3073" y="3635"/>
                </a:cubicBezTo>
                <a:cubicBezTo>
                  <a:pt x="3073" y="3576"/>
                  <a:pt x="3073" y="3528"/>
                  <a:pt x="3049" y="3481"/>
                </a:cubicBezTo>
                <a:close/>
                <a:moveTo>
                  <a:pt x="5251" y="7993"/>
                </a:moveTo>
                <a:lnTo>
                  <a:pt x="5251" y="8160"/>
                </a:lnTo>
                <a:lnTo>
                  <a:pt x="4454" y="8160"/>
                </a:lnTo>
                <a:lnTo>
                  <a:pt x="4454" y="7993"/>
                </a:lnTo>
                <a:close/>
                <a:moveTo>
                  <a:pt x="8109" y="7993"/>
                </a:moveTo>
                <a:lnTo>
                  <a:pt x="8109" y="8160"/>
                </a:lnTo>
                <a:lnTo>
                  <a:pt x="7311" y="8160"/>
                </a:lnTo>
                <a:lnTo>
                  <a:pt x="7311" y="7993"/>
                </a:lnTo>
                <a:close/>
                <a:moveTo>
                  <a:pt x="8454" y="8445"/>
                </a:moveTo>
                <a:cubicBezTo>
                  <a:pt x="8526" y="8445"/>
                  <a:pt x="8573" y="8505"/>
                  <a:pt x="8573" y="8565"/>
                </a:cubicBezTo>
                <a:lnTo>
                  <a:pt x="8573" y="8719"/>
                </a:lnTo>
                <a:lnTo>
                  <a:pt x="4001" y="8719"/>
                </a:lnTo>
                <a:cubicBezTo>
                  <a:pt x="3930" y="8719"/>
                  <a:pt x="3870" y="8779"/>
                  <a:pt x="3870" y="8862"/>
                </a:cubicBezTo>
                <a:cubicBezTo>
                  <a:pt x="3870" y="8934"/>
                  <a:pt x="3930" y="8993"/>
                  <a:pt x="4001" y="8993"/>
                </a:cubicBezTo>
                <a:lnTo>
                  <a:pt x="8728" y="8993"/>
                </a:lnTo>
                <a:cubicBezTo>
                  <a:pt x="8799" y="8993"/>
                  <a:pt x="8859" y="9053"/>
                  <a:pt x="8859" y="9124"/>
                </a:cubicBezTo>
                <a:lnTo>
                  <a:pt x="8859" y="9279"/>
                </a:lnTo>
                <a:lnTo>
                  <a:pt x="715" y="9279"/>
                </a:lnTo>
                <a:lnTo>
                  <a:pt x="715" y="9136"/>
                </a:lnTo>
                <a:cubicBezTo>
                  <a:pt x="715" y="9065"/>
                  <a:pt x="775" y="9005"/>
                  <a:pt x="846" y="9005"/>
                </a:cubicBezTo>
                <a:lnTo>
                  <a:pt x="3323" y="9005"/>
                </a:lnTo>
                <a:cubicBezTo>
                  <a:pt x="3394" y="9005"/>
                  <a:pt x="3454" y="8946"/>
                  <a:pt x="3454" y="8874"/>
                </a:cubicBezTo>
                <a:cubicBezTo>
                  <a:pt x="3454" y="8803"/>
                  <a:pt x="3394" y="8743"/>
                  <a:pt x="3323" y="8743"/>
                </a:cubicBezTo>
                <a:lnTo>
                  <a:pt x="1013" y="8743"/>
                </a:lnTo>
                <a:lnTo>
                  <a:pt x="1013" y="8565"/>
                </a:lnTo>
                <a:cubicBezTo>
                  <a:pt x="1013" y="8481"/>
                  <a:pt x="1072" y="8445"/>
                  <a:pt x="1132" y="8445"/>
                </a:cubicBezTo>
                <a:close/>
                <a:moveTo>
                  <a:pt x="4781" y="1"/>
                </a:moveTo>
                <a:cubicBezTo>
                  <a:pt x="4736" y="1"/>
                  <a:pt x="4692" y="10"/>
                  <a:pt x="4656" y="28"/>
                </a:cubicBezTo>
                <a:lnTo>
                  <a:pt x="810" y="2278"/>
                </a:lnTo>
                <a:cubicBezTo>
                  <a:pt x="787" y="2278"/>
                  <a:pt x="775" y="2290"/>
                  <a:pt x="775" y="2314"/>
                </a:cubicBezTo>
                <a:cubicBezTo>
                  <a:pt x="715" y="2349"/>
                  <a:pt x="667" y="2445"/>
                  <a:pt x="667" y="2516"/>
                </a:cubicBezTo>
                <a:lnTo>
                  <a:pt x="667" y="3219"/>
                </a:lnTo>
                <a:cubicBezTo>
                  <a:pt x="667" y="3350"/>
                  <a:pt x="763" y="3457"/>
                  <a:pt x="882" y="3481"/>
                </a:cubicBezTo>
                <a:cubicBezTo>
                  <a:pt x="858" y="3528"/>
                  <a:pt x="846" y="3564"/>
                  <a:pt x="846" y="3600"/>
                </a:cubicBezTo>
                <a:cubicBezTo>
                  <a:pt x="846" y="3719"/>
                  <a:pt x="882" y="3826"/>
                  <a:pt x="965" y="3921"/>
                </a:cubicBezTo>
                <a:cubicBezTo>
                  <a:pt x="1048" y="4004"/>
                  <a:pt x="1168" y="4052"/>
                  <a:pt x="1263" y="4052"/>
                </a:cubicBezTo>
                <a:cubicBezTo>
                  <a:pt x="1310" y="4052"/>
                  <a:pt x="1358" y="4028"/>
                  <a:pt x="1406" y="4016"/>
                </a:cubicBezTo>
                <a:lnTo>
                  <a:pt x="1406" y="7755"/>
                </a:lnTo>
                <a:cubicBezTo>
                  <a:pt x="1322" y="7803"/>
                  <a:pt x="1287" y="7874"/>
                  <a:pt x="1287" y="7957"/>
                </a:cubicBezTo>
                <a:lnTo>
                  <a:pt x="1287" y="8160"/>
                </a:lnTo>
                <a:lnTo>
                  <a:pt x="1120" y="8160"/>
                </a:lnTo>
                <a:cubicBezTo>
                  <a:pt x="894" y="8160"/>
                  <a:pt x="715" y="8338"/>
                  <a:pt x="715" y="8553"/>
                </a:cubicBezTo>
                <a:lnTo>
                  <a:pt x="715" y="8743"/>
                </a:lnTo>
                <a:cubicBezTo>
                  <a:pt x="548" y="8791"/>
                  <a:pt x="417" y="8946"/>
                  <a:pt x="417" y="9136"/>
                </a:cubicBezTo>
                <a:lnTo>
                  <a:pt x="417" y="9291"/>
                </a:lnTo>
                <a:lnTo>
                  <a:pt x="132" y="9291"/>
                </a:lnTo>
                <a:cubicBezTo>
                  <a:pt x="60" y="9291"/>
                  <a:pt x="1" y="9350"/>
                  <a:pt x="1" y="9422"/>
                </a:cubicBezTo>
                <a:cubicBezTo>
                  <a:pt x="1" y="9493"/>
                  <a:pt x="60" y="9553"/>
                  <a:pt x="132" y="9553"/>
                </a:cubicBezTo>
                <a:lnTo>
                  <a:pt x="9442" y="9553"/>
                </a:lnTo>
                <a:cubicBezTo>
                  <a:pt x="9514" y="9553"/>
                  <a:pt x="9573" y="9493"/>
                  <a:pt x="9573" y="9422"/>
                </a:cubicBezTo>
                <a:cubicBezTo>
                  <a:pt x="9573" y="9350"/>
                  <a:pt x="9514" y="9291"/>
                  <a:pt x="9442" y="9291"/>
                </a:cubicBezTo>
                <a:lnTo>
                  <a:pt x="9157" y="9291"/>
                </a:lnTo>
                <a:lnTo>
                  <a:pt x="9157" y="9136"/>
                </a:lnTo>
                <a:cubicBezTo>
                  <a:pt x="9157" y="8957"/>
                  <a:pt x="9038" y="8803"/>
                  <a:pt x="8859" y="8743"/>
                </a:cubicBezTo>
                <a:lnTo>
                  <a:pt x="8859" y="8565"/>
                </a:lnTo>
                <a:cubicBezTo>
                  <a:pt x="8859" y="8338"/>
                  <a:pt x="8680" y="8160"/>
                  <a:pt x="8454" y="8160"/>
                </a:cubicBezTo>
                <a:lnTo>
                  <a:pt x="8395" y="8160"/>
                </a:lnTo>
                <a:lnTo>
                  <a:pt x="8395" y="7969"/>
                </a:lnTo>
                <a:cubicBezTo>
                  <a:pt x="8395" y="7874"/>
                  <a:pt x="8347" y="7803"/>
                  <a:pt x="8276" y="7755"/>
                </a:cubicBezTo>
                <a:lnTo>
                  <a:pt x="8276" y="4016"/>
                </a:lnTo>
                <a:cubicBezTo>
                  <a:pt x="8310" y="4034"/>
                  <a:pt x="8345" y="4045"/>
                  <a:pt x="8375" y="4045"/>
                </a:cubicBezTo>
                <a:cubicBezTo>
                  <a:pt x="8387" y="4045"/>
                  <a:pt x="8397" y="4043"/>
                  <a:pt x="8407" y="4040"/>
                </a:cubicBezTo>
                <a:cubicBezTo>
                  <a:pt x="8633" y="4040"/>
                  <a:pt x="8811" y="3862"/>
                  <a:pt x="8811" y="3635"/>
                </a:cubicBezTo>
                <a:cubicBezTo>
                  <a:pt x="8811" y="3564"/>
                  <a:pt x="8799" y="3504"/>
                  <a:pt x="8764" y="3421"/>
                </a:cubicBezTo>
                <a:cubicBezTo>
                  <a:pt x="8835" y="3385"/>
                  <a:pt x="8883" y="3290"/>
                  <a:pt x="8883" y="3207"/>
                </a:cubicBezTo>
                <a:lnTo>
                  <a:pt x="8883" y="2504"/>
                </a:lnTo>
                <a:cubicBezTo>
                  <a:pt x="8883" y="2397"/>
                  <a:pt x="8823" y="2314"/>
                  <a:pt x="8740" y="2266"/>
                </a:cubicBezTo>
                <a:lnTo>
                  <a:pt x="4906" y="28"/>
                </a:lnTo>
                <a:cubicBezTo>
                  <a:pt x="4870" y="10"/>
                  <a:pt x="4826" y="1"/>
                  <a:pt x="47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6" name="Google Shape;226;p21"/>
          <p:cNvGrpSpPr/>
          <p:nvPr/>
        </p:nvGrpSpPr>
        <p:grpSpPr>
          <a:xfrm>
            <a:off x="4689083" y="2143129"/>
            <a:ext cx="503080" cy="444585"/>
            <a:chOff x="7070872" y="2410871"/>
            <a:chExt cx="398321" cy="371013"/>
          </a:xfrm>
        </p:grpSpPr>
        <p:sp>
          <p:nvSpPr>
            <p:cNvPr id="227" name="Google Shape;227;p21"/>
            <p:cNvSpPr/>
            <p:nvPr/>
          </p:nvSpPr>
          <p:spPr>
            <a:xfrm>
              <a:off x="7204643" y="2603364"/>
              <a:ext cx="123586" cy="107641"/>
            </a:xfrm>
            <a:custGeom>
              <a:rect b="b" l="l" r="r" t="t"/>
              <a:pathLst>
                <a:path extrusionOk="0" h="3382" w="3883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7203147" y="2410871"/>
              <a:ext cx="133421" cy="178902"/>
            </a:xfrm>
            <a:custGeom>
              <a:rect b="b" l="l" r="r" t="t"/>
              <a:pathLst>
                <a:path extrusionOk="0" h="5621" w="4192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7334245" y="2602600"/>
              <a:ext cx="134949" cy="179284"/>
            </a:xfrm>
            <a:custGeom>
              <a:rect b="b" l="l" r="r" t="t"/>
              <a:pathLst>
                <a:path extrusionOk="0" h="5633" w="424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7070872" y="2602600"/>
              <a:ext cx="134949" cy="179284"/>
            </a:xfrm>
            <a:custGeom>
              <a:rect b="b" l="l" r="r" t="t"/>
              <a:pathLst>
                <a:path extrusionOk="0" h="5633" w="424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/>
              </a:outerShdw>
              <a:reflection blurRad="0" dir="5400000" dist="38100" endA="0" endPos="30000" fadeDir="5400012" kx="0" rotWithShape="0" algn="bl" stPos="0" sy="-100000" ky="0"/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" name="Google Shape;231;p21"/>
          <p:cNvGrpSpPr/>
          <p:nvPr/>
        </p:nvGrpSpPr>
        <p:grpSpPr>
          <a:xfrm>
            <a:off x="2376020" y="4325822"/>
            <a:ext cx="944976" cy="677999"/>
            <a:chOff x="4906800" y="1507500"/>
            <a:chExt cx="70350" cy="71075"/>
          </a:xfrm>
        </p:grpSpPr>
        <p:sp>
          <p:nvSpPr>
            <p:cNvPr id="232" name="Google Shape;232;p21"/>
            <p:cNvSpPr/>
            <p:nvPr/>
          </p:nvSpPr>
          <p:spPr>
            <a:xfrm>
              <a:off x="4916000" y="1507500"/>
              <a:ext cx="30850" cy="24000"/>
            </a:xfrm>
            <a:custGeom>
              <a:rect b="b" l="l" r="r" t="t"/>
              <a:pathLst>
                <a:path extrusionOk="0" h="960" w="1234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4906800" y="1533825"/>
              <a:ext cx="19675" cy="32475"/>
            </a:xfrm>
            <a:custGeom>
              <a:rect b="b" l="l" r="r" t="t"/>
              <a:pathLst>
                <a:path extrusionOk="0" h="1299" w="787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4926625" y="1561950"/>
              <a:ext cx="30675" cy="16625"/>
            </a:xfrm>
            <a:custGeom>
              <a:rect b="b" l="l" r="r" t="t"/>
              <a:pathLst>
                <a:path extrusionOk="0" h="665" w="1227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4957475" y="1541400"/>
              <a:ext cx="19675" cy="27800"/>
            </a:xfrm>
            <a:custGeom>
              <a:rect b="b" l="l" r="r" t="t"/>
              <a:pathLst>
                <a:path extrusionOk="0" h="1112" w="787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4951325" y="1512550"/>
              <a:ext cx="24925" cy="26350"/>
            </a:xfrm>
            <a:custGeom>
              <a:rect b="b" l="l" r="r" t="t"/>
              <a:pathLst>
                <a:path extrusionOk="0" h="1054" w="997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"/>
          <p:cNvSpPr/>
          <p:nvPr/>
        </p:nvSpPr>
        <p:spPr>
          <a:xfrm>
            <a:off x="235050" y="213000"/>
            <a:ext cx="8673900" cy="4717500"/>
          </a:xfrm>
          <a:prstGeom prst="rect">
            <a:avLst/>
          </a:prstGeom>
          <a:noFill/>
          <a:ln cap="flat" cmpd="sng" w="9525">
            <a:solidFill>
              <a:srgbClr val="E7BA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662600" y="1739150"/>
            <a:ext cx="24564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80899A"/>
                </a:solidFill>
                <a:latin typeface="Lora SemiBold"/>
                <a:ea typeface="Lora SemiBold"/>
                <a:cs typeface="Lora SemiBold"/>
                <a:sym typeface="Lora SemiBold"/>
              </a:rPr>
              <a:t>Enfoque para la </a:t>
            </a:r>
            <a:r>
              <a:rPr lang="es" sz="2400">
                <a:solidFill>
                  <a:srgbClr val="80899A"/>
                </a:solidFill>
                <a:latin typeface="Lora SemiBold"/>
                <a:ea typeface="Lora SemiBold"/>
                <a:cs typeface="Lora SemiBold"/>
                <a:sym typeface="Lora SemiBold"/>
              </a:rPr>
              <a:t>gobernabilidad</a:t>
            </a:r>
            <a:endParaRPr sz="2400">
              <a:solidFill>
                <a:srgbClr val="80899A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6107900" y="1446600"/>
            <a:ext cx="26820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212D51"/>
                </a:solidFill>
                <a:latin typeface="Lora"/>
                <a:ea typeface="Lora"/>
                <a:cs typeface="Lora"/>
                <a:sym typeface="Lora"/>
              </a:rPr>
              <a:t>Fortalecimiento Democracia</a:t>
            </a:r>
            <a:endParaRPr b="1" sz="24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212D5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667500" y="445025"/>
            <a:ext cx="780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212D51"/>
                </a:solidFill>
                <a:latin typeface="Lora SemiBold"/>
                <a:ea typeface="Lora SemiBold"/>
                <a:cs typeface="Lora SemiBold"/>
                <a:sym typeface="Lora SemiBold"/>
              </a:rPr>
              <a:t>GOBIERNO ABIERTO</a:t>
            </a:r>
            <a:endParaRPr sz="2800">
              <a:solidFill>
                <a:srgbClr val="212D5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cxnSp>
        <p:nvCxnSpPr>
          <p:cNvPr id="245" name="Google Shape;245;p22"/>
          <p:cNvCxnSpPr/>
          <p:nvPr/>
        </p:nvCxnSpPr>
        <p:spPr>
          <a:xfrm>
            <a:off x="3192900" y="1665650"/>
            <a:ext cx="0" cy="825000"/>
          </a:xfrm>
          <a:prstGeom prst="straightConnector1">
            <a:avLst/>
          </a:prstGeom>
          <a:noFill/>
          <a:ln cap="flat" cmpd="sng" w="9525">
            <a:solidFill>
              <a:srgbClr val="FBC21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22"/>
          <p:cNvCxnSpPr/>
          <p:nvPr/>
        </p:nvCxnSpPr>
        <p:spPr>
          <a:xfrm>
            <a:off x="5946288" y="1665650"/>
            <a:ext cx="0" cy="825000"/>
          </a:xfrm>
          <a:prstGeom prst="straightConnector1">
            <a:avLst/>
          </a:prstGeom>
          <a:noFill/>
          <a:ln cap="flat" cmpd="sng" w="9525">
            <a:solidFill>
              <a:srgbClr val="FBC2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22"/>
          <p:cNvSpPr txBox="1"/>
          <p:nvPr/>
        </p:nvSpPr>
        <p:spPr>
          <a:xfrm>
            <a:off x="3192900" y="2611925"/>
            <a:ext cx="28272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80899A"/>
                </a:solidFill>
                <a:latin typeface="Lora"/>
                <a:ea typeface="Lora"/>
                <a:cs typeface="Lora"/>
                <a:sym typeface="Lora"/>
              </a:rPr>
              <a:t>Políticas con </a:t>
            </a:r>
            <a:r>
              <a:rPr b="1" lang="es" sz="2100">
                <a:solidFill>
                  <a:srgbClr val="80899A"/>
                </a:solidFill>
                <a:latin typeface="Lora"/>
                <a:ea typeface="Lora"/>
                <a:cs typeface="Lora"/>
                <a:sym typeface="Lora"/>
              </a:rPr>
              <a:t>evidencia empírica</a:t>
            </a:r>
            <a:r>
              <a:rPr lang="es" sz="2100">
                <a:solidFill>
                  <a:srgbClr val="80899A"/>
                </a:solidFill>
                <a:latin typeface="Lora"/>
                <a:ea typeface="Lora"/>
                <a:cs typeface="Lora"/>
                <a:sym typeface="Lora"/>
              </a:rPr>
              <a:t>. Eficacia</a:t>
            </a:r>
            <a:endParaRPr sz="21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80899A"/>
                </a:solidFill>
                <a:latin typeface="Lora"/>
                <a:ea typeface="Lora"/>
                <a:cs typeface="Lora"/>
                <a:sym typeface="Lora"/>
              </a:rPr>
              <a:t>Rendición de cuentas</a:t>
            </a:r>
            <a:endParaRPr sz="21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80899A"/>
                </a:solidFill>
                <a:latin typeface="Lora"/>
                <a:ea typeface="Lora"/>
                <a:cs typeface="Lora"/>
                <a:sym typeface="Lora"/>
              </a:rPr>
              <a:t>Participación ciudadana</a:t>
            </a:r>
            <a:endParaRPr sz="21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899A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8" name="Google Shape;248;p22"/>
          <p:cNvSpPr/>
          <p:nvPr/>
        </p:nvSpPr>
        <p:spPr>
          <a:xfrm>
            <a:off x="8463300" y="0"/>
            <a:ext cx="680700" cy="678000"/>
          </a:xfrm>
          <a:prstGeom prst="rect">
            <a:avLst/>
          </a:prstGeom>
          <a:solidFill>
            <a:srgbClr val="212D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8850" y="116700"/>
            <a:ext cx="269600" cy="444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2"/>
          <p:cNvGrpSpPr/>
          <p:nvPr/>
        </p:nvGrpSpPr>
        <p:grpSpPr>
          <a:xfrm>
            <a:off x="6643930" y="2826347"/>
            <a:ext cx="1123087" cy="915138"/>
            <a:chOff x="6671087" y="2009304"/>
            <a:chExt cx="332757" cy="281833"/>
          </a:xfrm>
        </p:grpSpPr>
        <p:sp>
          <p:nvSpPr>
            <p:cNvPr id="251" name="Google Shape;251;p22"/>
            <p:cNvSpPr/>
            <p:nvPr/>
          </p:nvSpPr>
          <p:spPr>
            <a:xfrm>
              <a:off x="6671087" y="2023658"/>
              <a:ext cx="331993" cy="267478"/>
            </a:xfrm>
            <a:custGeom>
              <a:rect b="b" l="l" r="r" t="t"/>
              <a:pathLst>
                <a:path extrusionOk="0" h="8404" w="10431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6965173" y="2009304"/>
              <a:ext cx="38670" cy="27181"/>
            </a:xfrm>
            <a:custGeom>
              <a:rect b="b" l="l" r="r" t="t"/>
              <a:pathLst>
                <a:path extrusionOk="0" h="854" w="1215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