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2" r:id="rId2"/>
    <p:sldMasterId id="2147483676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</p:sldIdLst>
  <p:sldSz cx="12192000" cy="6858000"/>
  <p:notesSz cx="12192000" cy="6858000"/>
  <p:embeddedFontLst>
    <p:embeddedFont>
      <p:font typeface="ＭＳ Ｐゴシック" panose="020B0600070205080204" pitchFamily="34" charset="-128"/>
      <p:regular r:id="rId55"/>
    </p:embeddedFont>
    <p:embeddedFont>
      <p:font typeface="Franklin Gothic Medium" panose="020B0603020102020204" pitchFamily="34" charset="0"/>
      <p:regular r:id="rId56"/>
      <p:italic r:id="rId57"/>
    </p:embeddedFont>
    <p:embeddedFont>
      <p:font typeface="Lora" pitchFamily="2" charset="0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</p:embeddedFont>
    <p:embeddedFont>
      <p:font typeface="Verdana" panose="020B0604030504040204" pitchFamily="34" charset="0"/>
      <p:regular r:id="rId63"/>
      <p:bold r:id="rId64"/>
      <p:italic r:id="rId65"/>
      <p:boldItalic r:id="rId66"/>
    </p:embeddedFont>
  </p:embeddedFontLst>
  <p:defaultTextStyle>
    <a:defPPr marR="0" lvl="0" algn="l">
      <a:lnSpc>
        <a:spcPct val="100000"/>
      </a:lnSpc>
      <a:spcBef>
        <a:spcPts val="0"/>
      </a:spcBef>
      <a:spcAft>
        <a:spcPts val="0"/>
      </a:spcAft>
    </a:defPPr>
    <a:lvl1pPr marR="0" lv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1pPr>
    <a:lvl2pPr marR="0" lvl="1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2pPr>
    <a:lvl3pPr marR="0" lvl="2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3pPr>
    <a:lvl4pPr marR="0" lvl="3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4pPr>
    <a:lvl5pPr marR="0" lvl="4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5pPr>
    <a:lvl6pPr marR="0" lvl="5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6pPr>
    <a:lvl7pPr marR="0" lvl="6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7pPr>
    <a:lvl8pPr marR="0" lvl="7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8pPr>
    <a:lvl9pPr marR="0" lvl="8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45">
          <p15:clr>
            <a:srgbClr val="A4A3A4"/>
          </p15:clr>
        </p15:guide>
        <p15:guide id="2" orient="horz" pos="510">
          <p15:clr>
            <a:srgbClr val="A4A3A4"/>
          </p15:clr>
        </p15:guide>
        <p15:guide id="3" pos="1971">
          <p15:clr>
            <a:srgbClr val="A4A3A4"/>
          </p15:clr>
        </p15:guide>
        <p15:guide id="4" pos="6844">
          <p15:clr>
            <a:srgbClr val="A4A3A4"/>
          </p15:clr>
        </p15:guide>
        <p15:guide id="5" pos="69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73A1E39-1F43-4899-BAFF-2644E73FBA9E}">
  <a:tblStyle styleId="{273A1E39-1F43-4899-BAFF-2644E73FBA9E}" styleName="Table_0">
    <a:wholeTbl>
      <a:tcTxStyle>
        <a:srgbClr val="000000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76" y="36"/>
      </p:cViewPr>
      <p:guideLst>
        <p:guide orient="horz" pos="645"/>
        <p:guide orient="horz" pos="510"/>
        <p:guide pos="1971"/>
        <p:guide pos="6844"/>
        <p:guide pos="69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font" Target="fonts/font9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5" Type="http://schemas.openxmlformats.org/officeDocument/2006/relationships/slide" Target="slides/slide2.xml"/><Relationship Id="rId61" Type="http://schemas.openxmlformats.org/officeDocument/2006/relationships/font" Target="fonts/font7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font" Target="fonts/font8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font" Target="fonts/font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E3F01E-1ABA-46B4-84C0-FAEB70DD3CE1}" type="doc">
      <dgm:prSet loTypeId="urn:microsoft.com/office/officeart/2005/8/layout/arrow2" loCatId="process" qsTypeId="urn:microsoft.com/office/officeart/2005/8/quickstyle/simple3#1" qsCatId="simple" csTypeId="urn:microsoft.com/office/officeart/2005/8/colors/accent1_2" csCatId="accent1" phldr="1"/>
      <dgm:spPr bwMode="auto"/>
    </dgm:pt>
    <dgm:pt modelId="{3A235D95-19C5-41AD-BF95-46229F94BF85}">
      <dgm:prSet phldrT="[Texto]" custT="1"/>
      <dgm:spPr bwMode="auto"/>
      <dgm:t>
        <a:bodyPr/>
        <a:lstStyle/>
        <a:p>
          <a:pPr algn="ctr">
            <a:defRPr/>
          </a:pPr>
          <a:r>
            <a:rPr lang="es-ES" sz="1200" b="1">
              <a:latin typeface="Franklin Gothic Medium"/>
              <a:ea typeface="Verdana"/>
              <a:cs typeface="Verdana"/>
            </a:rPr>
            <a:t>Inhalación</a:t>
          </a:r>
          <a:r>
            <a:rPr lang="es-ES" sz="1200" b="1"/>
            <a:t> Ingestión</a:t>
          </a:r>
        </a:p>
      </dgm:t>
    </dgm:pt>
    <dgm:pt modelId="{67D79004-D7FF-4467-8D45-375F88DC8975}" type="parTrans" cxnId="{B2E3436D-D0C3-4351-AA37-4B4F07660AB0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5E0AE387-F4D7-407E-B5A1-98D4C92273F6}" type="sibTrans" cxnId="{B2E3436D-D0C3-4351-AA37-4B4F07660AB0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F6CA9734-B58C-43A3-A313-E3282CFEB7FF}">
      <dgm:prSet phldrT="[Texto]" custT="1"/>
      <dgm:spPr bwMode="auto"/>
      <dgm:t>
        <a:bodyPr/>
        <a:lstStyle/>
        <a:p>
          <a:pPr algn="ctr">
            <a:defRPr/>
          </a:pPr>
          <a:r>
            <a:rPr lang="es-ES" sz="1100">
              <a:latin typeface="Franklin Gothic Medium"/>
              <a:ea typeface="Verdana"/>
              <a:cs typeface="Verdana"/>
            </a:rPr>
            <a:t>Infección de las células del tracto respiratorio superior, mucosas y tejido linfoide región orofaríngea.</a:t>
          </a:r>
        </a:p>
      </dgm:t>
    </dgm:pt>
    <dgm:pt modelId="{957CB473-055F-464D-B4C6-BA4FDBFEE39A}" type="parTrans" cxnId="{9A5C3B8A-1E10-4FA6-B4A6-6EA52B93077D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0D5E162E-CAA4-4971-A1F8-D241C8F26B18}" type="sibTrans" cxnId="{9A5C3B8A-1E10-4FA6-B4A6-6EA52B93077D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CFFB2E63-B865-4D73-A06D-7D2626D717D2}">
      <dgm:prSet phldrT="[Texto]" custT="1"/>
      <dgm:spPr bwMode="auto"/>
      <dgm:t>
        <a:bodyPr/>
        <a:lstStyle/>
        <a:p>
          <a:pPr algn="ctr">
            <a:defRPr/>
          </a:pPr>
          <a:r>
            <a:rPr lang="es-ES" sz="1200" b="1">
              <a:latin typeface="Franklin Gothic Medium"/>
              <a:ea typeface="Verdana"/>
              <a:cs typeface="Verdana"/>
            </a:rPr>
            <a:t>Primer ciclo de replicación viral</a:t>
          </a:r>
          <a:endParaRPr lang="es-ES" sz="1400" b="1">
            <a:latin typeface="Franklin Gothic Medium"/>
            <a:ea typeface="Verdana"/>
            <a:cs typeface="Verdana"/>
          </a:endParaRPr>
        </a:p>
        <a:p>
          <a:pPr algn="l">
            <a:defRPr/>
          </a:pPr>
          <a:r>
            <a:rPr lang="es-ES" sz="1200">
              <a:latin typeface="Franklin Gothic Medium"/>
              <a:ea typeface="Verdana"/>
              <a:cs typeface="Verdana"/>
            </a:rPr>
            <a:t> </a:t>
          </a:r>
        </a:p>
      </dgm:t>
    </dgm:pt>
    <dgm:pt modelId="{BA5518ED-367C-4BBE-84F9-662FDC4F6E1A}" type="parTrans" cxnId="{E5D41D64-F021-4DA9-A6A1-B84E90B0B02A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8C819945-430F-4B82-A05D-C0560FD45635}" type="sibTrans" cxnId="{E5D41D64-F021-4DA9-A6A1-B84E90B0B02A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C0AE99AD-7B7F-4EEF-AA94-8A213F2D8F8B}">
      <dgm:prSet phldrT="[Texto]" custT="1"/>
      <dgm:spPr bwMode="auto"/>
      <dgm:t>
        <a:bodyPr/>
        <a:lstStyle/>
        <a:p>
          <a:pPr algn="l">
            <a:lnSpc>
              <a:spcPct val="90000"/>
            </a:lnSpc>
            <a:spcAft>
              <a:spcPts val="0"/>
            </a:spcAft>
            <a:defRPr/>
          </a:pPr>
          <a:r>
            <a:rPr lang="es-ES" sz="1400" b="1">
              <a:latin typeface="Franklin Gothic Medium"/>
              <a:ea typeface="Verdana"/>
              <a:cs typeface="Verdana"/>
            </a:rPr>
            <a:t>VIREMIA</a:t>
          </a:r>
          <a:endParaRPr/>
        </a:p>
        <a:p>
          <a:pPr algn="ctr">
            <a:lnSpc>
              <a:spcPct val="90000"/>
            </a:lnSpc>
            <a:spcAft>
              <a:spcPts val="0"/>
            </a:spcAft>
            <a:defRPr/>
          </a:pPr>
          <a:endParaRPr lang="es-ES" sz="1200">
            <a:latin typeface="Franklin Gothic Medium"/>
            <a:ea typeface="Verdana"/>
            <a:cs typeface="Verdana"/>
          </a:endParaRPr>
        </a:p>
        <a:p>
          <a:pPr algn="ctr">
            <a:lnSpc>
              <a:spcPct val="90000"/>
            </a:lnSpc>
            <a:spcAft>
              <a:spcPts val="0"/>
            </a:spcAft>
            <a:defRPr/>
          </a:pPr>
          <a:r>
            <a:rPr lang="es-ES" sz="1200">
              <a:latin typeface="Franklin Gothic Medium"/>
              <a:ea typeface="Verdana"/>
              <a:cs typeface="Verdana"/>
            </a:rPr>
            <a:t>Por vía circulatoria y linfática</a:t>
          </a:r>
          <a:endParaRPr/>
        </a:p>
        <a:p>
          <a:pPr algn="ctr">
            <a:lnSpc>
              <a:spcPct val="90000"/>
            </a:lnSpc>
            <a:spcAft>
              <a:spcPts val="0"/>
            </a:spcAft>
            <a:defRPr/>
          </a:pPr>
          <a:r>
            <a:rPr lang="es-ES_tradnl" sz="1200" b="1">
              <a:solidFill>
                <a:schemeClr val="accent1">
                  <a:lumMod val="90000"/>
                </a:schemeClr>
              </a:solidFill>
              <a:latin typeface="Franklin Gothic Medium"/>
              <a:ea typeface="Verdana"/>
              <a:cs typeface="Verdana"/>
            </a:rPr>
            <a:t>1 a 6 días.</a:t>
          </a:r>
          <a:endParaRPr/>
        </a:p>
        <a:p>
          <a:pPr marL="0" indent="0" algn="ctr">
            <a:lnSpc>
              <a:spcPct val="100000"/>
            </a:lnSpc>
            <a:spcAft>
              <a:spcPts val="0"/>
            </a:spcAft>
            <a:defRPr/>
          </a:pPr>
          <a:endParaRPr lang="es-ES_tradnl" sz="1200" b="1">
            <a:solidFill>
              <a:schemeClr val="tx1"/>
            </a:solidFill>
            <a:latin typeface="Franklin Gothic Medium"/>
            <a:ea typeface="Verdana"/>
            <a:cs typeface="Verdana"/>
          </a:endParaRPr>
        </a:p>
        <a:p>
          <a:pPr marL="0" indent="0" algn="ctr">
            <a:lnSpc>
              <a:spcPct val="100000"/>
            </a:lnSpc>
            <a:spcAft>
              <a:spcPts val="0"/>
            </a:spcAft>
            <a:defRPr/>
          </a:pPr>
          <a:r>
            <a:rPr lang="es-ES_tradnl" sz="1200" b="1">
              <a:solidFill>
                <a:schemeClr val="tx1"/>
              </a:solidFill>
              <a:latin typeface="Franklin Gothic Medium"/>
              <a:ea typeface="Verdana"/>
              <a:cs typeface="Verdana"/>
            </a:rPr>
            <a:t>Fiebre:</a:t>
          </a:r>
          <a:endParaRPr/>
        </a:p>
        <a:p>
          <a:pPr marL="0" indent="0" algn="ctr">
            <a:lnSpc>
              <a:spcPct val="100000"/>
            </a:lnSpc>
            <a:spcAft>
              <a:spcPts val="0"/>
            </a:spcAft>
            <a:defRPr/>
          </a:pPr>
          <a:r>
            <a:rPr lang="es-ES_tradnl" sz="1200" b="1">
              <a:solidFill>
                <a:schemeClr val="accent1">
                  <a:lumMod val="90000"/>
                </a:schemeClr>
              </a:solidFill>
              <a:latin typeface="Franklin Gothic Medium"/>
              <a:ea typeface="Verdana"/>
              <a:cs typeface="Verdana"/>
            </a:rPr>
            <a:t>48 hs 	</a:t>
          </a:r>
          <a:endParaRPr/>
        </a:p>
        <a:p>
          <a:pPr marL="0" indent="0" algn="ctr">
            <a:lnSpc>
              <a:spcPct val="100000"/>
            </a:lnSpc>
            <a:spcAft>
              <a:spcPts val="0"/>
            </a:spcAft>
            <a:defRPr/>
          </a:pPr>
          <a:r>
            <a:rPr lang="es-ES_tradnl" sz="1200" b="1">
              <a:solidFill>
                <a:schemeClr val="accent1">
                  <a:lumMod val="90000"/>
                </a:schemeClr>
              </a:solidFill>
              <a:latin typeface="Franklin Gothic Medium"/>
              <a:ea typeface="Verdana"/>
              <a:cs typeface="Verdana"/>
            </a:rPr>
            <a:t>antes de </a:t>
          </a:r>
          <a:endParaRPr/>
        </a:p>
        <a:p>
          <a:pPr marL="0" indent="0" algn="ctr">
            <a:lnSpc>
              <a:spcPct val="100000"/>
            </a:lnSpc>
            <a:spcAft>
              <a:spcPts val="0"/>
            </a:spcAft>
            <a:defRPr/>
          </a:pPr>
          <a:r>
            <a:rPr lang="es-ES_tradnl" sz="1200" b="1">
              <a:solidFill>
                <a:schemeClr val="accent1">
                  <a:lumMod val="90000"/>
                </a:schemeClr>
              </a:solidFill>
              <a:latin typeface="Franklin Gothic Medium"/>
              <a:ea typeface="Verdana"/>
              <a:cs typeface="Verdana"/>
            </a:rPr>
            <a:t>lesiones</a:t>
          </a:r>
          <a:endParaRPr lang="es-ES" sz="1200">
            <a:solidFill>
              <a:schemeClr val="accent1">
                <a:lumMod val="90000"/>
              </a:schemeClr>
            </a:solidFill>
            <a:latin typeface="Franklin Gothic Medium"/>
            <a:ea typeface="Verdana"/>
            <a:cs typeface="Verdana"/>
          </a:endParaRPr>
        </a:p>
      </dgm:t>
    </dgm:pt>
    <dgm:pt modelId="{1AA1949D-6535-46E0-86DC-FF210D49744E}" type="parTrans" cxnId="{BB1EE715-B390-4F30-BE47-70CADFFF3573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D6A74EFE-3F42-43F6-8659-7BC49EB47FE0}" type="sibTrans" cxnId="{BB1EE715-B390-4F30-BE47-70CADFFF3573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61D5ABF5-EE9C-4D5E-BFDF-FF8AC08D5C78}" type="pres">
      <dgm:prSet presAssocID="{FBE3F01E-1ABA-46B4-84C0-FAEB70DD3CE1}" presName="arrowDiagram" presStyleCnt="0">
        <dgm:presLayoutVars>
          <dgm:chMax val="5"/>
          <dgm:dir/>
          <dgm:resizeHandles val="exact"/>
        </dgm:presLayoutVars>
      </dgm:prSet>
      <dgm:spPr bwMode="auto"/>
    </dgm:pt>
    <dgm:pt modelId="{6CB516C7-CAE2-42CC-918A-E30DD3A16CE3}" type="pres">
      <dgm:prSet presAssocID="{FBE3F01E-1ABA-46B4-84C0-FAEB70DD3CE1}" presName="arrow" presStyleLbl="bgShp" presStyleIdx="0" presStyleCnt="1" custLinFactNeighborX="-3349" custLinFactNeighborY="3647"/>
      <dgm:spPr bwMode="auto">
        <a:solidFill>
          <a:schemeClr val="accent5">
            <a:lumMod val="75000"/>
          </a:schemeClr>
        </a:solidFill>
      </dgm:spPr>
    </dgm:pt>
    <dgm:pt modelId="{C32B5D29-1F77-4F8C-9D3C-5AD0B66E3543}" type="pres">
      <dgm:prSet presAssocID="{FBE3F01E-1ABA-46B4-84C0-FAEB70DD3CE1}" presName="arrowDiagram4" presStyleCnt="0"/>
      <dgm:spPr bwMode="auto"/>
    </dgm:pt>
    <dgm:pt modelId="{20D70506-A33E-4708-8CF3-9A8494BEB912}" type="pres">
      <dgm:prSet presAssocID="{3A235D95-19C5-41AD-BF95-46229F94BF85}" presName="bullet4a" presStyleLbl="node1" presStyleIdx="0" presStyleCnt="4"/>
      <dgm:spPr bwMode="auto">
        <a:solidFill>
          <a:schemeClr val="accent6">
            <a:lumMod val="60000"/>
            <a:lumOff val="40000"/>
          </a:schemeClr>
        </a:solidFill>
      </dgm:spPr>
    </dgm:pt>
    <dgm:pt modelId="{7EAB995F-64AB-4B96-9A54-36279657DA58}" type="pres">
      <dgm:prSet presAssocID="{3A235D95-19C5-41AD-BF95-46229F94BF85}" presName="textBox4a" presStyleLbl="revTx" presStyleIdx="0" presStyleCnt="4" custScaleX="129763" custScaleY="50504" custLinFactNeighborX="-5508" custLinFactNeighborY="-8872">
        <dgm:presLayoutVars>
          <dgm:bulletEnabled val="1"/>
        </dgm:presLayoutVars>
      </dgm:prSet>
      <dgm:spPr bwMode="auto"/>
    </dgm:pt>
    <dgm:pt modelId="{B436730B-D098-47EE-9688-E44FE6A04AC7}" type="pres">
      <dgm:prSet presAssocID="{F6CA9734-B58C-43A3-A313-E3282CFEB7FF}" presName="bullet4b" presStyleLbl="node1" presStyleIdx="1" presStyleCnt="4"/>
      <dgm:spPr bwMode="auto"/>
    </dgm:pt>
    <dgm:pt modelId="{8F76F3C8-82B4-4DA4-AD09-B78BEACCAEEA}" type="pres">
      <dgm:prSet presAssocID="{F6CA9734-B58C-43A3-A313-E3282CFEB7FF}" presName="textBox4b" presStyleLbl="revTx" presStyleIdx="1" presStyleCnt="4" custScaleX="102772" custLinFactNeighborX="4013" custLinFactNeighborY="204">
        <dgm:presLayoutVars>
          <dgm:bulletEnabled val="1"/>
        </dgm:presLayoutVars>
      </dgm:prSet>
      <dgm:spPr bwMode="auto"/>
    </dgm:pt>
    <dgm:pt modelId="{BBF89EFC-4AA8-451A-81BC-840D8EA0DA43}" type="pres">
      <dgm:prSet presAssocID="{CFFB2E63-B865-4D73-A06D-7D2626D717D2}" presName="bullet4c" presStyleLbl="node1" presStyleIdx="2" presStyleCnt="4"/>
      <dgm:spPr bwMode="auto"/>
    </dgm:pt>
    <dgm:pt modelId="{9387D015-F9F8-42DB-B9A3-FD814B24066D}" type="pres">
      <dgm:prSet presAssocID="{CFFB2E63-B865-4D73-A06D-7D2626D717D2}" presName="textBox4c" presStyleLbl="revTx" presStyleIdx="2" presStyleCnt="4" custScaleX="119385" custScaleY="44247" custLinFactNeighborX="10339" custLinFactNeighborY="-16981">
        <dgm:presLayoutVars>
          <dgm:bulletEnabled val="1"/>
        </dgm:presLayoutVars>
      </dgm:prSet>
      <dgm:spPr bwMode="auto"/>
    </dgm:pt>
    <dgm:pt modelId="{FBCA1DB0-792D-4B9D-A174-7B2A903A31C5}" type="pres">
      <dgm:prSet presAssocID="{C0AE99AD-7B7F-4EEF-AA94-8A213F2D8F8B}" presName="bullet4d" presStyleLbl="node1" presStyleIdx="3" presStyleCnt="4"/>
      <dgm:spPr bwMode="auto">
        <a:solidFill>
          <a:srgbClr val="FF0000"/>
        </a:solidFill>
      </dgm:spPr>
    </dgm:pt>
    <dgm:pt modelId="{CE493AAC-D782-4BD4-9104-28D04B821421}" type="pres">
      <dgm:prSet presAssocID="{C0AE99AD-7B7F-4EEF-AA94-8A213F2D8F8B}" presName="textBox4d" presStyleLbl="revTx" presStyleIdx="3" presStyleCnt="4" custScaleX="121896" custScaleY="124327" custLinFactNeighborX="13189" custLinFactNeighborY="22670">
        <dgm:presLayoutVars>
          <dgm:bulletEnabled val="1"/>
        </dgm:presLayoutVars>
      </dgm:prSet>
      <dgm:spPr bwMode="auto"/>
    </dgm:pt>
  </dgm:ptLst>
  <dgm:cxnLst>
    <dgm:cxn modelId="{E2D80F13-C121-4B05-8869-914BBE5AE94A}" type="presOf" srcId="{CFFB2E63-B865-4D73-A06D-7D2626D717D2}" destId="{9387D015-F9F8-42DB-B9A3-FD814B24066D}" srcOrd="0" destOrd="0" presId="urn:microsoft.com/office/officeart/2005/8/layout/arrow2"/>
    <dgm:cxn modelId="{BB1EE715-B390-4F30-BE47-70CADFFF3573}" srcId="{FBE3F01E-1ABA-46B4-84C0-FAEB70DD3CE1}" destId="{C0AE99AD-7B7F-4EEF-AA94-8A213F2D8F8B}" srcOrd="3" destOrd="0" parTransId="{1AA1949D-6535-46E0-86DC-FF210D49744E}" sibTransId="{D6A74EFE-3F42-43F6-8659-7BC49EB47FE0}"/>
    <dgm:cxn modelId="{E5D41D64-F021-4DA9-A6A1-B84E90B0B02A}" srcId="{FBE3F01E-1ABA-46B4-84C0-FAEB70DD3CE1}" destId="{CFFB2E63-B865-4D73-A06D-7D2626D717D2}" srcOrd="2" destOrd="0" parTransId="{BA5518ED-367C-4BBE-84F9-662FDC4F6E1A}" sibTransId="{8C819945-430F-4B82-A05D-C0560FD45635}"/>
    <dgm:cxn modelId="{D5246568-F262-47B7-8E73-25E9827EEDDE}" type="presOf" srcId="{C0AE99AD-7B7F-4EEF-AA94-8A213F2D8F8B}" destId="{CE493AAC-D782-4BD4-9104-28D04B821421}" srcOrd="0" destOrd="0" presId="urn:microsoft.com/office/officeart/2005/8/layout/arrow2"/>
    <dgm:cxn modelId="{B2E3436D-D0C3-4351-AA37-4B4F07660AB0}" srcId="{FBE3F01E-1ABA-46B4-84C0-FAEB70DD3CE1}" destId="{3A235D95-19C5-41AD-BF95-46229F94BF85}" srcOrd="0" destOrd="0" parTransId="{67D79004-D7FF-4467-8D45-375F88DC8975}" sibTransId="{5E0AE387-F4D7-407E-B5A1-98D4C92273F6}"/>
    <dgm:cxn modelId="{9A5C3B8A-1E10-4FA6-B4A6-6EA52B93077D}" srcId="{FBE3F01E-1ABA-46B4-84C0-FAEB70DD3CE1}" destId="{F6CA9734-B58C-43A3-A313-E3282CFEB7FF}" srcOrd="1" destOrd="0" parTransId="{957CB473-055F-464D-B4C6-BA4FDBFEE39A}" sibTransId="{0D5E162E-CAA4-4971-A1F8-D241C8F26B18}"/>
    <dgm:cxn modelId="{56F74C91-BB74-42F4-8EB5-B72FE51D66AE}" type="presOf" srcId="{F6CA9734-B58C-43A3-A313-E3282CFEB7FF}" destId="{8F76F3C8-82B4-4DA4-AD09-B78BEACCAEEA}" srcOrd="0" destOrd="0" presId="urn:microsoft.com/office/officeart/2005/8/layout/arrow2"/>
    <dgm:cxn modelId="{269D1692-A607-4DA3-9E15-7252F0AEDD77}" type="presOf" srcId="{FBE3F01E-1ABA-46B4-84C0-FAEB70DD3CE1}" destId="{61D5ABF5-EE9C-4D5E-BFDF-FF8AC08D5C78}" srcOrd="0" destOrd="0" presId="urn:microsoft.com/office/officeart/2005/8/layout/arrow2"/>
    <dgm:cxn modelId="{51643DD0-73D2-4287-8261-995BC97A7A44}" type="presOf" srcId="{3A235D95-19C5-41AD-BF95-46229F94BF85}" destId="{7EAB995F-64AB-4B96-9A54-36279657DA58}" srcOrd="0" destOrd="0" presId="urn:microsoft.com/office/officeart/2005/8/layout/arrow2"/>
    <dgm:cxn modelId="{67C0B371-FFE0-4D7D-AFB9-E37CB1F42AA1}" type="presParOf" srcId="{61D5ABF5-EE9C-4D5E-BFDF-FF8AC08D5C78}" destId="{6CB516C7-CAE2-42CC-918A-E30DD3A16CE3}" srcOrd="0" destOrd="0" presId="urn:microsoft.com/office/officeart/2005/8/layout/arrow2"/>
    <dgm:cxn modelId="{CD190E62-4D9C-48B4-828B-6BE646315EE8}" type="presParOf" srcId="{61D5ABF5-EE9C-4D5E-BFDF-FF8AC08D5C78}" destId="{C32B5D29-1F77-4F8C-9D3C-5AD0B66E3543}" srcOrd="1" destOrd="0" presId="urn:microsoft.com/office/officeart/2005/8/layout/arrow2"/>
    <dgm:cxn modelId="{A9342DE7-3F3B-4989-A90C-42EB76FD6916}" type="presParOf" srcId="{C32B5D29-1F77-4F8C-9D3C-5AD0B66E3543}" destId="{20D70506-A33E-4708-8CF3-9A8494BEB912}" srcOrd="0" destOrd="0" presId="urn:microsoft.com/office/officeart/2005/8/layout/arrow2"/>
    <dgm:cxn modelId="{6169BD3D-164B-436A-9E53-8C04BF0B5361}" type="presParOf" srcId="{C32B5D29-1F77-4F8C-9D3C-5AD0B66E3543}" destId="{7EAB995F-64AB-4B96-9A54-36279657DA58}" srcOrd="1" destOrd="0" presId="urn:microsoft.com/office/officeart/2005/8/layout/arrow2"/>
    <dgm:cxn modelId="{4C44FB88-E2C9-4FA9-8051-CAD33BA6A1B1}" type="presParOf" srcId="{C32B5D29-1F77-4F8C-9D3C-5AD0B66E3543}" destId="{B436730B-D098-47EE-9688-E44FE6A04AC7}" srcOrd="2" destOrd="0" presId="urn:microsoft.com/office/officeart/2005/8/layout/arrow2"/>
    <dgm:cxn modelId="{DAF00B5F-BCF4-45A3-B6AE-C16EE313DFAA}" type="presParOf" srcId="{C32B5D29-1F77-4F8C-9D3C-5AD0B66E3543}" destId="{8F76F3C8-82B4-4DA4-AD09-B78BEACCAEEA}" srcOrd="3" destOrd="0" presId="urn:microsoft.com/office/officeart/2005/8/layout/arrow2"/>
    <dgm:cxn modelId="{FE08D1DF-0845-4B42-9228-5D8102B1BC4F}" type="presParOf" srcId="{C32B5D29-1F77-4F8C-9D3C-5AD0B66E3543}" destId="{BBF89EFC-4AA8-451A-81BC-840D8EA0DA43}" srcOrd="4" destOrd="0" presId="urn:microsoft.com/office/officeart/2005/8/layout/arrow2"/>
    <dgm:cxn modelId="{E5608B32-8DC8-42E6-8C9C-579061539140}" type="presParOf" srcId="{C32B5D29-1F77-4F8C-9D3C-5AD0B66E3543}" destId="{9387D015-F9F8-42DB-B9A3-FD814B24066D}" srcOrd="5" destOrd="0" presId="urn:microsoft.com/office/officeart/2005/8/layout/arrow2"/>
    <dgm:cxn modelId="{69748FFC-33A9-49AB-9195-AF41D30BDAD0}" type="presParOf" srcId="{C32B5D29-1F77-4F8C-9D3C-5AD0B66E3543}" destId="{FBCA1DB0-792D-4B9D-A174-7B2A903A31C5}" srcOrd="6" destOrd="0" presId="urn:microsoft.com/office/officeart/2005/8/layout/arrow2"/>
    <dgm:cxn modelId="{AB42DFE7-8678-4685-B022-8DF5259488B2}" type="presParOf" srcId="{C32B5D29-1F77-4F8C-9D3C-5AD0B66E3543}" destId="{CE493AAC-D782-4BD4-9104-28D04B821421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0CD043-DF6B-4AA8-A2EF-F3154C2E7912}" type="doc">
      <dgm:prSet loTypeId="urn:microsoft.com/office/officeart/2005/8/layout/radial2" loCatId="relationship" qsTypeId="urn:microsoft.com/office/officeart/2005/8/quickstyle/simple1#1" qsCatId="simple" csTypeId="urn:microsoft.com/office/officeart/2005/8/colors/accent1_2" csCatId="accent1" phldr="1"/>
      <dgm:spPr bwMode="auto"/>
      <dgm:t>
        <a:bodyPr/>
        <a:lstStyle/>
        <a:p>
          <a:pPr>
            <a:defRPr/>
          </a:pPr>
          <a:endParaRPr lang="es-ES"/>
        </a:p>
      </dgm:t>
    </dgm:pt>
    <dgm:pt modelId="{A65F3732-4179-4E55-A9BB-BD7621564DCB}">
      <dgm:prSet phldrT="[Texto]" custT="1"/>
      <dgm:spPr bwMode="auto">
        <a:solidFill>
          <a:srgbClr val="FF9933"/>
        </a:solidFill>
      </dgm:spPr>
      <dgm:t>
        <a:bodyPr/>
        <a:lstStyle/>
        <a:p>
          <a:pPr>
            <a:defRPr/>
          </a:pPr>
          <a:r>
            <a:rPr lang="es-ES" sz="1050" b="1">
              <a:solidFill>
                <a:schemeClr val="tx1"/>
              </a:solidFill>
              <a:latin typeface="Franklin Gothic Medium"/>
              <a:ea typeface="Verdana"/>
              <a:cs typeface="Verdana"/>
            </a:rPr>
            <a:t>Lesiones y signos clínicos </a:t>
          </a:r>
        </a:p>
      </dgm:t>
    </dgm:pt>
    <dgm:pt modelId="{AFB955EC-4FCF-4C16-97E5-E0AC3DF34AA5}" type="parTrans" cxnId="{66CA4D1E-E075-4CB6-AC0E-0E039F57DC21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4FF42D71-7B3D-4B30-888D-8D9AA26E8D2E}" type="sibTrans" cxnId="{66CA4D1E-E075-4CB6-AC0E-0E039F57DC21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A7F3587E-799F-4D6F-ACBA-7ACAE304DCCD}">
      <dgm:prSet phldrT="[Texto]"/>
      <dgm:spPr bwMode="auto"/>
      <dgm:t>
        <a:bodyPr/>
        <a:lstStyle/>
        <a:p>
          <a:pPr>
            <a:defRPr/>
          </a:pPr>
          <a:endParaRPr lang="es-ES"/>
        </a:p>
      </dgm:t>
    </dgm:pt>
    <dgm:pt modelId="{2D746436-2498-480C-B4A4-FAE0AA718D19}" type="parTrans" cxnId="{7AA2B3E3-31C8-49D2-A7D5-5D511E23F9AB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1C42DEA0-BA3A-4FE1-A4FF-5BFF3EA7C8EF}" type="sibTrans" cxnId="{7AA2B3E3-31C8-49D2-A7D5-5D511E23F9AB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D2797067-F6D2-43ED-A96D-5B2F40F0FCC4}">
      <dgm:prSet phldrT="[Texto]" custT="1"/>
      <dgm:spPr bwMode="auto">
        <a:solidFill>
          <a:srgbClr val="FFC000"/>
        </a:solidFill>
      </dgm:spPr>
      <dgm:t>
        <a:bodyPr/>
        <a:lstStyle/>
        <a:p>
          <a:pPr>
            <a:defRPr/>
          </a:pPr>
          <a:r>
            <a:rPr lang="es-ES" sz="800">
              <a:solidFill>
                <a:schemeClr val="tx1"/>
              </a:solidFill>
              <a:latin typeface="Franklin Gothic Medium"/>
              <a:ea typeface="Verdana"/>
              <a:cs typeface="Verdana"/>
            </a:rPr>
            <a:t>Enfermos subclínicos. </a:t>
          </a:r>
          <a:endParaRPr/>
        </a:p>
        <a:p>
          <a:pPr>
            <a:defRPr/>
          </a:pPr>
          <a:r>
            <a:rPr lang="es-ES" sz="800">
              <a:solidFill>
                <a:schemeClr val="tx1"/>
              </a:solidFill>
              <a:latin typeface="Franklin Gothic Medium"/>
              <a:ea typeface="Verdana"/>
              <a:cs typeface="Verdana"/>
            </a:rPr>
            <a:t>Sin lesiones evidentes. </a:t>
          </a:r>
          <a:endParaRPr lang="es-ES" sz="800">
            <a:solidFill>
              <a:schemeClr val="tx1"/>
            </a:solidFill>
          </a:endParaRPr>
        </a:p>
      </dgm:t>
    </dgm:pt>
    <dgm:pt modelId="{8C373ADA-5826-483D-B5E8-4D0A166A985B}" type="parTrans" cxnId="{2F1949E0-BD94-4631-99B3-1A0E1CB0EF14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DD992466-FD2B-42EF-8D4F-5175C9512DAF}" type="sibTrans" cxnId="{2F1949E0-BD94-4631-99B3-1A0E1CB0EF14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DC8FF688-C9D6-4802-A70E-D9F5C9A4349E}">
      <dgm:prSet phldrT="[Texto]"/>
      <dgm:spPr bwMode="auto"/>
      <dgm:t>
        <a:bodyPr/>
        <a:lstStyle/>
        <a:p>
          <a:pPr>
            <a:defRPr/>
          </a:pPr>
          <a:endParaRPr lang="es-ES">
            <a:latin typeface="Franklin Gothic Medium"/>
            <a:ea typeface="Verdana"/>
            <a:cs typeface="Verdana"/>
          </a:endParaRPr>
        </a:p>
      </dgm:t>
    </dgm:pt>
    <dgm:pt modelId="{80031499-5242-402D-B016-82FBDE8D3AE7}" type="parTrans" cxnId="{AA15089E-0089-44B9-926A-7E4A2FF1C99E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9EADABE2-5F26-4705-B81C-0F8933F08255}" type="sibTrans" cxnId="{AA15089E-0089-44B9-926A-7E4A2FF1C99E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BC224C65-E94C-4AE6-857D-CE89A42B4B89}">
      <dgm:prSet phldrT="[Texto]" custT="1"/>
      <dgm:spPr bwMode="auto">
        <a:solidFill>
          <a:srgbClr val="95CFD3"/>
        </a:solidFill>
      </dgm:spPr>
      <dgm:t>
        <a:bodyPr/>
        <a:lstStyle/>
        <a:p>
          <a:pPr>
            <a:defRPr/>
          </a:pPr>
          <a:r>
            <a:rPr lang="es-ES" sz="800">
              <a:solidFill>
                <a:schemeClr val="tx1"/>
              </a:solidFill>
              <a:latin typeface="Franklin Gothic Medium"/>
              <a:ea typeface="Verdana"/>
              <a:cs typeface="Verdana"/>
            </a:rPr>
            <a:t>Estado Portador Infección persistente</a:t>
          </a:r>
          <a:r>
            <a:rPr lang="es-ES" sz="500">
              <a:solidFill>
                <a:schemeClr val="tx1"/>
              </a:solidFill>
            </a:rPr>
            <a:t>. </a:t>
          </a:r>
        </a:p>
      </dgm:t>
    </dgm:pt>
    <dgm:pt modelId="{FAEDD49C-6114-468A-9A8D-85F4C17ACA09}" type="parTrans" cxnId="{A04DD984-420B-483F-97CC-8D9F1B6C78CC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3C73731C-AE77-4044-9DDC-50FD1D70ED92}" type="sibTrans" cxnId="{A04DD984-420B-483F-97CC-8D9F1B6C78CC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E3AC6007-D058-4329-9CF5-9F80C5F267D6}">
      <dgm:prSet phldrT="[Texto]"/>
      <dgm:spPr bwMode="auto"/>
      <dgm:t>
        <a:bodyPr/>
        <a:lstStyle/>
        <a:p>
          <a:pPr>
            <a:defRPr/>
          </a:pPr>
          <a:endParaRPr lang="es-ES"/>
        </a:p>
      </dgm:t>
    </dgm:pt>
    <dgm:pt modelId="{0A1D1754-EB45-4B4C-9E3C-C366E5FF87DA}" type="parTrans" cxnId="{F62F6287-DF6A-465C-9006-8C545C31CB8D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61CD8BD0-4373-4839-8417-F9B30A81B337}" type="sibTrans" cxnId="{F62F6287-DF6A-465C-9006-8C545C31CB8D}">
      <dgm:prSet/>
      <dgm:spPr bwMode="auto"/>
      <dgm:t>
        <a:bodyPr/>
        <a:lstStyle/>
        <a:p>
          <a:pPr>
            <a:defRPr/>
          </a:pPr>
          <a:endParaRPr lang="es-ES"/>
        </a:p>
      </dgm:t>
    </dgm:pt>
    <dgm:pt modelId="{D897FE9A-C5A1-48E2-8E8E-859AECCB9DEA}" type="pres">
      <dgm:prSet presAssocID="{DD0CD043-DF6B-4AA8-A2EF-F3154C2E7912}" presName="composite" presStyleCnt="0">
        <dgm:presLayoutVars>
          <dgm:chMax val="5"/>
          <dgm:dir/>
          <dgm:animLvl val="ctr"/>
          <dgm:resizeHandles val="exact"/>
        </dgm:presLayoutVars>
      </dgm:prSet>
      <dgm:spPr bwMode="auto"/>
    </dgm:pt>
    <dgm:pt modelId="{48B6635B-E13E-4037-9E33-07BEF7E2BF2F}" type="pres">
      <dgm:prSet presAssocID="{DD0CD043-DF6B-4AA8-A2EF-F3154C2E7912}" presName="cycle" presStyleCnt="0"/>
      <dgm:spPr bwMode="auto"/>
    </dgm:pt>
    <dgm:pt modelId="{D6374EC8-226C-43A5-8DB5-7ABAF27EE373}" type="pres">
      <dgm:prSet presAssocID="{DD0CD043-DF6B-4AA8-A2EF-F3154C2E7912}" presName="centerShape" presStyleCnt="0"/>
      <dgm:spPr bwMode="auto"/>
    </dgm:pt>
    <dgm:pt modelId="{C9DD56C9-5649-4254-8737-C175A2A40108}" type="pres">
      <dgm:prSet presAssocID="{DD0CD043-DF6B-4AA8-A2EF-F3154C2E7912}" presName="connSite" presStyleLbl="node1" presStyleIdx="0" presStyleCnt="4"/>
      <dgm:spPr bwMode="auto"/>
    </dgm:pt>
    <dgm:pt modelId="{E2875F79-6456-4237-9581-58D383535EBC}" type="pres">
      <dgm:prSet presAssocID="{DD0CD043-DF6B-4AA8-A2EF-F3154C2E7912}" presName="visible" presStyleLbl="node1" presStyleIdx="0" presStyleCnt="4"/>
      <dgm:spPr bwMode="auto">
        <a:solidFill>
          <a:srgbClr val="FF9933"/>
        </a:solidFill>
      </dgm:spPr>
    </dgm:pt>
    <dgm:pt modelId="{F7D18E61-9304-47F6-A5BE-119F72B0C283}" type="pres">
      <dgm:prSet presAssocID="{AFB955EC-4FCF-4C16-97E5-E0AC3DF34AA5}" presName="Name25" presStyleLbl="parChTrans1D1" presStyleIdx="0" presStyleCnt="3"/>
      <dgm:spPr bwMode="auto"/>
    </dgm:pt>
    <dgm:pt modelId="{DCDAE86D-1D8D-48A1-A63F-9B90FB03CDBC}" type="pres">
      <dgm:prSet presAssocID="{A65F3732-4179-4E55-A9BB-BD7621564DCB}" presName="node" presStyleCnt="0"/>
      <dgm:spPr bwMode="auto"/>
    </dgm:pt>
    <dgm:pt modelId="{8E8C2B6B-E9C0-44E7-9409-55BCC075EAA1}" type="pres">
      <dgm:prSet presAssocID="{A65F3732-4179-4E55-A9BB-BD7621564DCB}" presName="parentNode" presStyleLbl="node1" presStyleIdx="1" presStyleCnt="4" custScaleX="123523" custScaleY="117012">
        <dgm:presLayoutVars>
          <dgm:chMax val="1"/>
          <dgm:bulletEnabled val="1"/>
        </dgm:presLayoutVars>
      </dgm:prSet>
      <dgm:spPr bwMode="auto"/>
    </dgm:pt>
    <dgm:pt modelId="{FE3F4078-D294-44B6-9A6C-0E5E65EDC7D6}" type="pres">
      <dgm:prSet presAssocID="{A65F3732-4179-4E55-A9BB-BD7621564DCB}" presName="childNode" presStyleLbl="revTx" presStyleIdx="0" presStyleCnt="3">
        <dgm:presLayoutVars>
          <dgm:bulletEnabled val="1"/>
        </dgm:presLayoutVars>
      </dgm:prSet>
      <dgm:spPr bwMode="auto"/>
    </dgm:pt>
    <dgm:pt modelId="{60410897-543B-4A9F-BE62-9E18465B58C6}" type="pres">
      <dgm:prSet presAssocID="{8C373ADA-5826-483D-B5E8-4D0A166A985B}" presName="Name25" presStyleLbl="parChTrans1D1" presStyleIdx="1" presStyleCnt="3"/>
      <dgm:spPr bwMode="auto"/>
    </dgm:pt>
    <dgm:pt modelId="{F60927F5-86EA-4991-B83B-63BDFA581E2C}" type="pres">
      <dgm:prSet presAssocID="{D2797067-F6D2-43ED-A96D-5B2F40F0FCC4}" presName="node" presStyleCnt="0"/>
      <dgm:spPr bwMode="auto"/>
    </dgm:pt>
    <dgm:pt modelId="{DCEF91FA-6E74-42A3-9966-8A9920C1A28F}" type="pres">
      <dgm:prSet presAssocID="{D2797067-F6D2-43ED-A96D-5B2F40F0FCC4}" presName="parentNode" presStyleLbl="node1" presStyleIdx="2" presStyleCnt="4" custScaleX="119704" custScaleY="62076" custLinFactNeighborX="26203" custLinFactNeighborY="-26968">
        <dgm:presLayoutVars>
          <dgm:chMax val="1"/>
          <dgm:bulletEnabled val="1"/>
        </dgm:presLayoutVars>
      </dgm:prSet>
      <dgm:spPr bwMode="auto"/>
    </dgm:pt>
    <dgm:pt modelId="{B69EE93A-5EA8-448F-B886-EB76D39E3557}" type="pres">
      <dgm:prSet presAssocID="{D2797067-F6D2-43ED-A96D-5B2F40F0FCC4}" presName="childNode" presStyleLbl="revTx" presStyleIdx="1" presStyleCnt="3">
        <dgm:presLayoutVars>
          <dgm:bulletEnabled val="1"/>
        </dgm:presLayoutVars>
      </dgm:prSet>
      <dgm:spPr bwMode="auto"/>
    </dgm:pt>
    <dgm:pt modelId="{DB267C06-E958-4FB1-818E-864275AD2A72}" type="pres">
      <dgm:prSet presAssocID="{FAEDD49C-6114-468A-9A8D-85F4C17ACA09}" presName="Name25" presStyleLbl="parChTrans1D1" presStyleIdx="2" presStyleCnt="3"/>
      <dgm:spPr bwMode="auto"/>
    </dgm:pt>
    <dgm:pt modelId="{57BE4563-8994-442A-87FC-AF2CC6B54A56}" type="pres">
      <dgm:prSet presAssocID="{BC224C65-E94C-4AE6-857D-CE89A42B4B89}" presName="node" presStyleCnt="0"/>
      <dgm:spPr bwMode="auto"/>
    </dgm:pt>
    <dgm:pt modelId="{20DF1108-7FB0-404C-913C-4AFF14CAA209}" type="pres">
      <dgm:prSet presAssocID="{BC224C65-E94C-4AE6-857D-CE89A42B4B89}" presName="parentNode" presStyleLbl="node1" presStyleIdx="3" presStyleCnt="4" custScaleX="82297" custScaleY="60785" custLinFactNeighborX="74873" custLinFactNeighborY="-74384">
        <dgm:presLayoutVars>
          <dgm:chMax val="1"/>
          <dgm:bulletEnabled val="1"/>
        </dgm:presLayoutVars>
      </dgm:prSet>
      <dgm:spPr bwMode="auto"/>
    </dgm:pt>
    <dgm:pt modelId="{5D20673F-0799-4FBF-B8AE-3C7FE2468FC6}" type="pres">
      <dgm:prSet presAssocID="{BC224C65-E94C-4AE6-857D-CE89A42B4B89}" presName="childNode" presStyleLbl="revTx" presStyleIdx="2" presStyleCnt="3">
        <dgm:presLayoutVars>
          <dgm:bulletEnabled val="1"/>
        </dgm:presLayoutVars>
      </dgm:prSet>
      <dgm:spPr bwMode="auto"/>
    </dgm:pt>
  </dgm:ptLst>
  <dgm:cxnLst>
    <dgm:cxn modelId="{F8332002-956C-4983-A19F-4AA7BE5D9478}" type="presOf" srcId="{A65F3732-4179-4E55-A9BB-BD7621564DCB}" destId="{8E8C2B6B-E9C0-44E7-9409-55BCC075EAA1}" srcOrd="0" destOrd="0" presId="urn:microsoft.com/office/officeart/2005/8/layout/radial2"/>
    <dgm:cxn modelId="{4784FD0E-8900-40A3-ACB9-0A07FD84C837}" type="presOf" srcId="{D2797067-F6D2-43ED-A96D-5B2F40F0FCC4}" destId="{DCEF91FA-6E74-42A3-9966-8A9920C1A28F}" srcOrd="0" destOrd="0" presId="urn:microsoft.com/office/officeart/2005/8/layout/radial2"/>
    <dgm:cxn modelId="{A9ACF31D-BB51-45A7-8233-5D20E980E9BE}" type="presOf" srcId="{DD0CD043-DF6B-4AA8-A2EF-F3154C2E7912}" destId="{D897FE9A-C5A1-48E2-8E8E-859AECCB9DEA}" srcOrd="0" destOrd="0" presId="urn:microsoft.com/office/officeart/2005/8/layout/radial2"/>
    <dgm:cxn modelId="{66CA4D1E-E075-4CB6-AC0E-0E039F57DC21}" srcId="{DD0CD043-DF6B-4AA8-A2EF-F3154C2E7912}" destId="{A65F3732-4179-4E55-A9BB-BD7621564DCB}" srcOrd="0" destOrd="0" parTransId="{AFB955EC-4FCF-4C16-97E5-E0AC3DF34AA5}" sibTransId="{4FF42D71-7B3D-4B30-888D-8D9AA26E8D2E}"/>
    <dgm:cxn modelId="{7E0CF049-AAC8-4E41-990A-64F33B432C31}" type="presOf" srcId="{FAEDD49C-6114-468A-9A8D-85F4C17ACA09}" destId="{DB267C06-E958-4FB1-818E-864275AD2A72}" srcOrd="0" destOrd="0" presId="urn:microsoft.com/office/officeart/2005/8/layout/radial2"/>
    <dgm:cxn modelId="{7873FD7F-18B1-489B-A9A7-BA4227EE700A}" type="presOf" srcId="{AFB955EC-4FCF-4C16-97E5-E0AC3DF34AA5}" destId="{F7D18E61-9304-47F6-A5BE-119F72B0C283}" srcOrd="0" destOrd="0" presId="urn:microsoft.com/office/officeart/2005/8/layout/radial2"/>
    <dgm:cxn modelId="{A04DD984-420B-483F-97CC-8D9F1B6C78CC}" srcId="{DD0CD043-DF6B-4AA8-A2EF-F3154C2E7912}" destId="{BC224C65-E94C-4AE6-857D-CE89A42B4B89}" srcOrd="2" destOrd="0" parTransId="{FAEDD49C-6114-468A-9A8D-85F4C17ACA09}" sibTransId="{3C73731C-AE77-4044-9DDC-50FD1D70ED92}"/>
    <dgm:cxn modelId="{F62F6287-DF6A-465C-9006-8C545C31CB8D}" srcId="{BC224C65-E94C-4AE6-857D-CE89A42B4B89}" destId="{E3AC6007-D058-4329-9CF5-9F80C5F267D6}" srcOrd="0" destOrd="0" parTransId="{0A1D1754-EB45-4B4C-9E3C-C366E5FF87DA}" sibTransId="{61CD8BD0-4373-4839-8417-F9B30A81B337}"/>
    <dgm:cxn modelId="{F6EFDD8D-2F7C-45BF-8950-834B2A1B587F}" type="presOf" srcId="{E3AC6007-D058-4329-9CF5-9F80C5F267D6}" destId="{5D20673F-0799-4FBF-B8AE-3C7FE2468FC6}" srcOrd="0" destOrd="0" presId="urn:microsoft.com/office/officeart/2005/8/layout/radial2"/>
    <dgm:cxn modelId="{9C39C198-9C1D-4126-89EF-D8B5F2637305}" type="presOf" srcId="{BC224C65-E94C-4AE6-857D-CE89A42B4B89}" destId="{20DF1108-7FB0-404C-913C-4AFF14CAA209}" srcOrd="0" destOrd="0" presId="urn:microsoft.com/office/officeart/2005/8/layout/radial2"/>
    <dgm:cxn modelId="{AA15089E-0089-44B9-926A-7E4A2FF1C99E}" srcId="{D2797067-F6D2-43ED-A96D-5B2F40F0FCC4}" destId="{DC8FF688-C9D6-4802-A70E-D9F5C9A4349E}" srcOrd="0" destOrd="0" parTransId="{80031499-5242-402D-B016-82FBDE8D3AE7}" sibTransId="{9EADABE2-5F26-4705-B81C-0F8933F08255}"/>
    <dgm:cxn modelId="{EB1A77DD-494A-4ABF-9286-0EBF7E0E1155}" type="presOf" srcId="{DC8FF688-C9D6-4802-A70E-D9F5C9A4349E}" destId="{B69EE93A-5EA8-448F-B886-EB76D39E3557}" srcOrd="0" destOrd="0" presId="urn:microsoft.com/office/officeart/2005/8/layout/radial2"/>
    <dgm:cxn modelId="{2F1949E0-BD94-4631-99B3-1A0E1CB0EF14}" srcId="{DD0CD043-DF6B-4AA8-A2EF-F3154C2E7912}" destId="{D2797067-F6D2-43ED-A96D-5B2F40F0FCC4}" srcOrd="1" destOrd="0" parTransId="{8C373ADA-5826-483D-B5E8-4D0A166A985B}" sibTransId="{DD992466-FD2B-42EF-8D4F-5175C9512DAF}"/>
    <dgm:cxn modelId="{7AA2B3E3-31C8-49D2-A7D5-5D511E23F9AB}" srcId="{A65F3732-4179-4E55-A9BB-BD7621564DCB}" destId="{A7F3587E-799F-4D6F-ACBA-7ACAE304DCCD}" srcOrd="0" destOrd="0" parTransId="{2D746436-2498-480C-B4A4-FAE0AA718D19}" sibTransId="{1C42DEA0-BA3A-4FE1-A4FF-5BFF3EA7C8EF}"/>
    <dgm:cxn modelId="{940392EB-1F81-4DD0-A70F-016C95EF2FE7}" type="presOf" srcId="{8C373ADA-5826-483D-B5E8-4D0A166A985B}" destId="{60410897-543B-4A9F-BE62-9E18465B58C6}" srcOrd="0" destOrd="0" presId="urn:microsoft.com/office/officeart/2005/8/layout/radial2"/>
    <dgm:cxn modelId="{8FEE4FF7-959E-4374-A390-70C7CE8EC2CF}" type="presOf" srcId="{A7F3587E-799F-4D6F-ACBA-7ACAE304DCCD}" destId="{FE3F4078-D294-44B6-9A6C-0E5E65EDC7D6}" srcOrd="0" destOrd="0" presId="urn:microsoft.com/office/officeart/2005/8/layout/radial2"/>
    <dgm:cxn modelId="{0B9DE401-E807-46AD-AA52-7B8E423553AC}" type="presParOf" srcId="{D897FE9A-C5A1-48E2-8E8E-859AECCB9DEA}" destId="{48B6635B-E13E-4037-9E33-07BEF7E2BF2F}" srcOrd="0" destOrd="0" presId="urn:microsoft.com/office/officeart/2005/8/layout/radial2"/>
    <dgm:cxn modelId="{99B52365-D7DA-4CB4-81AB-32C82DC4377D}" type="presParOf" srcId="{48B6635B-E13E-4037-9E33-07BEF7E2BF2F}" destId="{D6374EC8-226C-43A5-8DB5-7ABAF27EE373}" srcOrd="0" destOrd="0" presId="urn:microsoft.com/office/officeart/2005/8/layout/radial2"/>
    <dgm:cxn modelId="{FE5C6B01-3004-4286-A1F1-B63B15D81E9F}" type="presParOf" srcId="{D6374EC8-226C-43A5-8DB5-7ABAF27EE373}" destId="{C9DD56C9-5649-4254-8737-C175A2A40108}" srcOrd="0" destOrd="0" presId="urn:microsoft.com/office/officeart/2005/8/layout/radial2"/>
    <dgm:cxn modelId="{21D77F8D-8C8F-4D6C-BF90-708744104A27}" type="presParOf" srcId="{D6374EC8-226C-43A5-8DB5-7ABAF27EE373}" destId="{E2875F79-6456-4237-9581-58D383535EBC}" srcOrd="1" destOrd="0" presId="urn:microsoft.com/office/officeart/2005/8/layout/radial2"/>
    <dgm:cxn modelId="{FED1750A-40A4-4213-BC60-20D077C2B27F}" type="presParOf" srcId="{48B6635B-E13E-4037-9E33-07BEF7E2BF2F}" destId="{F7D18E61-9304-47F6-A5BE-119F72B0C283}" srcOrd="1" destOrd="0" presId="urn:microsoft.com/office/officeart/2005/8/layout/radial2"/>
    <dgm:cxn modelId="{B807F3B8-F717-4C24-BF28-8738E676326B}" type="presParOf" srcId="{48B6635B-E13E-4037-9E33-07BEF7E2BF2F}" destId="{DCDAE86D-1D8D-48A1-A63F-9B90FB03CDBC}" srcOrd="2" destOrd="0" presId="urn:microsoft.com/office/officeart/2005/8/layout/radial2"/>
    <dgm:cxn modelId="{F3170085-B8F5-4A08-B595-582937E550E6}" type="presParOf" srcId="{DCDAE86D-1D8D-48A1-A63F-9B90FB03CDBC}" destId="{8E8C2B6B-E9C0-44E7-9409-55BCC075EAA1}" srcOrd="0" destOrd="0" presId="urn:microsoft.com/office/officeart/2005/8/layout/radial2"/>
    <dgm:cxn modelId="{FA9794BF-F86C-456C-91A6-2EBF1E74212F}" type="presParOf" srcId="{DCDAE86D-1D8D-48A1-A63F-9B90FB03CDBC}" destId="{FE3F4078-D294-44B6-9A6C-0E5E65EDC7D6}" srcOrd="1" destOrd="0" presId="urn:microsoft.com/office/officeart/2005/8/layout/radial2"/>
    <dgm:cxn modelId="{5916939E-D870-4141-A12A-7B92BFF0850D}" type="presParOf" srcId="{48B6635B-E13E-4037-9E33-07BEF7E2BF2F}" destId="{60410897-543B-4A9F-BE62-9E18465B58C6}" srcOrd="3" destOrd="0" presId="urn:microsoft.com/office/officeart/2005/8/layout/radial2"/>
    <dgm:cxn modelId="{AEB2F568-C512-4216-BA5F-FCCBD1462F20}" type="presParOf" srcId="{48B6635B-E13E-4037-9E33-07BEF7E2BF2F}" destId="{F60927F5-86EA-4991-B83B-63BDFA581E2C}" srcOrd="4" destOrd="0" presId="urn:microsoft.com/office/officeart/2005/8/layout/radial2"/>
    <dgm:cxn modelId="{B1211D1F-573B-4452-A249-219E6C92E861}" type="presParOf" srcId="{F60927F5-86EA-4991-B83B-63BDFA581E2C}" destId="{DCEF91FA-6E74-42A3-9966-8A9920C1A28F}" srcOrd="0" destOrd="0" presId="urn:microsoft.com/office/officeart/2005/8/layout/radial2"/>
    <dgm:cxn modelId="{9F048B94-10CB-4432-ABCA-18237BF72B98}" type="presParOf" srcId="{F60927F5-86EA-4991-B83B-63BDFA581E2C}" destId="{B69EE93A-5EA8-448F-B886-EB76D39E3557}" srcOrd="1" destOrd="0" presId="urn:microsoft.com/office/officeart/2005/8/layout/radial2"/>
    <dgm:cxn modelId="{66AB2C1D-DAEF-4AE7-AD6D-D9BB6DA33822}" type="presParOf" srcId="{48B6635B-E13E-4037-9E33-07BEF7E2BF2F}" destId="{DB267C06-E958-4FB1-818E-864275AD2A72}" srcOrd="5" destOrd="0" presId="urn:microsoft.com/office/officeart/2005/8/layout/radial2"/>
    <dgm:cxn modelId="{49F6A893-DB8E-4272-8A99-89F4E72EA1E8}" type="presParOf" srcId="{48B6635B-E13E-4037-9E33-07BEF7E2BF2F}" destId="{57BE4563-8994-442A-87FC-AF2CC6B54A56}" srcOrd="6" destOrd="0" presId="urn:microsoft.com/office/officeart/2005/8/layout/radial2"/>
    <dgm:cxn modelId="{21F66EED-C533-48EF-9B2D-7DFE75724708}" type="presParOf" srcId="{57BE4563-8994-442A-87FC-AF2CC6B54A56}" destId="{20DF1108-7FB0-404C-913C-4AFF14CAA209}" srcOrd="0" destOrd="0" presId="urn:microsoft.com/office/officeart/2005/8/layout/radial2"/>
    <dgm:cxn modelId="{ADE93726-ACD4-440D-8EE5-74F0B7806061}" type="presParOf" srcId="{57BE4563-8994-442A-87FC-AF2CC6B54A56}" destId="{5D20673F-0799-4FBF-B8AE-3C7FE2468FC6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516C7-CAE2-42CC-918A-E30DD3A16CE3}">
      <dsp:nvSpPr>
        <dsp:cNvPr id="0" name=""/>
        <dsp:cNvSpPr/>
      </dsp:nvSpPr>
      <dsp:spPr bwMode="auto">
        <a:xfrm>
          <a:off x="0" y="376865"/>
          <a:ext cx="5285720" cy="3303575"/>
        </a:xfrm>
        <a:prstGeom prst="swooshArrow">
          <a:avLst>
            <a:gd name="adj1" fmla="val 25000"/>
            <a:gd name="adj2" fmla="val 25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rgbClr val="000000"/>
        </a:lnRef>
        <a:fillRef idx="1">
          <a:srgbClr val="000000"/>
        </a:fillRef>
        <a:effectRef idx="1">
          <a:srgbClr val="000000"/>
        </a:effectRef>
        <a:fontRef idx="minor"/>
      </dsp:style>
    </dsp:sp>
    <dsp:sp modelId="{20D70506-A33E-4708-8CF3-9A8494BEB912}">
      <dsp:nvSpPr>
        <dsp:cNvPr id="0" name=""/>
        <dsp:cNvSpPr/>
      </dsp:nvSpPr>
      <dsp:spPr bwMode="auto">
        <a:xfrm>
          <a:off x="520643" y="2712922"/>
          <a:ext cx="121571" cy="121571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0">
          <a:srgbClr val="000000"/>
        </a:lnRef>
        <a:fillRef idx="2">
          <a:srgbClr val="000000"/>
        </a:fillRef>
        <a:effectRef idx="1">
          <a:srgbClr val="000000"/>
        </a:effectRef>
        <a:fontRef idx="minor">
          <a:schemeClr val="dk1"/>
        </a:fontRef>
      </dsp:style>
    </dsp:sp>
    <dsp:sp modelId="{7EAB995F-64AB-4B96-9A54-36279657DA58}">
      <dsp:nvSpPr>
        <dsp:cNvPr id="0" name=""/>
        <dsp:cNvSpPr/>
      </dsp:nvSpPr>
      <dsp:spPr bwMode="auto">
        <a:xfrm>
          <a:off x="397137" y="2898533"/>
          <a:ext cx="1172873" cy="397088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64418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s-ES" sz="1200" b="1" kern="1200">
              <a:latin typeface="Franklin Gothic Medium"/>
              <a:ea typeface="Verdana"/>
              <a:cs typeface="Verdana"/>
            </a:rPr>
            <a:t>Inhalación</a:t>
          </a:r>
          <a:r>
            <a:rPr lang="es-ES" sz="1200" b="1" kern="1200"/>
            <a:t> Ingestión</a:t>
          </a:r>
        </a:p>
      </dsp:txBody>
      <dsp:txXfrm>
        <a:off x="397137" y="2898533"/>
        <a:ext cx="1172873" cy="397088"/>
      </dsp:txXfrm>
    </dsp:sp>
    <dsp:sp modelId="{B436730B-D098-47EE-9688-E44FE6A04AC7}">
      <dsp:nvSpPr>
        <dsp:cNvPr id="0" name=""/>
        <dsp:cNvSpPr/>
      </dsp:nvSpPr>
      <dsp:spPr bwMode="auto">
        <a:xfrm>
          <a:off x="1379572" y="1944511"/>
          <a:ext cx="211428" cy="2114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0">
          <a:srgbClr val="000000"/>
        </a:lnRef>
        <a:fillRef idx="2">
          <a:srgbClr val="000000"/>
        </a:fillRef>
        <a:effectRef idx="1">
          <a:srgbClr val="000000"/>
        </a:effectRef>
        <a:fontRef idx="minor">
          <a:schemeClr val="dk1"/>
        </a:fontRef>
      </dsp:style>
    </dsp:sp>
    <dsp:sp modelId="{8F76F3C8-82B4-4DA4-AD09-B78BEACCAEEA}">
      <dsp:nvSpPr>
        <dsp:cNvPr id="0" name=""/>
        <dsp:cNvSpPr/>
      </dsp:nvSpPr>
      <dsp:spPr bwMode="auto">
        <a:xfrm>
          <a:off x="1514447" y="2053305"/>
          <a:ext cx="1140770" cy="1509733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12032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s-ES" sz="1100" kern="1200">
              <a:latin typeface="Franklin Gothic Medium"/>
              <a:ea typeface="Verdana"/>
              <a:cs typeface="Verdana"/>
            </a:rPr>
            <a:t>Infección de las células del tracto respiratorio superior, mucosas y tejido linfoide región orofaríngea.</a:t>
          </a:r>
        </a:p>
      </dsp:txBody>
      <dsp:txXfrm>
        <a:off x="1514447" y="2053305"/>
        <a:ext cx="1140770" cy="1509733"/>
      </dsp:txXfrm>
    </dsp:sp>
    <dsp:sp modelId="{BBF89EFC-4AA8-451A-81BC-840D8EA0DA43}">
      <dsp:nvSpPr>
        <dsp:cNvPr id="0" name=""/>
        <dsp:cNvSpPr/>
      </dsp:nvSpPr>
      <dsp:spPr bwMode="auto">
        <a:xfrm>
          <a:off x="2476359" y="1378278"/>
          <a:ext cx="280143" cy="28014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0">
          <a:srgbClr val="000000"/>
        </a:lnRef>
        <a:fillRef idx="2">
          <a:srgbClr val="000000"/>
        </a:fillRef>
        <a:effectRef idx="1">
          <a:srgbClr val="000000"/>
        </a:effectRef>
        <a:fontRef idx="minor">
          <a:schemeClr val="dk1"/>
        </a:fontRef>
      </dsp:style>
    </dsp:sp>
    <dsp:sp modelId="{9387D015-F9F8-42DB-B9A3-FD814B24066D}">
      <dsp:nvSpPr>
        <dsp:cNvPr id="0" name=""/>
        <dsp:cNvSpPr/>
      </dsp:nvSpPr>
      <dsp:spPr bwMode="auto">
        <a:xfrm>
          <a:off x="2623607" y="1740793"/>
          <a:ext cx="1325174" cy="903350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48442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s-ES" sz="1200" b="1" kern="1200">
              <a:latin typeface="Franklin Gothic Medium"/>
              <a:ea typeface="Verdana"/>
              <a:cs typeface="Verdana"/>
            </a:rPr>
            <a:t>Primer ciclo de replicación viral</a:t>
          </a:r>
          <a:endParaRPr lang="es-ES" sz="1400" b="1" kern="1200">
            <a:latin typeface="Franklin Gothic Medium"/>
            <a:ea typeface="Verdana"/>
            <a:cs typeface="Verdana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s-ES" sz="1200" kern="1200">
              <a:latin typeface="Franklin Gothic Medium"/>
              <a:ea typeface="Verdana"/>
              <a:cs typeface="Verdana"/>
            </a:rPr>
            <a:t> </a:t>
          </a:r>
        </a:p>
      </dsp:txBody>
      <dsp:txXfrm>
        <a:off x="2623607" y="1740793"/>
        <a:ext cx="1325174" cy="903350"/>
      </dsp:txXfrm>
    </dsp:sp>
    <dsp:sp modelId="{FBCA1DB0-792D-4B9D-A174-7B2A903A31C5}">
      <dsp:nvSpPr>
        <dsp:cNvPr id="0" name=""/>
        <dsp:cNvSpPr/>
      </dsp:nvSpPr>
      <dsp:spPr bwMode="auto">
        <a:xfrm>
          <a:off x="3670932" y="1003652"/>
          <a:ext cx="375286" cy="375286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</dsp:spPr>
      <dsp:style>
        <a:lnRef idx="0">
          <a:srgbClr val="000000"/>
        </a:lnRef>
        <a:fillRef idx="2">
          <a:srgbClr val="000000"/>
        </a:fillRef>
        <a:effectRef idx="1">
          <a:srgbClr val="000000"/>
        </a:effectRef>
        <a:fontRef idx="minor">
          <a:schemeClr val="dk1"/>
        </a:fontRef>
      </dsp:style>
    </dsp:sp>
    <dsp:sp modelId="{CE493AAC-D782-4BD4-9104-28D04B821421}">
      <dsp:nvSpPr>
        <dsp:cNvPr id="0" name=""/>
        <dsp:cNvSpPr/>
      </dsp:nvSpPr>
      <dsp:spPr bwMode="auto">
        <a:xfrm>
          <a:off x="3883450" y="1159568"/>
          <a:ext cx="1353047" cy="294488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198856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/>
          </a:pPr>
          <a:r>
            <a:rPr lang="es-ES" sz="1400" b="1" kern="1200">
              <a:latin typeface="Franklin Gothic Medium"/>
              <a:ea typeface="Verdana"/>
              <a:cs typeface="Verdana"/>
            </a:rPr>
            <a:t>VIREMIA</a:t>
          </a:r>
          <a:endParaRPr kern="120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/>
          </a:pPr>
          <a:endParaRPr lang="es-ES" sz="1200" kern="1200">
            <a:latin typeface="Franklin Gothic Medium"/>
            <a:ea typeface="Verdana"/>
            <a:cs typeface="Verdana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/>
          </a:pPr>
          <a:r>
            <a:rPr lang="es-ES" sz="1200" kern="1200">
              <a:latin typeface="Franklin Gothic Medium"/>
              <a:ea typeface="Verdana"/>
              <a:cs typeface="Verdana"/>
            </a:rPr>
            <a:t>Por vía circulatoria y linfática</a:t>
          </a:r>
          <a:endParaRPr kern="120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  <a:defRPr/>
          </a:pPr>
          <a:r>
            <a:rPr lang="es-ES_tradnl" sz="1200" b="1" kern="1200">
              <a:solidFill>
                <a:schemeClr val="accent1">
                  <a:lumMod val="90000"/>
                </a:schemeClr>
              </a:solidFill>
              <a:latin typeface="Franklin Gothic Medium"/>
              <a:ea typeface="Verdana"/>
              <a:cs typeface="Verdana"/>
            </a:rPr>
            <a:t>1 a 6 días.</a:t>
          </a:r>
          <a:endParaRPr kern="120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/>
          </a:pPr>
          <a:endParaRPr lang="es-ES_tradnl" sz="1200" b="1" kern="1200">
            <a:solidFill>
              <a:schemeClr val="tx1"/>
            </a:solidFill>
            <a:latin typeface="Franklin Gothic Medium"/>
            <a:ea typeface="Verdana"/>
            <a:cs typeface="Verdana"/>
          </a:endParaRP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/>
          </a:pPr>
          <a:r>
            <a:rPr lang="es-ES_tradnl" sz="1200" b="1" kern="1200">
              <a:solidFill>
                <a:schemeClr val="tx1"/>
              </a:solidFill>
              <a:latin typeface="Franklin Gothic Medium"/>
              <a:ea typeface="Verdana"/>
              <a:cs typeface="Verdana"/>
            </a:rPr>
            <a:t>Fiebre:</a:t>
          </a:r>
          <a:endParaRPr kern="120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/>
          </a:pPr>
          <a:r>
            <a:rPr lang="es-ES_tradnl" sz="1200" b="1" kern="1200">
              <a:solidFill>
                <a:schemeClr val="accent1">
                  <a:lumMod val="90000"/>
                </a:schemeClr>
              </a:solidFill>
              <a:latin typeface="Franklin Gothic Medium"/>
              <a:ea typeface="Verdana"/>
              <a:cs typeface="Verdana"/>
            </a:rPr>
            <a:t>48 hs 	</a:t>
          </a:r>
          <a:endParaRPr kern="120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/>
          </a:pPr>
          <a:r>
            <a:rPr lang="es-ES_tradnl" sz="1200" b="1" kern="1200">
              <a:solidFill>
                <a:schemeClr val="accent1">
                  <a:lumMod val="90000"/>
                </a:schemeClr>
              </a:solidFill>
              <a:latin typeface="Franklin Gothic Medium"/>
              <a:ea typeface="Verdana"/>
              <a:cs typeface="Verdana"/>
            </a:rPr>
            <a:t>antes de </a:t>
          </a:r>
          <a:endParaRPr kern="1200"/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  <a:defRPr/>
          </a:pPr>
          <a:r>
            <a:rPr lang="es-ES_tradnl" sz="1200" b="1" kern="1200">
              <a:solidFill>
                <a:schemeClr val="accent1">
                  <a:lumMod val="90000"/>
                </a:schemeClr>
              </a:solidFill>
              <a:latin typeface="Franklin Gothic Medium"/>
              <a:ea typeface="Verdana"/>
              <a:cs typeface="Verdana"/>
            </a:rPr>
            <a:t>lesiones</a:t>
          </a:r>
          <a:endParaRPr lang="es-ES" sz="1200" kern="1200">
            <a:solidFill>
              <a:schemeClr val="accent1">
                <a:lumMod val="90000"/>
              </a:schemeClr>
            </a:solidFill>
            <a:latin typeface="Franklin Gothic Medium"/>
            <a:ea typeface="Verdana"/>
            <a:cs typeface="Verdana"/>
          </a:endParaRPr>
        </a:p>
      </dsp:txBody>
      <dsp:txXfrm>
        <a:off x="3883450" y="1159568"/>
        <a:ext cx="1353047" cy="29448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67C06-E958-4FB1-818E-864275AD2A72}">
      <dsp:nvSpPr>
        <dsp:cNvPr id="0" name=""/>
        <dsp:cNvSpPr/>
      </dsp:nvSpPr>
      <dsp:spPr bwMode="auto">
        <a:xfrm rot="783965">
          <a:off x="1381933" y="2446991"/>
          <a:ext cx="1195220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1195220" y="32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60410897-543B-4A9F-BE62-9E18465B58C6}">
      <dsp:nvSpPr>
        <dsp:cNvPr id="0" name=""/>
        <dsp:cNvSpPr/>
      </dsp:nvSpPr>
      <dsp:spPr bwMode="auto">
        <a:xfrm rot="21115913">
          <a:off x="1393584" y="2032973"/>
          <a:ext cx="772086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772086" y="32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F7D18E61-9304-47F6-A5BE-119F72B0C283}">
      <dsp:nvSpPr>
        <dsp:cNvPr id="0" name=""/>
        <dsp:cNvSpPr/>
      </dsp:nvSpPr>
      <dsp:spPr bwMode="auto">
        <a:xfrm rot="18998679">
          <a:off x="1342362" y="1466301"/>
          <a:ext cx="403408" cy="65214"/>
        </a:xfrm>
        <a:custGeom>
          <a:avLst/>
          <a:gdLst/>
          <a:ahLst/>
          <a:cxnLst/>
          <a:rect l="0" t="0" r="0" b="0"/>
          <a:pathLst>
            <a:path>
              <a:moveTo>
                <a:pt x="0" y="32607"/>
              </a:moveTo>
              <a:lnTo>
                <a:pt x="403408" y="326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</dsp:sp>
    <dsp:sp modelId="{E2875F79-6456-4237-9581-58D383535EBC}">
      <dsp:nvSpPr>
        <dsp:cNvPr id="0" name=""/>
        <dsp:cNvSpPr/>
      </dsp:nvSpPr>
      <dsp:spPr bwMode="auto">
        <a:xfrm>
          <a:off x="-62534" y="1346189"/>
          <a:ext cx="1717576" cy="1717576"/>
        </a:xfrm>
        <a:prstGeom prst="ellipse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</dsp:sp>
    <dsp:sp modelId="{8E8C2B6B-E9C0-44E7-9409-55BCC075EAA1}">
      <dsp:nvSpPr>
        <dsp:cNvPr id="0" name=""/>
        <dsp:cNvSpPr/>
      </dsp:nvSpPr>
      <dsp:spPr bwMode="auto">
        <a:xfrm>
          <a:off x="1505046" y="331868"/>
          <a:ext cx="1272961" cy="1205862"/>
        </a:xfrm>
        <a:prstGeom prst="ellipse">
          <a:avLst/>
        </a:prstGeom>
        <a:solidFill>
          <a:srgbClr val="FF99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s-ES" sz="1050" b="1" kern="1200">
              <a:solidFill>
                <a:schemeClr val="tx1"/>
              </a:solidFill>
              <a:latin typeface="Franklin Gothic Medium"/>
              <a:ea typeface="Verdana"/>
              <a:cs typeface="Verdana"/>
            </a:rPr>
            <a:t>Lesiones y signos clínicos </a:t>
          </a:r>
        </a:p>
      </dsp:txBody>
      <dsp:txXfrm>
        <a:off x="1691467" y="508462"/>
        <a:ext cx="900119" cy="852674"/>
      </dsp:txXfrm>
    </dsp:sp>
    <dsp:sp modelId="{FE3F4078-D294-44B6-9A6C-0E5E65EDC7D6}">
      <dsp:nvSpPr>
        <dsp:cNvPr id="0" name=""/>
        <dsp:cNvSpPr/>
      </dsp:nvSpPr>
      <dsp:spPr bwMode="auto">
        <a:xfrm>
          <a:off x="2578043" y="331868"/>
          <a:ext cx="1909441" cy="1205862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endParaRPr lang="es-ES" sz="4700" kern="1200"/>
        </a:p>
      </dsp:txBody>
      <dsp:txXfrm>
        <a:off x="2578043" y="331868"/>
        <a:ext cx="1909441" cy="1205862"/>
      </dsp:txXfrm>
    </dsp:sp>
    <dsp:sp modelId="{DCEF91FA-6E74-42A3-9966-8A9920C1A28F}">
      <dsp:nvSpPr>
        <dsp:cNvPr id="0" name=""/>
        <dsp:cNvSpPr/>
      </dsp:nvSpPr>
      <dsp:spPr bwMode="auto">
        <a:xfrm>
          <a:off x="2140021" y="1607198"/>
          <a:ext cx="1233604" cy="639721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s-ES" sz="800" kern="1200">
              <a:solidFill>
                <a:schemeClr val="tx1"/>
              </a:solidFill>
              <a:latin typeface="Franklin Gothic Medium"/>
              <a:ea typeface="Verdana"/>
              <a:cs typeface="Verdana"/>
            </a:rPr>
            <a:t>Enfermos subclínicos. </a:t>
          </a:r>
          <a:endParaRPr kern="120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s-ES" sz="800" kern="1200">
              <a:solidFill>
                <a:schemeClr val="tx1"/>
              </a:solidFill>
              <a:latin typeface="Franklin Gothic Medium"/>
              <a:ea typeface="Verdana"/>
              <a:cs typeface="Verdana"/>
            </a:rPr>
            <a:t>Sin lesiones evidentes. </a:t>
          </a:r>
          <a:endParaRPr lang="es-ES" sz="800" kern="1200">
            <a:solidFill>
              <a:schemeClr val="tx1"/>
            </a:solidFill>
          </a:endParaRPr>
        </a:p>
      </dsp:txBody>
      <dsp:txXfrm>
        <a:off x="2320678" y="1700883"/>
        <a:ext cx="872290" cy="452351"/>
      </dsp:txXfrm>
    </dsp:sp>
    <dsp:sp modelId="{B69EE93A-5EA8-448F-B886-EB76D39E3557}">
      <dsp:nvSpPr>
        <dsp:cNvPr id="0" name=""/>
        <dsp:cNvSpPr/>
      </dsp:nvSpPr>
      <dsp:spPr bwMode="auto">
        <a:xfrm>
          <a:off x="3222857" y="1607198"/>
          <a:ext cx="1850406" cy="639721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endParaRPr lang="es-ES" sz="4700" kern="1200">
            <a:latin typeface="Franklin Gothic Medium"/>
            <a:ea typeface="Verdana"/>
            <a:cs typeface="Verdana"/>
          </a:endParaRPr>
        </a:p>
      </dsp:txBody>
      <dsp:txXfrm>
        <a:off x="3222857" y="1607198"/>
        <a:ext cx="1850406" cy="639721"/>
      </dsp:txXfrm>
    </dsp:sp>
    <dsp:sp modelId="{20DF1108-7FB0-404C-913C-4AFF14CAA209}">
      <dsp:nvSpPr>
        <dsp:cNvPr id="0" name=""/>
        <dsp:cNvSpPr/>
      </dsp:nvSpPr>
      <dsp:spPr bwMode="auto">
        <a:xfrm>
          <a:off x="2542180" y="2395385"/>
          <a:ext cx="848108" cy="626417"/>
        </a:xfrm>
        <a:prstGeom prst="ellipse">
          <a:avLst/>
        </a:prstGeom>
        <a:solidFill>
          <a:srgbClr val="95CFD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rgbClr val="000000"/>
        </a:lnRef>
        <a:fillRef idx="1">
          <a:srgbClr val="000000"/>
        </a:fillRef>
        <a:effectRef idx="0">
          <a:srgbClr val="00000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/>
          </a:pPr>
          <a:r>
            <a:rPr lang="es-ES" sz="800" kern="1200">
              <a:solidFill>
                <a:schemeClr val="tx1"/>
              </a:solidFill>
              <a:latin typeface="Franklin Gothic Medium"/>
              <a:ea typeface="Verdana"/>
              <a:cs typeface="Verdana"/>
            </a:rPr>
            <a:t>Estado Portador Infección persistente</a:t>
          </a:r>
          <a:r>
            <a:rPr lang="es-ES" sz="500" kern="1200">
              <a:solidFill>
                <a:schemeClr val="tx1"/>
              </a:solidFill>
            </a:rPr>
            <a:t>. </a:t>
          </a:r>
        </a:p>
      </dsp:txBody>
      <dsp:txXfrm>
        <a:off x="2666383" y="2487122"/>
        <a:ext cx="599702" cy="442943"/>
      </dsp:txXfrm>
    </dsp:sp>
    <dsp:sp modelId="{5D20673F-0799-4FBF-B8AE-3C7FE2468FC6}">
      <dsp:nvSpPr>
        <dsp:cNvPr id="0" name=""/>
        <dsp:cNvSpPr/>
      </dsp:nvSpPr>
      <dsp:spPr bwMode="auto">
        <a:xfrm>
          <a:off x="3721390" y="2395385"/>
          <a:ext cx="1272162" cy="626417"/>
        </a:xfrm>
        <a:prstGeom prst="rect">
          <a:avLst/>
        </a:prstGeom>
        <a:noFill/>
        <a:ln>
          <a:noFill/>
        </a:ln>
        <a:effectLst/>
      </dsp:spPr>
      <dsp:style>
        <a:lnRef idx="0">
          <a:srgbClr val="000000"/>
        </a:lnRef>
        <a:fillRef idx="0">
          <a:srgbClr val="000000"/>
        </a:fillRef>
        <a:effectRef idx="0">
          <a:srgbClr val="00000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  <a:defRPr/>
          </a:pPr>
          <a:endParaRPr lang="es-ES" sz="4700" kern="1200"/>
        </a:p>
      </dsp:txBody>
      <dsp:txXfrm>
        <a:off x="3721390" y="2395385"/>
        <a:ext cx="1272162" cy="626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/>
    <dgm:txPr/>
    <dgm:style>
      <a:lnRef idx="1">
        <a:srgbClr val="000000"/>
      </a:lnRef>
      <a:fillRef idx="2">
        <a:srgbClr val="000000"/>
      </a:fillRef>
      <a:effectRef idx="0">
        <a:srgbClr val="00000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/>
    </dgm:style>
  </dgm:styleLbl>
  <dgm:styleLbl name="asst0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/>
    <dgm:txPr/>
    <dgm:style>
      <a:lnRef idx="0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rgbClr val="000000"/>
      </a:lnRef>
      <a:fillRef idx="2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1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flat" dir="t"/>
    </dgm:scene3d>
    <dgm:sp3d/>
    <dgm:txPr/>
    <dgm:style>
      <a:lnRef idx="1">
        <a:srgbClr val="000000"/>
      </a:lnRef>
      <a:fillRef idx="2">
        <a:srgbClr val="000000"/>
      </a:fillRef>
      <a:effectRef idx="1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rgbClr val="000000"/>
      </a:lnRef>
      <a:fillRef idx="1">
        <a:srgbClr val="000000"/>
      </a:fillRef>
      <a:effectRef idx="0">
        <a:srgbClr val="00000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rgbClr val="000000"/>
      </a:lnRef>
      <a:fillRef idx="0">
        <a:srgbClr val="000000"/>
      </a:fillRef>
      <a:effectRef idx="0">
        <a:srgbClr val="00000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ECON" type="blank" userDrawn="1">
  <p:cSld name="MECON">
    <p:bg>
      <p:bgPr>
        <a:solidFill>
          <a:srgbClr val="090A1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BJECT_WITH_CAPTION_TEXT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/>
          <p:nvPr/>
        </p:nvSpPr>
        <p:spPr bwMode="auto">
          <a:xfrm>
            <a:off x="558211" y="1162033"/>
            <a:ext cx="3740740" cy="464334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7" name="Google Shape;77;p11"/>
          <p:cNvSpPr/>
          <p:nvPr/>
        </p:nvSpPr>
        <p:spPr bwMode="auto">
          <a:xfrm>
            <a:off x="498835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 bwMode="auto">
          <a:xfrm>
            <a:off x="868680" y="1709928"/>
            <a:ext cx="3099816" cy="170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venir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 bwMode="auto">
          <a:xfrm>
            <a:off x="4965192" y="1709928"/>
            <a:ext cx="6729984" cy="409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 bwMode="auto">
          <a:xfrm>
            <a:off x="868680" y="3429000"/>
            <a:ext cx="3099816" cy="206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 bwMode="auto">
          <a:xfrm>
            <a:off x="86868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PICTURE_WITH_CAPTION_TEXT" type="picTx" userDrawn="1">
  <p:cSld name="PICTURE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/>
          <p:nvPr/>
        </p:nvSpPr>
        <p:spPr bwMode="auto">
          <a:xfrm>
            <a:off x="558211" y="1162033"/>
            <a:ext cx="3740740" cy="464334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6" name="Google Shape;86;p12"/>
          <p:cNvSpPr/>
          <p:nvPr/>
        </p:nvSpPr>
        <p:spPr bwMode="auto">
          <a:xfrm>
            <a:off x="498835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 bwMode="auto">
          <a:xfrm>
            <a:off x="868680" y="1709928"/>
            <a:ext cx="3099816" cy="170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venir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8" name="Google Shape;88;p12"/>
          <p:cNvSpPr>
            <a:spLocks noGrp="1"/>
          </p:cNvSpPr>
          <p:nvPr>
            <p:ph type="pic" idx="2"/>
          </p:nvPr>
        </p:nvSpPr>
        <p:spPr bwMode="auto">
          <a:xfrm>
            <a:off x="4965192" y="1161288"/>
            <a:ext cx="6729984" cy="4645152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 bwMode="auto">
          <a:xfrm>
            <a:off x="868680" y="3438144"/>
            <a:ext cx="309981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dt" idx="10"/>
          </p:nvPr>
        </p:nvSpPr>
        <p:spPr bwMode="auto">
          <a:xfrm>
            <a:off x="86868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VERTICAL_TITLE_AND_VERTICAL_TEXT" type="vertTitleAndTx" userDrawn="1">
  <p:cSld name="VERTICAL_TITLE_AND_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 bwMode="auto">
          <a:xfrm rot="5400000">
            <a:off x="7133432" y="1956599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1"/>
          </p:nvPr>
        </p:nvSpPr>
        <p:spPr bwMode="auto">
          <a:xfrm rot="5400000">
            <a:off x="1799432" y="-596101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ECON" type="blank" userDrawn="1">
  <p:cSld name="BLANK">
    <p:bg>
      <p:bgPr>
        <a:solidFill>
          <a:srgbClr val="090A1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ECON 2" userDrawn="1">
  <p:cSld name="BLANK_2">
    <p:bg>
      <p:bgPr>
        <a:solidFill>
          <a:srgbClr val="090A1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  <p:sp>
        <p:nvSpPr>
          <p:cNvPr id="21" name="Google Shape;21;p3"/>
          <p:cNvSpPr/>
          <p:nvPr/>
        </p:nvSpPr>
        <p:spPr bwMode="auto">
          <a:xfrm flipH="1">
            <a:off x="-136351" y="-68825"/>
            <a:ext cx="2890200" cy="7065600"/>
          </a:xfrm>
          <a:prstGeom prst="rect">
            <a:avLst/>
          </a:prstGeom>
          <a:solidFill>
            <a:srgbClr val="252C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ECON 1" userDrawn="1">
  <p:cSld name="BLANK_1">
    <p:bg>
      <p:bgPr>
        <a:solidFill>
          <a:srgbClr val="282A4E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VERTICAL_TEXT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 bwMode="auto"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BJECT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 bwMode="auto">
          <a:xfrm>
            <a:off x="558211" y="0"/>
            <a:ext cx="11167447" cy="20188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1" name="Google Shape;31;p6"/>
          <p:cNvSpPr/>
          <p:nvPr/>
        </p:nvSpPr>
        <p:spPr bwMode="auto">
          <a:xfrm>
            <a:off x="566928" y="0"/>
            <a:ext cx="11155680" cy="2011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2" name="Google Shape;32;p6"/>
          <p:cNvSpPr/>
          <p:nvPr/>
        </p:nvSpPr>
        <p:spPr bwMode="auto">
          <a:xfrm>
            <a:off x="498835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 bwMode="auto"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 bwMode="auto">
          <a:xfrm>
            <a:off x="1115568" y="2478024"/>
            <a:ext cx="10168128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 bwMode="auto">
          <a:xfrm>
            <a:off x="1115568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 bwMode="auto">
          <a:xfrm>
            <a:off x="8540496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_HEADER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 bwMode="auto">
          <a:xfrm>
            <a:off x="558211" y="4981421"/>
            <a:ext cx="11134956" cy="82296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0" name="Google Shape;40;p7"/>
          <p:cNvSpPr/>
          <p:nvPr/>
        </p:nvSpPr>
        <p:spPr bwMode="auto">
          <a:xfrm>
            <a:off x="498835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 bwMode="auto">
          <a:xfrm>
            <a:off x="557784" y="640080"/>
            <a:ext cx="10890504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venir"/>
              <a:buNone/>
              <a:defRPr sz="6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 bwMode="auto">
          <a:xfrm>
            <a:off x="841248" y="5102352"/>
            <a:ext cx="10607040" cy="58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ECON 2" userDrawn="1">
  <p:cSld name="MECON 2">
    <p:bg>
      <p:bgPr>
        <a:solidFill>
          <a:srgbClr val="090A1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  <p:sp>
        <p:nvSpPr>
          <p:cNvPr id="21" name="Google Shape;21;p3"/>
          <p:cNvSpPr/>
          <p:nvPr/>
        </p:nvSpPr>
        <p:spPr bwMode="auto">
          <a:xfrm flipH="1">
            <a:off x="-136351" y="-68825"/>
            <a:ext cx="2890200" cy="7065600"/>
          </a:xfrm>
          <a:prstGeom prst="rect">
            <a:avLst/>
          </a:prstGeom>
          <a:solidFill>
            <a:srgbClr val="252C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  <a:defRPr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WO_OBJECTS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 bwMode="auto">
          <a:xfrm>
            <a:off x="558211" y="0"/>
            <a:ext cx="11167447" cy="20188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8" name="Google Shape;48;p8"/>
          <p:cNvSpPr/>
          <p:nvPr/>
        </p:nvSpPr>
        <p:spPr bwMode="auto">
          <a:xfrm>
            <a:off x="566928" y="0"/>
            <a:ext cx="11155680" cy="2011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9" name="Google Shape;49;p8"/>
          <p:cNvSpPr/>
          <p:nvPr/>
        </p:nvSpPr>
        <p:spPr bwMode="auto">
          <a:xfrm>
            <a:off x="498835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 bwMode="auto"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 bwMode="auto">
          <a:xfrm>
            <a:off x="1115568" y="2478024"/>
            <a:ext cx="4937760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 bwMode="auto">
          <a:xfrm>
            <a:off x="6345936" y="2478024"/>
            <a:ext cx="4937760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 bwMode="auto">
          <a:xfrm>
            <a:off x="1115568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 bwMode="auto">
          <a:xfrm>
            <a:off x="8540496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WO_OBJECTS_WITH_TEXT" type="twoTxTwoObj" userDrawn="1">
  <p:cSld name="TWO_OBJECTS_WITH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 bwMode="auto">
          <a:xfrm>
            <a:off x="558211" y="0"/>
            <a:ext cx="11167447" cy="20188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8" name="Google Shape;58;p9"/>
          <p:cNvSpPr/>
          <p:nvPr/>
        </p:nvSpPr>
        <p:spPr bwMode="auto">
          <a:xfrm>
            <a:off x="566928" y="0"/>
            <a:ext cx="11155680" cy="2011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9" name="Google Shape;59;p9"/>
          <p:cNvSpPr/>
          <p:nvPr/>
        </p:nvSpPr>
        <p:spPr bwMode="auto">
          <a:xfrm>
            <a:off x="498835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 bwMode="auto"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 bwMode="auto">
          <a:xfrm>
            <a:off x="1115568" y="2372650"/>
            <a:ext cx="493776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 bwMode="auto">
          <a:xfrm>
            <a:off x="1115568" y="3203688"/>
            <a:ext cx="4937760" cy="296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3"/>
          </p:nvPr>
        </p:nvSpPr>
        <p:spPr bwMode="auto">
          <a:xfrm>
            <a:off x="6345936" y="2372650"/>
            <a:ext cx="493776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4"/>
          </p:nvPr>
        </p:nvSpPr>
        <p:spPr bwMode="auto">
          <a:xfrm>
            <a:off x="6345936" y="3203691"/>
            <a:ext cx="4937760" cy="2968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 bwMode="auto">
          <a:xfrm>
            <a:off x="1115568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 bwMode="auto">
          <a:xfrm>
            <a:off x="8540496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/>
          <p:nvPr/>
        </p:nvSpPr>
        <p:spPr bwMode="auto">
          <a:xfrm>
            <a:off x="665855" y="1533525"/>
            <a:ext cx="10917063" cy="379094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0" name="Google Shape;70;p10"/>
          <p:cNvSpPr/>
          <p:nvPr/>
        </p:nvSpPr>
        <p:spPr bwMode="auto"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 bwMode="auto">
          <a:xfrm>
            <a:off x="1078992" y="1938528"/>
            <a:ext cx="10177272" cy="299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venir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BJECT_WITH_CAPTION_TEXT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/>
          <p:nvPr/>
        </p:nvSpPr>
        <p:spPr bwMode="auto">
          <a:xfrm>
            <a:off x="558211" y="1162033"/>
            <a:ext cx="3740740" cy="464334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7" name="Google Shape;77;p11"/>
          <p:cNvSpPr/>
          <p:nvPr/>
        </p:nvSpPr>
        <p:spPr bwMode="auto">
          <a:xfrm>
            <a:off x="498835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 bwMode="auto">
          <a:xfrm>
            <a:off x="868680" y="1709928"/>
            <a:ext cx="3099816" cy="170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venir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 bwMode="auto">
          <a:xfrm>
            <a:off x="4965192" y="1709928"/>
            <a:ext cx="6729984" cy="409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 bwMode="auto">
          <a:xfrm>
            <a:off x="868680" y="3429000"/>
            <a:ext cx="3099816" cy="206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 bwMode="auto">
          <a:xfrm>
            <a:off x="86868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PICTURE_WITH_CAPTION_TEXT" type="picTx" userDrawn="1">
  <p:cSld name="PICTURE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/>
          <p:nvPr/>
        </p:nvSpPr>
        <p:spPr bwMode="auto">
          <a:xfrm>
            <a:off x="558211" y="1162033"/>
            <a:ext cx="3740740" cy="464334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6" name="Google Shape;86;p12"/>
          <p:cNvSpPr/>
          <p:nvPr/>
        </p:nvSpPr>
        <p:spPr bwMode="auto">
          <a:xfrm>
            <a:off x="498835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venir"/>
              <a:buNone/>
              <a:defRPr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 bwMode="auto">
          <a:xfrm>
            <a:off x="868680" y="1709928"/>
            <a:ext cx="3099816" cy="170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venir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8" name="Google Shape;88;p12"/>
          <p:cNvSpPr>
            <a:spLocks noGrp="1"/>
          </p:cNvSpPr>
          <p:nvPr>
            <p:ph type="pic" idx="2"/>
          </p:nvPr>
        </p:nvSpPr>
        <p:spPr bwMode="auto">
          <a:xfrm>
            <a:off x="4965192" y="1161288"/>
            <a:ext cx="6729984" cy="4645152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 bwMode="auto">
          <a:xfrm>
            <a:off x="868680" y="3438144"/>
            <a:ext cx="309981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dt" idx="10"/>
          </p:nvPr>
        </p:nvSpPr>
        <p:spPr bwMode="auto">
          <a:xfrm>
            <a:off x="86868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VERTICAL_TITLE_AND_VERTICAL_TEXT" type="vertTitleAndTx" userDrawn="1">
  <p:cSld name="VERTICAL_TITLE_AND_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 bwMode="auto">
          <a:xfrm rot="5400000">
            <a:off x="7133432" y="1956596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1"/>
          </p:nvPr>
        </p:nvSpPr>
        <p:spPr bwMode="auto">
          <a:xfrm rot="5400000">
            <a:off x="1799432" y="-596104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ECON" type="blank" userDrawn="1">
  <p:cSld name="MECON">
    <p:bg>
      <p:bgPr>
        <a:solidFill>
          <a:srgbClr val="090A1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 bwMode="auto">
          <a:xfrm>
            <a:off x="8984450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ECON 2" userDrawn="1">
  <p:cSld name="MECON 2">
    <p:bg>
      <p:bgPr>
        <a:solidFill>
          <a:srgbClr val="090A13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 bwMode="auto">
          <a:xfrm>
            <a:off x="8984450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  <p:sp>
        <p:nvSpPr>
          <p:cNvPr id="21" name="Google Shape;21;p3"/>
          <p:cNvSpPr/>
          <p:nvPr/>
        </p:nvSpPr>
        <p:spPr bwMode="auto">
          <a:xfrm flipH="1">
            <a:off x="-136350" y="-68825"/>
            <a:ext cx="2890200" cy="7065600"/>
          </a:xfrm>
          <a:prstGeom prst="rect">
            <a:avLst/>
          </a:prstGeom>
          <a:solidFill>
            <a:srgbClr val="252C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  <a:defRPr/>
            </a:pP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ECON 1" userDrawn="1">
  <p:cSld name="MECON 1">
    <p:bg>
      <p:bgPr>
        <a:solidFill>
          <a:srgbClr val="282A4E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MECON 1" userDrawn="1">
  <p:cSld name="MECON 1">
    <p:bg>
      <p:bgPr>
        <a:solidFill>
          <a:srgbClr val="282A4E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VERTICAL_TEXT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 bwMode="auto"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BJECT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 bwMode="auto">
          <a:xfrm>
            <a:off x="558209" y="0"/>
            <a:ext cx="11167447" cy="20188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1" name="Google Shape;31;p6"/>
          <p:cNvSpPr/>
          <p:nvPr/>
        </p:nvSpPr>
        <p:spPr bwMode="auto">
          <a:xfrm>
            <a:off x="566928" y="0"/>
            <a:ext cx="11155680" cy="2011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2" name="Google Shape;32;p6"/>
          <p:cNvSpPr/>
          <p:nvPr/>
        </p:nvSpPr>
        <p:spPr bwMode="auto"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 bwMode="auto"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 bwMode="auto">
          <a:xfrm>
            <a:off x="1115568" y="2478024"/>
            <a:ext cx="10168128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 bwMode="auto">
          <a:xfrm>
            <a:off x="111556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 bwMode="auto">
          <a:xfrm>
            <a:off x="854049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_HEADER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 bwMode="auto">
          <a:xfrm>
            <a:off x="558210" y="4981421"/>
            <a:ext cx="11134956" cy="82296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0" name="Google Shape;40;p7"/>
          <p:cNvSpPr/>
          <p:nvPr/>
        </p:nvSpPr>
        <p:spPr bwMode="auto"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 bwMode="auto">
          <a:xfrm>
            <a:off x="557784" y="640080"/>
            <a:ext cx="10890504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venir"/>
              <a:buNone/>
              <a:defRPr sz="6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 bwMode="auto">
          <a:xfrm>
            <a:off x="841248" y="5102352"/>
            <a:ext cx="10607040" cy="58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WO_OBJECTS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 bwMode="auto">
          <a:xfrm>
            <a:off x="558209" y="0"/>
            <a:ext cx="11167447" cy="20188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8" name="Google Shape;48;p8"/>
          <p:cNvSpPr/>
          <p:nvPr/>
        </p:nvSpPr>
        <p:spPr bwMode="auto">
          <a:xfrm>
            <a:off x="566928" y="0"/>
            <a:ext cx="11155680" cy="2011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9" name="Google Shape;49;p8"/>
          <p:cNvSpPr/>
          <p:nvPr/>
        </p:nvSpPr>
        <p:spPr bwMode="auto"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 bwMode="auto"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 bwMode="auto">
          <a:xfrm>
            <a:off x="1115568" y="2478024"/>
            <a:ext cx="4937760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 bwMode="auto">
          <a:xfrm>
            <a:off x="6345936" y="2478024"/>
            <a:ext cx="4937760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 bwMode="auto">
          <a:xfrm>
            <a:off x="111556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 bwMode="auto">
          <a:xfrm>
            <a:off x="854049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WO_OBJECTS_WITH_TEXT" type="twoTxTwoObj" userDrawn="1">
  <p:cSld name="TWO_OBJECTS_WITH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 bwMode="auto">
          <a:xfrm>
            <a:off x="558209" y="0"/>
            <a:ext cx="11167447" cy="20188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8" name="Google Shape;58;p9"/>
          <p:cNvSpPr/>
          <p:nvPr/>
        </p:nvSpPr>
        <p:spPr bwMode="auto">
          <a:xfrm>
            <a:off x="566928" y="0"/>
            <a:ext cx="11155680" cy="2011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9" name="Google Shape;59;p9"/>
          <p:cNvSpPr/>
          <p:nvPr/>
        </p:nvSpPr>
        <p:spPr bwMode="auto"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 bwMode="auto"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 bwMode="auto">
          <a:xfrm>
            <a:off x="1115568" y="2372650"/>
            <a:ext cx="493776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 bwMode="auto">
          <a:xfrm>
            <a:off x="1115568" y="3203688"/>
            <a:ext cx="4937760" cy="296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3"/>
          </p:nvPr>
        </p:nvSpPr>
        <p:spPr bwMode="auto">
          <a:xfrm>
            <a:off x="6345936" y="2372650"/>
            <a:ext cx="493776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4"/>
          </p:nvPr>
        </p:nvSpPr>
        <p:spPr bwMode="auto">
          <a:xfrm>
            <a:off x="6345936" y="3203687"/>
            <a:ext cx="4937760" cy="2968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 bwMode="auto">
          <a:xfrm>
            <a:off x="111556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 bwMode="auto">
          <a:xfrm>
            <a:off x="854049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/>
          <p:nvPr/>
        </p:nvSpPr>
        <p:spPr bwMode="auto">
          <a:xfrm>
            <a:off x="665853" y="1533525"/>
            <a:ext cx="10917063" cy="379094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0" name="Google Shape;70;p10"/>
          <p:cNvSpPr/>
          <p:nvPr/>
        </p:nvSpPr>
        <p:spPr bwMode="auto"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 bwMode="auto">
          <a:xfrm>
            <a:off x="1078992" y="1938528"/>
            <a:ext cx="10177272" cy="299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venir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BJECT_WITH_CAPTION_TEXT" type="objTx" userDrawn="1">
  <p:cSld name="OBJECT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/>
          <p:nvPr/>
        </p:nvSpPr>
        <p:spPr bwMode="auto">
          <a:xfrm>
            <a:off x="558210" y="1162033"/>
            <a:ext cx="3740740" cy="464334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7" name="Google Shape;77;p11"/>
          <p:cNvSpPr/>
          <p:nvPr/>
        </p:nvSpPr>
        <p:spPr bwMode="auto"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8" name="Google Shape;78;p11"/>
          <p:cNvSpPr txBox="1">
            <a:spLocks noGrp="1"/>
          </p:cNvSpPr>
          <p:nvPr>
            <p:ph type="title"/>
          </p:nvPr>
        </p:nvSpPr>
        <p:spPr bwMode="auto">
          <a:xfrm>
            <a:off x="868680" y="1709928"/>
            <a:ext cx="3099816" cy="170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venir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 bwMode="auto">
          <a:xfrm>
            <a:off x="4965192" y="1709928"/>
            <a:ext cx="6729984" cy="4096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2"/>
          </p:nvPr>
        </p:nvSpPr>
        <p:spPr bwMode="auto">
          <a:xfrm>
            <a:off x="868680" y="3429000"/>
            <a:ext cx="3099816" cy="206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 bwMode="auto">
          <a:xfrm>
            <a:off x="86868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PICTURE_WITH_CAPTION_TEXT" type="picTx" userDrawn="1">
  <p:cSld name="PICTURE_WITH_CAPTION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/>
          <p:nvPr/>
        </p:nvSpPr>
        <p:spPr bwMode="auto">
          <a:xfrm>
            <a:off x="558210" y="1162033"/>
            <a:ext cx="3740740" cy="464334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6" name="Google Shape;86;p12"/>
          <p:cNvSpPr/>
          <p:nvPr/>
        </p:nvSpPr>
        <p:spPr bwMode="auto"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 bwMode="auto">
          <a:xfrm>
            <a:off x="868680" y="1709928"/>
            <a:ext cx="3099816" cy="1709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venir"/>
              <a:buNone/>
              <a:defRPr sz="3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88" name="Google Shape;88;p12"/>
          <p:cNvSpPr>
            <a:spLocks noGrp="1"/>
          </p:cNvSpPr>
          <p:nvPr>
            <p:ph type="pic" idx="2"/>
          </p:nvPr>
        </p:nvSpPr>
        <p:spPr bwMode="auto">
          <a:xfrm>
            <a:off x="4965192" y="1161288"/>
            <a:ext cx="6729984" cy="4645152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 bwMode="auto">
          <a:xfrm>
            <a:off x="868680" y="3438144"/>
            <a:ext cx="309981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>
              <a:defRPr/>
            </a:pPr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dt" idx="10"/>
          </p:nvPr>
        </p:nvSpPr>
        <p:spPr bwMode="auto">
          <a:xfrm>
            <a:off x="86868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VERTICAL_TITLE_AND_VERTICAL_TEXT" type="vertTitleAndTx" userDrawn="1">
  <p:cSld name="VERTICAL_TITLE_AND_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>
            <a:spLocks noGrp="1"/>
          </p:cNvSpPr>
          <p:nvPr>
            <p:ph type="title"/>
          </p:nvPr>
        </p:nvSpPr>
        <p:spPr bwMode="auto"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body" idx="1"/>
          </p:nvPr>
        </p:nvSpPr>
        <p:spPr bwMode="auto"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" type="title" userDrawn="1">
  <p:cSld name="TITL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1" name="Google Shape;101;p14"/>
          <p:cNvSpPr txBox="1"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pPr>
              <a:defRPr/>
            </a:pPr>
            <a:endParaRPr/>
          </a:p>
        </p:txBody>
      </p:sp>
      <p:sp>
        <p:nvSpPr>
          <p:cNvPr id="102" name="Google Shape;102;p14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3" name="Google Shape;103;p14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VERTICAL_TEXT" type="vertTx" userDrawn="1">
  <p:cSld name="VERTICAL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 bwMode="auto"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OBJECT" type="obj" userDrawn="1">
  <p:cSld name="OBJEC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 bwMode="auto">
          <a:xfrm>
            <a:off x="558215" y="0"/>
            <a:ext cx="11167447" cy="20188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1" name="Google Shape;31;p6"/>
          <p:cNvSpPr/>
          <p:nvPr/>
        </p:nvSpPr>
        <p:spPr bwMode="auto">
          <a:xfrm>
            <a:off x="566928" y="0"/>
            <a:ext cx="11155680" cy="2011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2" name="Google Shape;32;p6"/>
          <p:cNvSpPr/>
          <p:nvPr/>
        </p:nvSpPr>
        <p:spPr bwMode="auto">
          <a:xfrm>
            <a:off x="498835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 bwMode="auto"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 bwMode="auto">
          <a:xfrm>
            <a:off x="1115568" y="2478024"/>
            <a:ext cx="10168128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 bwMode="auto">
          <a:xfrm>
            <a:off x="1115568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 bwMode="auto">
          <a:xfrm>
            <a:off x="8540496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SECTION_HEADER" type="secHead" userDrawn="1">
  <p:cSld name="SECTION_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/>
          <p:nvPr/>
        </p:nvSpPr>
        <p:spPr bwMode="auto">
          <a:xfrm>
            <a:off x="558211" y="4981421"/>
            <a:ext cx="11134956" cy="822960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0" name="Google Shape;40;p7"/>
          <p:cNvSpPr/>
          <p:nvPr/>
        </p:nvSpPr>
        <p:spPr bwMode="auto">
          <a:xfrm>
            <a:off x="498835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 bwMode="auto">
          <a:xfrm>
            <a:off x="557784" y="640080"/>
            <a:ext cx="10890504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venir"/>
              <a:buNone/>
              <a:defRPr sz="6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 bwMode="auto">
          <a:xfrm>
            <a:off x="841248" y="5102352"/>
            <a:ext cx="10607040" cy="58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WO_OBJECTS" type="twoObj" userDrawn="1">
  <p:cSld name="TWO_OBJEC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/>
          <p:nvPr/>
        </p:nvSpPr>
        <p:spPr bwMode="auto">
          <a:xfrm>
            <a:off x="558215" y="0"/>
            <a:ext cx="11167447" cy="20188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8" name="Google Shape;48;p8"/>
          <p:cNvSpPr/>
          <p:nvPr/>
        </p:nvSpPr>
        <p:spPr bwMode="auto">
          <a:xfrm>
            <a:off x="566928" y="0"/>
            <a:ext cx="11155680" cy="2011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9" name="Google Shape;49;p8"/>
          <p:cNvSpPr/>
          <p:nvPr/>
        </p:nvSpPr>
        <p:spPr bwMode="auto">
          <a:xfrm>
            <a:off x="498835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 bwMode="auto"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1"/>
          </p:nvPr>
        </p:nvSpPr>
        <p:spPr bwMode="auto">
          <a:xfrm>
            <a:off x="1115568" y="2478024"/>
            <a:ext cx="4937760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2"/>
          </p:nvPr>
        </p:nvSpPr>
        <p:spPr bwMode="auto">
          <a:xfrm>
            <a:off x="6345936" y="2478024"/>
            <a:ext cx="4937760" cy="369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 bwMode="auto">
          <a:xfrm>
            <a:off x="1115568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 bwMode="auto">
          <a:xfrm>
            <a:off x="8540496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WO_OBJECTS_WITH_TEXT" type="twoTxTwoObj" userDrawn="1">
  <p:cSld name="TWO_OBJECTS_WITH_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/>
          <p:nvPr/>
        </p:nvSpPr>
        <p:spPr bwMode="auto">
          <a:xfrm>
            <a:off x="558215" y="0"/>
            <a:ext cx="11167447" cy="201880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8" name="Google Shape;58;p9"/>
          <p:cNvSpPr/>
          <p:nvPr/>
        </p:nvSpPr>
        <p:spPr bwMode="auto">
          <a:xfrm>
            <a:off x="566928" y="0"/>
            <a:ext cx="11155680" cy="20116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9" name="Google Shape;59;p9"/>
          <p:cNvSpPr/>
          <p:nvPr/>
        </p:nvSpPr>
        <p:spPr bwMode="auto">
          <a:xfrm>
            <a:off x="498835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 bwMode="auto">
          <a:xfrm>
            <a:off x="1115568" y="548640"/>
            <a:ext cx="10168128" cy="1179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venir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1"/>
          </p:nvPr>
        </p:nvSpPr>
        <p:spPr bwMode="auto">
          <a:xfrm>
            <a:off x="1115568" y="2372650"/>
            <a:ext cx="493776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2"/>
          </p:nvPr>
        </p:nvSpPr>
        <p:spPr bwMode="auto">
          <a:xfrm>
            <a:off x="1115568" y="3203688"/>
            <a:ext cx="4937760" cy="2968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3"/>
          </p:nvPr>
        </p:nvSpPr>
        <p:spPr bwMode="auto">
          <a:xfrm>
            <a:off x="6345936" y="2372650"/>
            <a:ext cx="493776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 cap="none"/>
            </a:lvl1pPr>
            <a:lvl2pPr marL="914400" lvl="1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>
              <a:defRPr/>
            </a:pP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4"/>
          </p:nvPr>
        </p:nvSpPr>
        <p:spPr bwMode="auto">
          <a:xfrm>
            <a:off x="6345936" y="3203697"/>
            <a:ext cx="4937760" cy="2968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dt" idx="10"/>
          </p:nvPr>
        </p:nvSpPr>
        <p:spPr bwMode="auto">
          <a:xfrm>
            <a:off x="1115568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 bwMode="auto">
          <a:xfrm>
            <a:off x="8540496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matchingName="TITLE_ONLY" type="titleOnly" userDrawn="1">
  <p:cSld name="TITLE_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/>
          <p:nvPr/>
        </p:nvSpPr>
        <p:spPr bwMode="auto">
          <a:xfrm>
            <a:off x="665859" y="1533525"/>
            <a:ext cx="10917063" cy="379094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E8E8E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D8D8D8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0" name="Google Shape;70;p10"/>
          <p:cNvSpPr/>
          <p:nvPr/>
        </p:nvSpPr>
        <p:spPr bwMode="auto"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venir"/>
              <a:buNone/>
              <a:defRPr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71" name="Google Shape;71;p10"/>
          <p:cNvSpPr txBox="1">
            <a:spLocks noGrp="1"/>
          </p:cNvSpPr>
          <p:nvPr>
            <p:ph type="title"/>
          </p:nvPr>
        </p:nvSpPr>
        <p:spPr bwMode="auto">
          <a:xfrm>
            <a:off x="1078992" y="1938528"/>
            <a:ext cx="10177272" cy="2990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venir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defRPr/>
            </a:pPr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marL="914400" marR="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1371600" marR="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828800" marR="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2286000" marR="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6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6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marL="914400" marR="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1371600" marR="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828800" marR="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2286000" marR="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venir"/>
              <a:buNone/>
              <a:defRPr sz="4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1pPr>
            <a:lvl2pPr marL="914400" marR="0" lvl="1" indent="-3810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L="1371600" marR="0" lvl="2" indent="-3556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L="1828800" marR="0" lvl="3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L="2286000" marR="0" lvl="4" indent="-3429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venir"/>
                <a:ea typeface="Avenir"/>
                <a:cs typeface="Avenir"/>
              </a:defRPr>
            </a:lvl9pPr>
          </a:lstStyle>
          <a:p>
            <a:pPr>
              <a:defRPr/>
            </a:pPr>
            <a:fld id="{00000000-1234-1234-1234-123412341234}" type="slidenum">
              <a:rPr lang="es-A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hdr="0" ftr="0" dt="0"/>
  <p:txStyles>
    <p:title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titleStyle>
    <p:body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bodyStyle>
    <p:otherStyle>
      <a:defPPr marR="0" lvl="0" algn="l">
        <a:lnSpc>
          <a:spcPct val="100000"/>
        </a:lnSpc>
        <a:spcBef>
          <a:spcPts val="0"/>
        </a:spcBef>
        <a:spcAft>
          <a:spcPts val="0"/>
        </a:spcAft>
      </a:defPPr>
      <a:lvl1pPr marR="0" lv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1pPr>
      <a:lvl2pPr marR="0" lvl="1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2pPr>
      <a:lvl3pPr marR="0" lvl="2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3pPr>
      <a:lvl4pPr marR="0" lvl="3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4pPr>
      <a:lvl5pPr marR="0" lvl="4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5pPr>
      <a:lvl6pPr marR="0" lvl="5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6pPr>
      <a:lvl7pPr marR="0" lvl="6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7pPr>
      <a:lvl8pPr marR="0" lvl="7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8pPr>
      <a:lvl9pPr marR="0" lvl="8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6.png"/><Relationship Id="rId10" Type="http://schemas.openxmlformats.org/officeDocument/2006/relationships/image" Target="../media/image42.wmf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png"/><Relationship Id="rId5" Type="http://schemas.openxmlformats.org/officeDocument/2006/relationships/image" Target="../media/image60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7.jp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0.jp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75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7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rology.net/Big_Virology/BVRNApicorna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252C4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/>
          <p:nvPr/>
        </p:nvSpPr>
        <p:spPr bwMode="auto">
          <a:xfrm>
            <a:off x="651003" y="696525"/>
            <a:ext cx="9027900" cy="11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SzPts val="2500"/>
              <a:defRPr/>
            </a:pPr>
            <a:endParaRPr sz="2500" b="1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>
              <a:lnSpc>
                <a:spcPct val="90000"/>
              </a:lnSpc>
              <a:buClr>
                <a:srgbClr val="4BD0FF"/>
              </a:buClr>
              <a:buSzPts val="4400"/>
              <a:buFont typeface="Avenir"/>
              <a:buNone/>
              <a:defRPr/>
            </a:pPr>
            <a:endParaRPr sz="4400" b="1">
              <a:solidFill>
                <a:srgbClr val="00B0F0"/>
              </a:solidFill>
              <a:latin typeface="Encode Sans"/>
              <a:ea typeface="Encode Sans"/>
              <a:cs typeface="Encode Sans"/>
            </a:endParaRPr>
          </a:p>
          <a:p>
            <a:pPr>
              <a:lnSpc>
                <a:spcPct val="90000"/>
              </a:lnSpc>
              <a:buClr>
                <a:srgbClr val="4BD0FF"/>
              </a:buClr>
              <a:buSzPts val="4400"/>
              <a:buFont typeface="Avenir"/>
              <a:buNone/>
              <a:defRPr/>
            </a:pPr>
            <a:endParaRPr sz="4400" b="1">
              <a:solidFill>
                <a:srgbClr val="00B0F0"/>
              </a:solidFill>
              <a:latin typeface="Encode Sans"/>
              <a:ea typeface="Encode Sans"/>
              <a:cs typeface="Encode Sans"/>
            </a:endParaRPr>
          </a:p>
          <a:p>
            <a:pPr>
              <a:lnSpc>
                <a:spcPct val="90000"/>
              </a:lnSpc>
              <a:buClr>
                <a:srgbClr val="4BD0FF"/>
              </a:buClr>
              <a:buSzPts val="4400"/>
              <a:buFont typeface="Avenir"/>
              <a:buNone/>
              <a:defRPr/>
            </a:pPr>
            <a:r>
              <a:rPr lang="es-AR" sz="5000" b="1">
                <a:solidFill>
                  <a:srgbClr val="FFFFFF"/>
                </a:solidFill>
                <a:latin typeface="Lora"/>
                <a:ea typeface="Lora"/>
                <a:cs typeface="Lora"/>
              </a:rPr>
              <a:t>ETIOPATOGENIA Y EPIDEMIOLOGIA DE LA FIEBRE AFTOSA</a:t>
            </a:r>
            <a:endParaRPr sz="5000" b="1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7" name="Google Shape;110;p15"/>
          <p:cNvSpPr txBox="1"/>
          <p:nvPr/>
        </p:nvSpPr>
        <p:spPr bwMode="auto">
          <a:xfrm>
            <a:off x="752034" y="5708409"/>
            <a:ext cx="3615777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r>
              <a:rPr lang="es-AR" sz="1400" b="0" i="0" u="none" strike="noStrike" cap="none" spc="0">
                <a:solidFill>
                  <a:srgbClr val="FFFFFF"/>
                </a:solidFill>
                <a:latin typeface="Lora"/>
                <a:ea typeface="Lora"/>
                <a:cs typeface="Lora"/>
              </a:rPr>
              <a:t>Secretaría </a:t>
            </a:r>
            <a:endParaRPr sz="14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>
              <a:defRPr/>
            </a:pPr>
            <a:r>
              <a:rPr lang="es-AR" sz="1400" b="0" i="0" u="none" strike="noStrike" cap="none" spc="0">
                <a:solidFill>
                  <a:srgbClr val="FFFFFF"/>
                </a:solidFill>
                <a:latin typeface="Lora"/>
                <a:ea typeface="Lora"/>
                <a:cs typeface="Lora"/>
              </a:rPr>
              <a:t>De Bioeconomía</a:t>
            </a:r>
            <a:endParaRPr/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21346" y="5850118"/>
            <a:ext cx="1456508" cy="270382"/>
          </a:xfrm>
          <a:prstGeom prst="rect">
            <a:avLst/>
          </a:prstGeom>
        </p:spPr>
      </p:pic>
      <p:pic>
        <p:nvPicPr>
          <p:cNvPr id="9" name="Google Shape;113;p15"/>
          <p:cNvPicPr/>
          <p:nvPr/>
        </p:nvPicPr>
        <p:blipFill>
          <a:blip r:embed="rId3">
            <a:alphaModFix/>
          </a:blip>
          <a:stretch/>
        </p:blipFill>
        <p:spPr bwMode="auto">
          <a:xfrm>
            <a:off x="798551" y="469400"/>
            <a:ext cx="1109100" cy="110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10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41" name="Google Shape;141;p18"/>
          <p:cNvSpPr txBox="1"/>
          <p:nvPr/>
        </p:nvSpPr>
        <p:spPr bwMode="auto">
          <a:xfrm>
            <a:off x="521100" y="671600"/>
            <a:ext cx="5178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1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42" name="Google Shape;142;p18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3" name="Google Shape;143;p18"/>
          <p:cNvSpPr/>
          <p:nvPr/>
        </p:nvSpPr>
        <p:spPr bwMode="auto">
          <a:xfrm>
            <a:off x="699993" y="548330"/>
            <a:ext cx="234625" cy="94055"/>
          </a:xfrm>
          <a:custGeom>
            <a:avLst/>
            <a:gdLst/>
            <a:ahLst/>
            <a:cxnLst/>
            <a:rect l="l" t="t" r="r" b="b"/>
            <a:pathLst>
              <a:path w="15813" h="6339" fill="none" extrusionOk="0">
                <a:moveTo>
                  <a:pt x="1" y="1"/>
                </a:moveTo>
                <a:cubicBezTo>
                  <a:pt x="6139" y="1"/>
                  <a:pt x="11709" y="2402"/>
                  <a:pt x="15812" y="6338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21" name="1 Grupo"/>
          <p:cNvGrpSpPr/>
          <p:nvPr/>
        </p:nvGrpSpPr>
        <p:grpSpPr bwMode="auto">
          <a:xfrm>
            <a:off x="3485284" y="1442697"/>
            <a:ext cx="7489825" cy="4278094"/>
            <a:chOff x="931863" y="1665288"/>
            <a:chExt cx="7489825" cy="4277628"/>
          </a:xfrm>
        </p:grpSpPr>
        <p:sp>
          <p:nvSpPr>
            <p:cNvPr id="22" name="21 Rectángulo"/>
            <p:cNvSpPr/>
            <p:nvPr/>
          </p:nvSpPr>
          <p:spPr bwMode="auto">
            <a:xfrm>
              <a:off x="931863" y="1665288"/>
              <a:ext cx="7489825" cy="4277628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>
                <a:defRPr/>
              </a:pPr>
              <a:endParaRPr lang="es-ES_tradnl" sz="1600" b="1">
                <a:solidFill>
                  <a:srgbClr val="0070C0"/>
                </a:solidFill>
                <a:latin typeface="Franklin Gothic Medium"/>
                <a:ea typeface="Verdana"/>
                <a:cs typeface="Verdana"/>
              </a:endParaRPr>
            </a:p>
            <a:p>
              <a:pPr>
                <a:defRPr/>
              </a:pPr>
              <a:r>
                <a:rPr lang="es-ES_tradnl" sz="1600" b="1">
                  <a:solidFill>
                    <a:srgbClr val="C00000"/>
                  </a:solidFill>
                  <a:latin typeface="Franklin Gothic Medium"/>
                  <a:ea typeface="Verdana"/>
                  <a:cs typeface="Verdana"/>
                </a:rPr>
                <a:t>	</a:t>
              </a: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Temperatura			        Tiempo</a:t>
              </a:r>
              <a:endParaRPr/>
            </a:p>
            <a:p>
              <a:pPr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  <a:p>
              <a:pPr indent="898397"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	60 ºC			       5 seg.</a:t>
              </a:r>
              <a:endParaRPr/>
            </a:p>
            <a:p>
              <a:pPr indent="898397"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	56 ºC			       menos de 30 min.</a:t>
              </a:r>
              <a:endParaRPr/>
            </a:p>
            <a:p>
              <a:pPr indent="898397"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	50 ºC			       1 hora</a:t>
              </a:r>
              <a:endParaRPr/>
            </a:p>
            <a:p>
              <a:pPr indent="898397"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  <a:p>
              <a:pPr indent="898397"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	</a:t>
              </a:r>
              <a:r>
                <a:rPr lang="es-ES_tradnl" sz="1600" b="1">
                  <a:solidFill>
                    <a:srgbClr val="FF0000"/>
                  </a:solidFill>
                  <a:latin typeface="Lora"/>
                  <a:ea typeface="Lora"/>
                  <a:cs typeface="Lora"/>
                </a:rPr>
                <a:t>37 ºC</a:t>
              </a: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		       </a:t>
              </a:r>
              <a:r>
                <a:rPr lang="es-ES_tradnl" sz="1600" b="1">
                  <a:solidFill>
                    <a:srgbClr val="FF0000"/>
                  </a:solidFill>
                  <a:latin typeface="Lora"/>
                  <a:ea typeface="Lora"/>
                  <a:cs typeface="Lora"/>
                </a:rPr>
                <a:t>1 día</a:t>
              </a:r>
              <a:endParaRPr/>
            </a:p>
            <a:p>
              <a:pPr indent="898397"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  <a:p>
              <a:pPr indent="898397"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  <a:p>
              <a:pPr indent="898397"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	4 ºC			       </a:t>
              </a:r>
              <a:r>
                <a:rPr lang="es-ES_tradnl" sz="1600" b="1">
                  <a:solidFill>
                    <a:srgbClr val="FF0000"/>
                  </a:solidFill>
                  <a:latin typeface="Lora"/>
                  <a:ea typeface="Lora"/>
                  <a:cs typeface="Lora"/>
                </a:rPr>
                <a:t>8 a 10 semanas</a:t>
              </a:r>
              <a:endParaRPr/>
            </a:p>
            <a:p>
              <a:pPr indent="898397"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	2 ºC			       </a:t>
              </a:r>
              <a:r>
                <a:rPr lang="es-ES_tradnl" sz="1600" b="1">
                  <a:solidFill>
                    <a:srgbClr val="FF0000"/>
                  </a:solidFill>
                  <a:latin typeface="Lora"/>
                  <a:ea typeface="Lora"/>
                  <a:cs typeface="Lora"/>
                </a:rPr>
                <a:t>4 meses</a:t>
              </a:r>
              <a:endParaRPr/>
            </a:p>
            <a:p>
              <a:pPr indent="898397"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  <a:p>
              <a:pPr indent="898397"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	menos de 4 ºC                    más      </a:t>
              </a:r>
              <a:r>
                <a:rPr lang="es-ES_tradnl" sz="1600" b="1">
                  <a:solidFill>
                    <a:srgbClr val="FF0000"/>
                  </a:solidFill>
                  <a:latin typeface="Lora"/>
                  <a:ea typeface="Lora"/>
                  <a:cs typeface="Lora"/>
                </a:rPr>
                <a:t>de 1 año</a:t>
              </a:r>
              <a:endParaRPr/>
            </a:p>
            <a:p>
              <a:pPr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  <a:p>
              <a:pPr algn="ctr"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  <a:p>
              <a:pPr algn="ctr"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A. Donaldson, pers. Comm.</a:t>
              </a:r>
              <a:endParaRPr/>
            </a:p>
          </p:txBody>
        </p:sp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5138818" y="2510941"/>
              <a:ext cx="557572" cy="55757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5082678" y="3427495"/>
              <a:ext cx="613711" cy="61098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5" name="Picture 8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5082678" y="4397430"/>
              <a:ext cx="678373" cy="678373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5"/>
          <a:srcRect l="50000" t="7306"/>
          <a:stretch/>
        </p:blipFill>
        <p:spPr bwMode="auto">
          <a:xfrm>
            <a:off x="4056094" y="2159052"/>
            <a:ext cx="790575" cy="17113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/>
          <a:srcRect l="50000" b="8968"/>
          <a:stretch/>
        </p:blipFill>
        <p:spPr bwMode="auto">
          <a:xfrm>
            <a:off x="4283106" y="3889847"/>
            <a:ext cx="628650" cy="133826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" name="1 Rectángulo"/>
          <p:cNvSpPr/>
          <p:nvPr/>
        </p:nvSpPr>
        <p:spPr bwMode="auto">
          <a:xfrm>
            <a:off x="3418934" y="142489"/>
            <a:ext cx="7752273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800"/>
              <a:defRPr/>
            </a:pPr>
            <a:r>
              <a:rPr lang="es-AR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Características del virus</a:t>
            </a:r>
            <a:endParaRPr/>
          </a:p>
          <a:p>
            <a:pPr>
              <a:buSzPts val="2800"/>
              <a:defRPr/>
            </a:pPr>
            <a:r>
              <a:rPr lang="es-ES_tradnl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TIEMPO DE SUPERVIVENCIA DEL VIRUS DE LA FIEBRE AFTOSA  EN MEDIO SIMPLE A DISTINTAS TEMPERATURAS</a:t>
            </a:r>
            <a:endParaRPr/>
          </a:p>
          <a:p>
            <a:pPr lvl="0">
              <a:buSzPts val="2800"/>
              <a:defRPr/>
            </a:pPr>
            <a:endParaRPr lang="es-AR" sz="2800" b="1">
              <a:solidFill>
                <a:srgbClr val="002060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5" name="Google Shape;144;p18"/>
          <p:cNvSpPr txBox="1"/>
          <p:nvPr/>
        </p:nvSpPr>
        <p:spPr bwMode="auto">
          <a:xfrm>
            <a:off x="321602" y="1415775"/>
            <a:ext cx="17955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2400"/>
              <a:defRPr/>
            </a:pPr>
            <a:r>
              <a:rPr lang="es-AR" sz="2400" b="1">
                <a:solidFill>
                  <a:schemeClr val="bg1"/>
                </a:solidFill>
                <a:latin typeface="Lora"/>
                <a:ea typeface="Lora"/>
                <a:cs typeface="Lora"/>
              </a:rPr>
              <a:t>Agente etiológico</a:t>
            </a:r>
            <a:endParaRPr/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lang="es-AR"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1400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252C4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/>
          <p:nvPr/>
        </p:nvSpPr>
        <p:spPr bwMode="auto">
          <a:xfrm>
            <a:off x="1290075" y="1938565"/>
            <a:ext cx="2784715" cy="2784714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51" name="Google Shape;151;p19"/>
          <p:cNvSpPr txBox="1"/>
          <p:nvPr/>
        </p:nvSpPr>
        <p:spPr bwMode="auto">
          <a:xfrm>
            <a:off x="4568475" y="2771187"/>
            <a:ext cx="67827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4700"/>
              <a:defRPr/>
            </a:pPr>
            <a:r>
              <a:rPr lang="es-AR" sz="5000" b="1">
                <a:solidFill>
                  <a:schemeClr val="lt1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/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  <a:defRPr/>
            </a:pPr>
            <a:endParaRPr sz="5000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  <a:defRPr/>
            </a:pPr>
            <a:endParaRPr sz="4700" b="1" i="0" u="none" strike="noStrike" cap="none">
              <a:solidFill>
                <a:schemeClr val="lt1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52" name="Google Shape;152;p19"/>
          <p:cNvSpPr txBox="1"/>
          <p:nvPr/>
        </p:nvSpPr>
        <p:spPr bwMode="auto">
          <a:xfrm>
            <a:off x="2042702" y="2369300"/>
            <a:ext cx="1125300" cy="17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  <a:defRPr/>
            </a:pPr>
            <a:r>
              <a:rPr lang="es-AR" sz="11500" b="1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</a:rPr>
              <a:t>2</a:t>
            </a:r>
            <a:endParaRPr sz="105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53" name="Google Shape;153;p19"/>
          <p:cNvSpPr/>
          <p:nvPr/>
        </p:nvSpPr>
        <p:spPr bwMode="auto">
          <a:xfrm>
            <a:off x="2590278" y="1938579"/>
            <a:ext cx="1484551" cy="148461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1143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12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Supervivencia del virus de la fiebre aftosa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9" name="8 Grupo"/>
          <p:cNvGrpSpPr/>
          <p:nvPr/>
        </p:nvGrpSpPr>
        <p:grpSpPr bwMode="auto">
          <a:xfrm>
            <a:off x="4152477" y="1364675"/>
            <a:ext cx="6220098" cy="4535275"/>
            <a:chOff x="1331640" y="1649762"/>
            <a:chExt cx="6220098" cy="4535275"/>
          </a:xfrm>
        </p:grpSpPr>
        <p:sp>
          <p:nvSpPr>
            <p:cNvPr id="10" name="6 Rectángulo"/>
            <p:cNvSpPr>
              <a:spLocks noChangeArrowheads="1"/>
            </p:cNvSpPr>
            <p:nvPr/>
          </p:nvSpPr>
          <p:spPr bwMode="auto">
            <a:xfrm>
              <a:off x="1331640" y="3346451"/>
              <a:ext cx="3384376" cy="307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7" tIns="45714" rIns="91427" bIns="45714">
              <a:spAutoFit/>
            </a:bodyPr>
            <a:lstStyle/>
            <a:p>
              <a:pPr marL="0" lvl="1" algn="ctr">
                <a:buClr>
                  <a:srgbClr val="C00000"/>
                </a:buClr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Leche: 4,5 días </a:t>
              </a:r>
              <a:endParaRPr/>
            </a:p>
          </p:txBody>
        </p:sp>
        <p:sp>
          <p:nvSpPr>
            <p:cNvPr id="11" name="7 Rectángulo"/>
            <p:cNvSpPr>
              <a:spLocks noChangeArrowheads="1"/>
            </p:cNvSpPr>
            <p:nvPr/>
          </p:nvSpPr>
          <p:spPr bwMode="auto">
            <a:xfrm>
              <a:off x="5457825" y="3300414"/>
              <a:ext cx="1706463" cy="30776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7" tIns="45714" rIns="91427" bIns="45714">
              <a:spAutoFit/>
            </a:bodyPr>
            <a:lstStyle/>
            <a:p>
              <a:pPr marL="0" lvl="1">
                <a:buClr>
                  <a:srgbClr val="C00000"/>
                </a:buClr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Saliva: 11 días</a:t>
              </a:r>
              <a:endParaRPr/>
            </a:p>
          </p:txBody>
        </p:sp>
        <p:sp>
          <p:nvSpPr>
            <p:cNvPr id="12" name="8 Rectángulo"/>
            <p:cNvSpPr>
              <a:spLocks noChangeArrowheads="1"/>
            </p:cNvSpPr>
            <p:nvPr/>
          </p:nvSpPr>
          <p:spPr bwMode="auto">
            <a:xfrm>
              <a:off x="2036764" y="5618163"/>
              <a:ext cx="1800225" cy="307764"/>
            </a:xfrm>
            <a:prstGeom prst="rect">
              <a:avLst/>
            </a:prstGeom>
            <a:noFill/>
            <a:ln>
              <a:noFill/>
            </a:ln>
          </p:spPr>
          <p:txBody>
            <a:bodyPr lIns="91427" tIns="45714" rIns="91427" bIns="45714">
              <a:spAutoFit/>
            </a:bodyPr>
            <a:lstStyle/>
            <a:p>
              <a:pPr marL="0" lvl="1">
                <a:buClr>
                  <a:srgbClr val="C00000"/>
                </a:buClr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Semen: 10 días</a:t>
              </a:r>
              <a:endParaRPr/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2"/>
            <a:srcRect r="15064"/>
            <a:stretch/>
          </p:blipFill>
          <p:spPr bwMode="auto">
            <a:xfrm>
              <a:off x="5148264" y="4005263"/>
              <a:ext cx="2351087" cy="15113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4" name="9 Rectángulo"/>
            <p:cNvSpPr>
              <a:spLocks noChangeArrowheads="1"/>
            </p:cNvSpPr>
            <p:nvPr/>
          </p:nvSpPr>
          <p:spPr bwMode="auto">
            <a:xfrm>
              <a:off x="5429250" y="5564190"/>
              <a:ext cx="2122488" cy="307764"/>
            </a:xfrm>
            <a:prstGeom prst="rect">
              <a:avLst/>
            </a:prstGeom>
            <a:noFill/>
            <a:ln>
              <a:noFill/>
            </a:ln>
          </p:spPr>
          <p:txBody>
            <a:bodyPr lIns="91427" tIns="45714" rIns="91427" bIns="45714">
              <a:spAutoFit/>
            </a:bodyPr>
            <a:lstStyle/>
            <a:p>
              <a:pPr marL="92062" lvl="1">
                <a:buClr>
                  <a:srgbClr val="C00000"/>
                </a:buClr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Sangre: 5 días</a:t>
              </a:r>
              <a:endParaRPr/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822526" y="1838326"/>
              <a:ext cx="1957387" cy="1449387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547664" y="3969572"/>
              <a:ext cx="2911764" cy="161966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5164808" y="1649762"/>
              <a:ext cx="2215505" cy="163522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8" name="17 CuadroTexto"/>
            <p:cNvSpPr txBox="1"/>
            <p:nvPr/>
          </p:nvSpPr>
          <p:spPr bwMode="auto">
            <a:xfrm>
              <a:off x="3635896" y="5877273"/>
              <a:ext cx="1866190" cy="307764"/>
            </a:xfrm>
            <a:prstGeom prst="rect">
              <a:avLst/>
            </a:prstGeom>
            <a:noFill/>
          </p:spPr>
          <p:txBody>
            <a:bodyPr wrap="none" lIns="91427" tIns="45714" rIns="91427" bIns="45714" rtlCol="0">
              <a:spAutoFit/>
            </a:bodyPr>
            <a:lstStyle/>
            <a:p>
              <a:pPr>
                <a:defRPr/>
              </a:pPr>
              <a:r>
                <a:rPr lang="es-AR" sz="14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Fuente: Cottral 1969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13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Supervivencia del virus de la fiebre aftosa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9" name="18 Grupo"/>
          <p:cNvGrpSpPr/>
          <p:nvPr/>
        </p:nvGrpSpPr>
        <p:grpSpPr bwMode="auto">
          <a:xfrm>
            <a:off x="4072207" y="1978575"/>
            <a:ext cx="6286400" cy="3913151"/>
            <a:chOff x="1475656" y="2271886"/>
            <a:chExt cx="6286400" cy="391315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1475656" y="2271887"/>
              <a:ext cx="936104" cy="185348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5335488" y="2271886"/>
              <a:ext cx="2260848" cy="200186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2" name="21 CuadroTexto"/>
            <p:cNvSpPr txBox="1"/>
            <p:nvPr/>
          </p:nvSpPr>
          <p:spPr bwMode="auto">
            <a:xfrm>
              <a:off x="3635896" y="5877273"/>
              <a:ext cx="1866190" cy="307764"/>
            </a:xfrm>
            <a:prstGeom prst="rect">
              <a:avLst/>
            </a:prstGeom>
            <a:noFill/>
          </p:spPr>
          <p:txBody>
            <a:bodyPr wrap="none" lIns="91427" tIns="45714" rIns="91427" bIns="45714" rtlCol="0">
              <a:spAutoFit/>
            </a:bodyPr>
            <a:lstStyle/>
            <a:p>
              <a:pPr>
                <a:defRPr/>
              </a:pPr>
              <a:r>
                <a:rPr lang="es-AR" sz="14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Fuente: Cottral 1969</a:t>
              </a:r>
              <a:endParaRPr/>
            </a:p>
          </p:txBody>
        </p:sp>
        <p:sp>
          <p:nvSpPr>
            <p:cNvPr id="23" name="6 Rectángulo"/>
            <p:cNvSpPr txBox="1">
              <a:spLocks noChangeArrowheads="1"/>
            </p:cNvSpPr>
            <p:nvPr/>
          </p:nvSpPr>
          <p:spPr bwMode="auto">
            <a:xfrm>
              <a:off x="5169768" y="4144095"/>
              <a:ext cx="2592288" cy="82482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91427" tIns="45714" rIns="91427" bIns="45714" numCol="1" anchor="t" anchorCtr="0" compatLnSpc="1">
              <a:prstTxWarp prst="textNoShape">
                <a:avLst/>
              </a:prstTxWarp>
              <a:spAutoFit/>
            </a:bodyPr>
            <a:lstStyle>
              <a:lvl1pPr marL="0" indent="0" algn="ctr">
                <a:spcBef>
                  <a:spcPts val="0"/>
                </a:spcBef>
                <a:spcAft>
                  <a:spcPts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>
                <a:spcBef>
                  <a:spcPts val="0"/>
                </a:spcBef>
                <a:spcAft>
                  <a:spcPts val="0"/>
                </a:spcAft>
                <a:buNone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914400" indent="0" algn="ctr">
                <a:spcBef>
                  <a:spcPts val="0"/>
                </a:spcBef>
                <a:spcAft>
                  <a:spcPts val="0"/>
                </a:spcAft>
                <a:buNone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371600" indent="0" algn="ctr">
                <a:spcBef>
                  <a:spcPts val="0"/>
                </a:spcBef>
                <a:spcAft>
                  <a:spcPts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1828800" indent="0" algn="ctr">
                <a:spcBef>
                  <a:spcPts val="0"/>
                </a:spcBef>
                <a:spcAft>
                  <a:spcPts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286000" indent="0" algn="ctr">
                <a:spcBef>
                  <a:spcPts val="0"/>
                </a:spcBef>
                <a:spcAft>
                  <a:spcPts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743200" indent="0" algn="ctr">
                <a:spcBef>
                  <a:spcPts val="0"/>
                </a:spcBef>
                <a:spcAft>
                  <a:spcPts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200400" indent="0" algn="ctr">
                <a:spcBef>
                  <a:spcPts val="0"/>
                </a:spcBef>
                <a:spcAft>
                  <a:spcPts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657600" indent="0" algn="ctr">
                <a:spcBef>
                  <a:spcPts val="0"/>
                </a:spcBef>
                <a:spcAft>
                  <a:spcPts val="0"/>
                </a:spcAft>
                <a:buNone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lvl="1">
                <a:buClr>
                  <a:srgbClr val="C00000"/>
                </a:buClr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Músculo</a:t>
              </a:r>
              <a:endParaRPr/>
            </a:p>
            <a:p>
              <a:pPr marL="0" lvl="1">
                <a:buClr>
                  <a:srgbClr val="C00000"/>
                </a:buClr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Bovino: 3 días</a:t>
              </a:r>
              <a:endParaRPr/>
            </a:p>
            <a:p>
              <a:pPr marL="0" lvl="1">
                <a:buClr>
                  <a:srgbClr val="C00000"/>
                </a:buClr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Porcino: 1 día  </a:t>
              </a:r>
              <a:endParaRPr/>
            </a:p>
          </p:txBody>
        </p:sp>
      </p:grpSp>
      <p:sp>
        <p:nvSpPr>
          <p:cNvPr id="24" name="6 Rectángulo"/>
          <p:cNvSpPr txBox="1">
            <a:spLocks noChangeArrowheads="1"/>
          </p:cNvSpPr>
          <p:nvPr/>
        </p:nvSpPr>
        <p:spPr bwMode="auto">
          <a:xfrm>
            <a:off x="3890313" y="3922801"/>
            <a:ext cx="2592288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lvl="1">
              <a:buClr>
                <a:srgbClr val="C00000"/>
              </a:buClr>
              <a:defRPr/>
            </a:pPr>
            <a:r>
              <a:rPr lang="es-ES_tradnl">
                <a:solidFill>
                  <a:srgbClr val="002060"/>
                </a:solidFill>
                <a:latin typeface="Lora"/>
              </a:rPr>
              <a:t>Medula osea </a:t>
            </a:r>
            <a:endParaRPr/>
          </a:p>
          <a:p>
            <a:pPr lvl="1">
              <a:buClr>
                <a:srgbClr val="C00000"/>
              </a:buClr>
              <a:defRPr/>
            </a:pPr>
            <a:r>
              <a:rPr lang="es-ES_tradnl">
                <a:solidFill>
                  <a:srgbClr val="002060"/>
                </a:solidFill>
                <a:latin typeface="Lora"/>
              </a:rPr>
              <a:t>Bovina: 210 días</a:t>
            </a:r>
            <a:endParaRPr/>
          </a:p>
          <a:p>
            <a:pPr lvl="1">
              <a:buClr>
                <a:srgbClr val="C00000"/>
              </a:buClr>
              <a:defRPr/>
            </a:pPr>
            <a:r>
              <a:rPr lang="es-ES_tradnl">
                <a:solidFill>
                  <a:srgbClr val="002060"/>
                </a:solidFill>
                <a:latin typeface="Lora"/>
              </a:rPr>
              <a:t>Porcina: 42 días  </a:t>
            </a:r>
          </a:p>
        </p:txBody>
      </p:sp>
      <p:sp>
        <p:nvSpPr>
          <p:cNvPr id="25" name="13 Rectángulo"/>
          <p:cNvSpPr>
            <a:spLocks noChangeArrowheads="1"/>
          </p:cNvSpPr>
          <p:nvPr/>
        </p:nvSpPr>
        <p:spPr bwMode="auto">
          <a:xfrm>
            <a:off x="3042488" y="1154657"/>
            <a:ext cx="8002588" cy="307764"/>
          </a:xfrm>
          <a:prstGeom prst="rect">
            <a:avLst/>
          </a:prstGeom>
          <a:noFill/>
          <a:ln>
            <a:noFill/>
          </a:ln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s-ES_tradnl">
                <a:solidFill>
                  <a:srgbClr val="002060"/>
                </a:solidFill>
                <a:latin typeface="Lora"/>
              </a:rPr>
              <a:t>EN PRODUCTOS MANTENIDOS ENTRE 1° y  7°C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14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Supervivencia del virus de la fiebre aftosa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5" name="14 Grupo"/>
          <p:cNvGrpSpPr/>
          <p:nvPr/>
        </p:nvGrpSpPr>
        <p:grpSpPr bwMode="auto">
          <a:xfrm>
            <a:off x="4187497" y="1338510"/>
            <a:ext cx="6834187" cy="4447052"/>
            <a:chOff x="1547814" y="1633538"/>
            <a:chExt cx="6834187" cy="4447052"/>
          </a:xfrm>
        </p:grpSpPr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2"/>
            <a:srcRect t="13802"/>
            <a:stretch/>
          </p:blipFill>
          <p:spPr bwMode="auto">
            <a:xfrm>
              <a:off x="5427664" y="1633538"/>
              <a:ext cx="2339975" cy="1512887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7" name="10 Rectángulo"/>
            <p:cNvSpPr>
              <a:spLocks noChangeArrowheads="1"/>
            </p:cNvSpPr>
            <p:nvPr/>
          </p:nvSpPr>
          <p:spPr bwMode="auto">
            <a:xfrm>
              <a:off x="5030789" y="3240089"/>
              <a:ext cx="3351212" cy="523208"/>
            </a:xfrm>
            <a:prstGeom prst="rect">
              <a:avLst/>
            </a:prstGeom>
            <a:noFill/>
            <a:ln>
              <a:noFill/>
            </a:ln>
          </p:spPr>
          <p:txBody>
            <a:bodyPr lIns="91427" tIns="45714" rIns="91427" bIns="45714">
              <a:spAutoFit/>
            </a:bodyPr>
            <a:lstStyle/>
            <a:p>
              <a:pPr marL="0" lvl="1">
                <a:buClr>
                  <a:srgbClr val="C00000"/>
                </a:buClr>
                <a:tabLst>
                  <a:tab pos="980935" algn="l"/>
                </a:tabLst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Pasturas:     Verano    1-7 días	Invierno   50 días</a:t>
              </a:r>
              <a:endParaRPr/>
            </a:p>
          </p:txBody>
        </p:sp>
        <p:pic>
          <p:nvPicPr>
            <p:cNvPr id="18" name="Picture 15"/>
            <p:cNvPicPr>
              <a:picLocks noChangeAspect="1" noChangeArrowheads="1"/>
            </p:cNvPicPr>
            <p:nvPr/>
          </p:nvPicPr>
          <p:blipFill>
            <a:blip r:embed="rId3"/>
            <a:srcRect l="10635" r="10331"/>
            <a:stretch/>
          </p:blipFill>
          <p:spPr bwMode="auto">
            <a:xfrm>
              <a:off x="1547814" y="1633539"/>
              <a:ext cx="2016125" cy="161925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6" name="11 Rectángulo"/>
            <p:cNvSpPr>
              <a:spLocks noChangeArrowheads="1"/>
            </p:cNvSpPr>
            <p:nvPr/>
          </p:nvSpPr>
          <p:spPr bwMode="auto">
            <a:xfrm>
              <a:off x="1606550" y="3348038"/>
              <a:ext cx="1987550" cy="307764"/>
            </a:xfrm>
            <a:prstGeom prst="rect">
              <a:avLst/>
            </a:prstGeom>
            <a:noFill/>
            <a:ln>
              <a:noFill/>
            </a:ln>
          </p:spPr>
          <p:txBody>
            <a:bodyPr lIns="91427" tIns="45714" rIns="91427" bIns="45714">
              <a:spAutoFit/>
            </a:bodyPr>
            <a:lstStyle/>
            <a:p>
              <a:pPr marL="92062" lvl="1">
                <a:buClr>
                  <a:srgbClr val="C00000"/>
                </a:buClr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Corrales: 35 días</a:t>
              </a:r>
              <a:endParaRPr/>
            </a:p>
          </p:txBody>
        </p:sp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801814" y="3944938"/>
              <a:ext cx="1509712" cy="15113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8" name="1 Rectángulo"/>
            <p:cNvSpPr>
              <a:spLocks noChangeArrowheads="1"/>
            </p:cNvSpPr>
            <p:nvPr/>
          </p:nvSpPr>
          <p:spPr bwMode="auto">
            <a:xfrm>
              <a:off x="5562601" y="5341938"/>
              <a:ext cx="2286000" cy="738652"/>
            </a:xfrm>
            <a:prstGeom prst="rect">
              <a:avLst/>
            </a:prstGeom>
            <a:noFill/>
            <a:ln>
              <a:noFill/>
            </a:ln>
          </p:spPr>
          <p:txBody>
            <a:bodyPr lIns="91427" tIns="45714" rIns="91427" bIns="45714">
              <a:spAutoFit/>
            </a:bodyPr>
            <a:lstStyle/>
            <a:p>
              <a:pPr marL="0" lvl="1">
                <a:buClr>
                  <a:srgbClr val="C00000"/>
                </a:buClr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Heces secas:	</a:t>
              </a:r>
              <a:endParaRPr/>
            </a:p>
            <a:p>
              <a:pPr marL="0" lvl="1">
                <a:buClr>
                  <a:srgbClr val="C00000"/>
                </a:buClr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Verano    30 días</a:t>
              </a:r>
              <a:endParaRPr/>
            </a:p>
            <a:p>
              <a:pPr marL="173013" indent="-173013">
                <a:buClr>
                  <a:srgbClr val="C00000"/>
                </a:buClr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Invierno  160 días</a:t>
              </a:r>
              <a:endParaRPr/>
            </a:p>
          </p:txBody>
        </p: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5461000" y="3843339"/>
              <a:ext cx="2306638" cy="1357312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30" name="2 Rectángulo"/>
            <p:cNvSpPr>
              <a:spLocks noChangeArrowheads="1"/>
            </p:cNvSpPr>
            <p:nvPr/>
          </p:nvSpPr>
          <p:spPr bwMode="auto">
            <a:xfrm>
              <a:off x="1801813" y="5519739"/>
              <a:ext cx="2640791" cy="52320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7" tIns="45714" rIns="91427" bIns="45714">
              <a:spAutoFit/>
            </a:bodyPr>
            <a:lstStyle/>
            <a:p>
              <a:pPr marL="0" lvl="1" algn="ctr">
                <a:buClr>
                  <a:srgbClr val="C00000"/>
                </a:buClr>
                <a:tabLst>
                  <a:tab pos="898397" algn="l"/>
                </a:tabLst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Tierra:	Verano      3 días</a:t>
              </a:r>
              <a:endParaRPr/>
            </a:p>
            <a:p>
              <a:pPr>
                <a:buClr>
                  <a:srgbClr val="C00000"/>
                </a:buClr>
                <a:tabLst>
                  <a:tab pos="898397" algn="l"/>
                </a:tabLst>
                <a:defRPr/>
              </a:pPr>
              <a:r>
                <a:rPr lang="es-ES_tradnl" sz="1400">
                  <a:solidFill>
                    <a:srgbClr val="002060"/>
                  </a:solidFill>
                  <a:latin typeface="Lora"/>
                </a:rPr>
                <a:t>		Invierno</a:t>
              </a:r>
              <a:r>
                <a:rPr lang="es-ES_tradnl">
                  <a:solidFill>
                    <a:srgbClr val="002060"/>
                  </a:solidFill>
                  <a:latin typeface="Lora"/>
                </a:rPr>
                <a:t>   </a:t>
              </a:r>
              <a:r>
                <a:rPr lang="es-ES_tradnl" sz="1400">
                  <a:solidFill>
                    <a:srgbClr val="002060"/>
                  </a:solidFill>
                  <a:latin typeface="Lora"/>
                </a:rPr>
                <a:t>28 días</a:t>
              </a:r>
              <a:endParaRPr/>
            </a:p>
          </p:txBody>
        </p:sp>
      </p:grpSp>
      <p:sp>
        <p:nvSpPr>
          <p:cNvPr id="31" name="30 Rectángulo"/>
          <p:cNvSpPr/>
          <p:nvPr/>
        </p:nvSpPr>
        <p:spPr bwMode="auto">
          <a:xfrm>
            <a:off x="2306843" y="6142487"/>
            <a:ext cx="8801100" cy="246209"/>
          </a:xfrm>
          <a:prstGeom prst="rect">
            <a:avLst/>
          </a:prstGeom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r>
              <a:rPr lang="es-ES_tradnl" sz="1000">
                <a:solidFill>
                  <a:srgbClr val="002060"/>
                </a:solidFill>
                <a:latin typeface="Lora"/>
                <a:ea typeface="Verdana"/>
                <a:cs typeface="Verdana"/>
              </a:rPr>
              <a:t>(Cottral GE, Persistence of FMD virus in animals, their products, and the environment, OIE Bulletin 71(3-4), 1969)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15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Especies susceptibles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9" name="18 Grupo"/>
          <p:cNvGrpSpPr/>
          <p:nvPr/>
        </p:nvGrpSpPr>
        <p:grpSpPr bwMode="auto">
          <a:xfrm>
            <a:off x="3363751" y="1526334"/>
            <a:ext cx="8186453" cy="4158401"/>
            <a:chOff x="395536" y="2151211"/>
            <a:chExt cx="8186453" cy="4158401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440511" y="4403725"/>
              <a:ext cx="2381250" cy="1905887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2823583" y="4403725"/>
              <a:ext cx="3176970" cy="1905887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4"/>
            <a:srcRect l="7816" r="18198"/>
            <a:stretch/>
          </p:blipFill>
          <p:spPr bwMode="auto">
            <a:xfrm>
              <a:off x="395536" y="2151211"/>
              <a:ext cx="2974375" cy="226130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3" name="Picture 10" descr="J:\Epidemiologia\fotos\senasa\IMG_5521 copy.jpg"/>
            <p:cNvPicPr>
              <a:picLocks noChangeAspect="1" noChangeArrowheads="1"/>
            </p:cNvPicPr>
            <p:nvPr/>
          </p:nvPicPr>
          <p:blipFill>
            <a:blip r:embed="rId5"/>
            <a:srcRect r="19313"/>
            <a:stretch/>
          </p:blipFill>
          <p:spPr bwMode="auto">
            <a:xfrm>
              <a:off x="3363750" y="2195312"/>
              <a:ext cx="2687937" cy="22206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6051687" y="2195312"/>
              <a:ext cx="2530302" cy="244598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5" name="Picture 5"/>
            <p:cNvPicPr>
              <a:picLocks noChangeAspect="1" noChangeArrowheads="1"/>
            </p:cNvPicPr>
            <p:nvPr/>
          </p:nvPicPr>
          <p:blipFill>
            <a:blip r:embed="rId7"/>
            <a:srcRect b="2078"/>
            <a:stretch/>
          </p:blipFill>
          <p:spPr bwMode="auto">
            <a:xfrm>
              <a:off x="6000552" y="4415978"/>
              <a:ext cx="2581437" cy="1893634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16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Especies susceptibles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5" name="14 Grupo"/>
          <p:cNvGrpSpPr/>
          <p:nvPr/>
        </p:nvGrpSpPr>
        <p:grpSpPr bwMode="auto">
          <a:xfrm>
            <a:off x="3059160" y="1039777"/>
            <a:ext cx="9751781" cy="5094410"/>
            <a:chOff x="179512" y="1012232"/>
            <a:chExt cx="9751781" cy="5094410"/>
          </a:xfrm>
        </p:grpSpPr>
        <p:sp>
          <p:nvSpPr>
            <p:cNvPr id="16" name="2 Marcador de contenido"/>
            <p:cNvSpPr txBox="1"/>
            <p:nvPr/>
          </p:nvSpPr>
          <p:spPr bwMode="auto">
            <a:xfrm>
              <a:off x="966805" y="1012232"/>
              <a:ext cx="8964488" cy="400934"/>
            </a:xfrm>
            <a:prstGeom prst="rect">
              <a:avLst/>
            </a:prstGeom>
            <a:noFill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>
                <a:spcBef>
                  <a:spcPts val="0"/>
                </a:spcBef>
                <a:spcAft>
                  <a:spcPts val="0"/>
                </a:spcAft>
                <a:buChar char="•"/>
                <a:defRPr sz="2800">
                  <a:solidFill>
                    <a:schemeClr val="tx1"/>
                  </a:solidFill>
                  <a:latin typeface="+mn-lt"/>
                  <a:ea typeface="ＭＳ Ｐゴシック"/>
                  <a:cs typeface="+mn-cs"/>
                </a:defRPr>
              </a:lvl1pPr>
              <a:lvl2pPr marL="742950" indent="-285750" algn="l">
                <a:spcBef>
                  <a:spcPts val="0"/>
                </a:spcBef>
                <a:spcAft>
                  <a:spcPts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ＭＳ Ｐゴシック"/>
                </a:defRPr>
              </a:lvl2pPr>
              <a:lvl3pPr marL="1143000" indent="-228600" algn="l">
                <a:spcBef>
                  <a:spcPts val="0"/>
                </a:spcBef>
                <a:spcAft>
                  <a:spcPts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ＭＳ Ｐゴシック"/>
                </a:defRPr>
              </a:lvl3pPr>
              <a:lvl4pPr marL="1600200" indent="-228600" algn="l">
                <a:spcBef>
                  <a:spcPts val="0"/>
                </a:spcBef>
                <a:spcAft>
                  <a:spcPts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ＭＳ Ｐゴシック"/>
                </a:defRPr>
              </a:lvl4pPr>
              <a:lvl5pPr marL="2057400" indent="-228600" algn="l">
                <a:spcBef>
                  <a:spcPts val="0"/>
                </a:spcBef>
                <a:spcAft>
                  <a:spcPts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ＭＳ Ｐゴシック"/>
                </a:defRPr>
              </a:lvl5pPr>
              <a:lvl6pPr marL="2514600" indent="-228600" algn="l">
                <a:spcBef>
                  <a:spcPts val="0"/>
                </a:spcBef>
                <a:spcAft>
                  <a:spcPts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>
                <a:spcBef>
                  <a:spcPts val="0"/>
                </a:spcBef>
                <a:spcAft>
                  <a:spcPts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>
                <a:spcBef>
                  <a:spcPts val="0"/>
                </a:spcBef>
                <a:spcAft>
                  <a:spcPts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>
                <a:spcBef>
                  <a:spcPts val="0"/>
                </a:spcBef>
                <a:spcAft>
                  <a:spcPts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63491" indent="0">
                <a:spcBef>
                  <a:spcPts val="0"/>
                </a:spcBef>
                <a:spcAft>
                  <a:spcPts val="0"/>
                </a:spcAft>
                <a:buFont typeface="Arial"/>
                <a:buNone/>
                <a:defRPr/>
              </a:pPr>
              <a:r>
                <a:rPr lang="es-ES" sz="18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Afecta a los animales biungulados (pezuña hendida)</a:t>
              </a:r>
              <a:endParaRPr lang="es-AR" sz="18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</p:txBody>
        </p:sp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323528" y="1412776"/>
              <a:ext cx="1944217" cy="12961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683568" y="2924944"/>
              <a:ext cx="1239276" cy="8261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424512" y="4005064"/>
              <a:ext cx="915240" cy="6101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79512" y="4005064"/>
              <a:ext cx="903290" cy="6021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187624" y="5805264"/>
              <a:ext cx="632399" cy="3013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9" name="28 CuadroTexto"/>
            <p:cNvSpPr txBox="1"/>
            <p:nvPr/>
          </p:nvSpPr>
          <p:spPr bwMode="auto">
            <a:xfrm>
              <a:off x="533667" y="5805264"/>
              <a:ext cx="66717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s-ES" sz="1100" b="1" i="1">
                  <a:latin typeface="Franklin Gothic Medium"/>
                </a:rPr>
                <a:t>Fuente: </a:t>
              </a:r>
              <a:endParaRPr/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879389" y="4797152"/>
            <a:ext cx="849541" cy="84954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1" name="2 Marcador de contenido"/>
          <p:cNvSpPr txBox="1"/>
          <p:nvPr/>
        </p:nvSpPr>
        <p:spPr bwMode="auto">
          <a:xfrm>
            <a:off x="5322849" y="1535608"/>
            <a:ext cx="6624736" cy="4486130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El bovino es el principal huésped, aunque algunas cepas están adaptadas específicamente a cerdos domésticos, ovinos, cabras y búfalos.</a:t>
            </a:r>
            <a:endParaRPr/>
          </a:p>
          <a:p>
            <a:pPr>
              <a:defRPr/>
            </a:pPr>
            <a:endParaRPr lang="es-ES" sz="18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Todos los animales silvestres de pezuña hendida también son susceptibles, incluyendo ciervos, antílopes, jabalíes, elefantes, jirafas, y los camélidos.</a:t>
            </a:r>
            <a:endParaRPr/>
          </a:p>
          <a:p>
            <a:pPr>
              <a:defRPr/>
            </a:pPr>
            <a:endParaRPr lang="es-ES" sz="18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Los Camélidos sudamericanos como alpacas y llamas no tienen importancia epidemiológica.</a:t>
            </a:r>
            <a:endParaRPr/>
          </a:p>
          <a:p>
            <a:pPr>
              <a:defRPr/>
            </a:pPr>
            <a:endParaRPr lang="es-ES" sz="18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El Búfalo africano (Syncerus caffer) es la única especie de fauna silvestre que puede jugar un papel importante en la epidemiología de la fiebre aftosa</a:t>
            </a:r>
            <a:endParaRPr/>
          </a:p>
          <a:p>
            <a:pPr>
              <a:defRPr/>
            </a:pPr>
            <a:endParaRPr lang="es-ES" sz="1800">
              <a:latin typeface="Lora"/>
              <a:ea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17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Transmisión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" name="2 Marcador de contenido"/>
          <p:cNvSpPr txBox="1"/>
          <p:nvPr/>
        </p:nvSpPr>
        <p:spPr bwMode="auto">
          <a:xfrm>
            <a:off x="3449652" y="1893975"/>
            <a:ext cx="7920880" cy="4367813"/>
          </a:xfrm>
          <a:prstGeom prst="rect">
            <a:avLst/>
          </a:prstGeom>
          <a:noFill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63491">
              <a:spcBef>
                <a:spcPts val="0"/>
              </a:spcBef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Fuentes de virus</a:t>
            </a:r>
          </a:p>
          <a:p>
            <a:pPr marL="63491" algn="just">
              <a:spcBef>
                <a:spcPts val="0"/>
              </a:spcBef>
              <a:defRPr/>
            </a:pPr>
            <a:endParaRPr lang="es-ES" sz="18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349200" indent="-285710" algn="just">
              <a:spcBef>
                <a:spcPts val="0"/>
              </a:spcBef>
              <a:buClr>
                <a:schemeClr val="tx1"/>
              </a:buClr>
              <a:buFont typeface="Wingdings"/>
              <a:buChar char="ü"/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Animales en período de incubación.</a:t>
            </a:r>
            <a:endParaRPr/>
          </a:p>
          <a:p>
            <a:pPr marL="349200" indent="-285710" algn="just">
              <a:spcBef>
                <a:spcPts val="0"/>
              </a:spcBef>
              <a:buClr>
                <a:schemeClr val="tx1"/>
              </a:buClr>
              <a:buFont typeface="Wingdings"/>
              <a:buChar char="ü"/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Con signos clínicos.</a:t>
            </a:r>
            <a:endParaRPr/>
          </a:p>
          <a:p>
            <a:pPr marL="349200" indent="-285710" algn="just">
              <a:spcBef>
                <a:spcPts val="0"/>
              </a:spcBef>
              <a:buClr>
                <a:schemeClr val="tx1"/>
              </a:buClr>
              <a:buFont typeface="Wingdings"/>
              <a:buChar char="ü"/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Con infecciones subclínicas. </a:t>
            </a:r>
            <a:endParaRPr/>
          </a:p>
          <a:p>
            <a:pPr marL="63491" algn="just">
              <a:spcBef>
                <a:spcPts val="0"/>
              </a:spcBef>
              <a:defRPr/>
            </a:pPr>
            <a:endParaRPr lang="es-ES" sz="18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63491" algn="ctr">
              <a:spcBef>
                <a:spcPts val="0"/>
              </a:spcBef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Por sus secreciones y excreciones</a:t>
            </a:r>
            <a:endParaRPr/>
          </a:p>
          <a:p>
            <a:pPr marL="63491" algn="ctr">
              <a:spcBef>
                <a:spcPts val="0"/>
              </a:spcBef>
              <a:defRPr/>
            </a:pPr>
            <a:endParaRPr lang="es-ES" sz="18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63491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Aire espirado, saliva, líquido de las vesículas.</a:t>
            </a:r>
            <a:endParaRPr/>
          </a:p>
          <a:p>
            <a:pPr marL="63491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Heces, orina.</a:t>
            </a:r>
            <a:endParaRPr/>
          </a:p>
          <a:p>
            <a:pPr marL="63491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Leche</a:t>
            </a:r>
            <a:endParaRPr/>
          </a:p>
          <a:p>
            <a:pPr marL="63491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Semen</a:t>
            </a:r>
            <a:endParaRPr/>
          </a:p>
          <a:p>
            <a:pPr marL="63491" algn="just">
              <a:spcBef>
                <a:spcPts val="0"/>
              </a:spcBef>
              <a:defRPr/>
            </a:pP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Otra fuente : Carne y productos cárnicos no tratados (mantenidos en pH &gt;6).</a:t>
            </a:r>
          </a:p>
        </p:txBody>
      </p:sp>
      <p:grpSp>
        <p:nvGrpSpPr>
          <p:cNvPr id="20" name="19 Grupo"/>
          <p:cNvGrpSpPr/>
          <p:nvPr/>
        </p:nvGrpSpPr>
        <p:grpSpPr bwMode="auto">
          <a:xfrm>
            <a:off x="6185956" y="1106573"/>
            <a:ext cx="2448272" cy="850132"/>
            <a:chOff x="3020711" y="1376954"/>
            <a:chExt cx="2199361" cy="713098"/>
          </a:xfrm>
        </p:grpSpPr>
        <p:pic>
          <p:nvPicPr>
            <p:cNvPr id="21" name="Picture 5" descr="C:\Program Files\Microsoft Office\MEDIA\CAGCAT10\j0149627.wmf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flipH="1">
              <a:off x="3020711" y="1376954"/>
              <a:ext cx="936104" cy="713098"/>
            </a:xfrm>
            <a:prstGeom prst="rect">
              <a:avLst/>
            </a:prstGeom>
            <a:noFill/>
          </p:spPr>
        </p:pic>
        <p:sp>
          <p:nvSpPr>
            <p:cNvPr id="22" name="21 Flecha curvada hacia arriba"/>
            <p:cNvSpPr/>
            <p:nvPr/>
          </p:nvSpPr>
          <p:spPr bwMode="auto">
            <a:xfrm>
              <a:off x="3965487" y="1691680"/>
              <a:ext cx="834683" cy="270614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>
                <a:solidFill>
                  <a:schemeClr val="tx1"/>
                </a:solidFill>
                <a:latin typeface="Franklin Gothic Medium"/>
              </a:endParaRPr>
            </a:p>
          </p:txBody>
        </p:sp>
        <p:grpSp>
          <p:nvGrpSpPr>
            <p:cNvPr id="23" name="22 Grupo"/>
            <p:cNvGrpSpPr/>
            <p:nvPr/>
          </p:nvGrpSpPr>
          <p:grpSpPr bwMode="auto">
            <a:xfrm>
              <a:off x="4807723" y="1389132"/>
              <a:ext cx="412349" cy="128587"/>
              <a:chOff x="1751066" y="2063120"/>
              <a:chExt cx="412349" cy="128587"/>
            </a:xfrm>
          </p:grpSpPr>
          <p:pic>
            <p:nvPicPr>
              <p:cNvPr id="24" name="Picture 8"/>
              <p:cNvPicPr>
                <a:picLocks noChangeAspect="1" noChangeArrowheads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2084040" y="2105982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25" name="Picture 9"/>
              <p:cNvPicPr>
                <a:picLocks noChangeAspect="1" noChangeArrowheads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1856965" y="2063120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32" name="Picture 10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751066" y="2130683"/>
                <a:ext cx="45719" cy="530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33" name="32 Elipse"/>
              <p:cNvSpPr/>
              <p:nvPr/>
            </p:nvSpPr>
            <p:spPr bwMode="auto">
              <a:xfrm>
                <a:off x="2015716" y="2063120"/>
                <a:ext cx="68324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>
                  <a:solidFill>
                    <a:schemeClr val="tx1"/>
                  </a:solidFill>
                  <a:latin typeface="Franklin Gothic Medium"/>
                </a:endParaRPr>
              </a:p>
            </p:txBody>
          </p: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18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Transmisión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7" name="16 Grupo"/>
          <p:cNvGrpSpPr/>
          <p:nvPr/>
        </p:nvGrpSpPr>
        <p:grpSpPr bwMode="auto">
          <a:xfrm>
            <a:off x="3154250" y="1574068"/>
            <a:ext cx="3050807" cy="920596"/>
            <a:chOff x="467544" y="1860450"/>
            <a:chExt cx="3050807" cy="920596"/>
          </a:xfrm>
        </p:grpSpPr>
        <p:pic>
          <p:nvPicPr>
            <p:cNvPr id="18" name="Picture 4" descr="C:\Program Files\Microsoft Office\MEDIA\CAGCAT10\j0149627.wmf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flipH="1">
              <a:off x="467544" y="1860450"/>
              <a:ext cx="1289554" cy="900066"/>
            </a:xfrm>
            <a:prstGeom prst="rect">
              <a:avLst/>
            </a:prstGeom>
            <a:noFill/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 flipH="1">
              <a:off x="2294215" y="1884109"/>
              <a:ext cx="1224136" cy="896938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7" name="26 Flecha derecha"/>
            <p:cNvSpPr/>
            <p:nvPr/>
          </p:nvSpPr>
          <p:spPr bwMode="auto">
            <a:xfrm>
              <a:off x="1907704" y="2204864"/>
              <a:ext cx="216024" cy="21602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>
                <a:latin typeface="Franklin Gothic Medium"/>
              </a:endParaRPr>
            </a:p>
          </p:txBody>
        </p:sp>
        <p:grpSp>
          <p:nvGrpSpPr>
            <p:cNvPr id="28" name="27 Grupo"/>
            <p:cNvGrpSpPr/>
            <p:nvPr/>
          </p:nvGrpSpPr>
          <p:grpSpPr bwMode="auto">
            <a:xfrm>
              <a:off x="1903466" y="2215520"/>
              <a:ext cx="412349" cy="128587"/>
              <a:chOff x="1751066" y="2063120"/>
              <a:chExt cx="412349" cy="128587"/>
            </a:xfrm>
          </p:grpSpPr>
          <p:pic>
            <p:nvPicPr>
              <p:cNvPr id="29" name="Picture 8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2084040" y="2105982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30" name="Picture 9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856965" y="2063120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31" name="Picture 10"/>
              <p:cNvPicPr>
                <a:picLocks noChangeAspect="1" noChangeArrowheads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1751066" y="2130683"/>
                <a:ext cx="45719" cy="530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34" name="33 Elipse"/>
              <p:cNvSpPr/>
              <p:nvPr/>
            </p:nvSpPr>
            <p:spPr bwMode="auto">
              <a:xfrm>
                <a:off x="2015716" y="2063120"/>
                <a:ext cx="68324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>
                  <a:latin typeface="Franklin Gothic Medium"/>
                </a:endParaRPr>
              </a:p>
            </p:txBody>
          </p:sp>
        </p:grpSp>
      </p:grpSp>
      <p:grpSp>
        <p:nvGrpSpPr>
          <p:cNvPr id="35" name="34 Grupo"/>
          <p:cNvGrpSpPr/>
          <p:nvPr/>
        </p:nvGrpSpPr>
        <p:grpSpPr bwMode="auto">
          <a:xfrm>
            <a:off x="3102331" y="3507295"/>
            <a:ext cx="3266852" cy="2399153"/>
            <a:chOff x="404537" y="3350180"/>
            <a:chExt cx="3266852" cy="2399153"/>
          </a:xfrm>
        </p:grpSpPr>
        <p:pic>
          <p:nvPicPr>
            <p:cNvPr id="36" name="Picture 15"/>
            <p:cNvPicPr>
              <a:picLocks noChangeAspect="1" noChangeArrowheads="1"/>
            </p:cNvPicPr>
            <p:nvPr/>
          </p:nvPicPr>
          <p:blipFill>
            <a:blip r:embed="rId6"/>
            <a:stretch/>
          </p:blipFill>
          <p:spPr bwMode="auto">
            <a:xfrm>
              <a:off x="1926324" y="4070244"/>
              <a:ext cx="1077100" cy="778627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7" name="Picture 4" descr="C:\Program Files\Microsoft Office\MEDIA\CAGCAT10\j0149627.wmf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 flipH="1">
              <a:off x="404537" y="3519751"/>
              <a:ext cx="876881" cy="612034"/>
            </a:xfrm>
            <a:prstGeom prst="rect">
              <a:avLst/>
            </a:prstGeom>
            <a:noFill/>
          </p:spPr>
        </p:pic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7"/>
            <a:stretch/>
          </p:blipFill>
          <p:spPr bwMode="auto">
            <a:xfrm>
              <a:off x="2825355" y="5195464"/>
              <a:ext cx="756791" cy="553869"/>
            </a:xfrm>
            <a:prstGeom prst="rect">
              <a:avLst/>
            </a:prstGeom>
            <a:noFill/>
            <a:ln>
              <a:noFill/>
            </a:ln>
            <a:effectLst/>
          </p:spPr>
        </p:pic>
        <p:grpSp>
          <p:nvGrpSpPr>
            <p:cNvPr id="39" name="38 Grupo"/>
            <p:cNvGrpSpPr/>
            <p:nvPr/>
          </p:nvGrpSpPr>
          <p:grpSpPr bwMode="auto">
            <a:xfrm>
              <a:off x="2328882" y="4672211"/>
              <a:ext cx="412349" cy="128587"/>
              <a:chOff x="1751066" y="2063120"/>
              <a:chExt cx="412349" cy="128587"/>
            </a:xfrm>
          </p:grpSpPr>
          <p:pic>
            <p:nvPicPr>
              <p:cNvPr id="59" name="Picture 8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2084040" y="2105982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60" name="Picture 9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856965" y="2063120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61" name="Picture 10"/>
              <p:cNvPicPr>
                <a:picLocks noChangeAspect="1" noChangeArrowheads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1751066" y="2130683"/>
                <a:ext cx="45719" cy="530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62" name="61 Elipse"/>
              <p:cNvSpPr/>
              <p:nvPr/>
            </p:nvSpPr>
            <p:spPr bwMode="auto">
              <a:xfrm>
                <a:off x="2015716" y="2063120"/>
                <a:ext cx="68324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>
                  <a:latin typeface="Franklin Gothic Medium"/>
                </a:endParaRPr>
              </a:p>
            </p:txBody>
          </p:sp>
        </p:grpSp>
        <p:pic>
          <p:nvPicPr>
            <p:cNvPr id="40" name="Picture 11"/>
            <p:cNvPicPr>
              <a:picLocks noChangeAspect="1" noChangeArrowheads="1"/>
            </p:cNvPicPr>
            <p:nvPr/>
          </p:nvPicPr>
          <p:blipFill>
            <a:blip r:embed="rId8"/>
            <a:stretch/>
          </p:blipFill>
          <p:spPr bwMode="auto">
            <a:xfrm>
              <a:off x="1506591" y="3688449"/>
              <a:ext cx="244475" cy="27463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1" name="Picture 12"/>
            <p:cNvPicPr>
              <a:picLocks noChangeAspect="1" noChangeArrowheads="1"/>
            </p:cNvPicPr>
            <p:nvPr/>
          </p:nvPicPr>
          <p:blipFill>
            <a:blip r:embed="rId9"/>
            <a:stretch/>
          </p:blipFill>
          <p:spPr bwMode="auto">
            <a:xfrm>
              <a:off x="1907704" y="3350180"/>
              <a:ext cx="709720" cy="70972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2" name="Picture 13" descr="C:\Program Files\Microsoft Office\MEDIA\CAGCAT10\j0149887.wmf"/>
            <p:cNvPicPr>
              <a:picLocks noChangeAspect="1" noChangeArrowheads="1"/>
            </p:cNvPicPr>
            <p:nvPr/>
          </p:nvPicPr>
          <p:blipFill>
            <a:blip r:embed="rId10"/>
            <a:stretch/>
          </p:blipFill>
          <p:spPr bwMode="auto">
            <a:xfrm>
              <a:off x="2759720" y="3434670"/>
              <a:ext cx="911669" cy="729552"/>
            </a:xfrm>
            <a:prstGeom prst="rect">
              <a:avLst/>
            </a:prstGeom>
            <a:noFill/>
          </p:spPr>
        </p:pic>
        <p:grpSp>
          <p:nvGrpSpPr>
            <p:cNvPr id="43" name="42 Grupo"/>
            <p:cNvGrpSpPr/>
            <p:nvPr/>
          </p:nvGrpSpPr>
          <p:grpSpPr bwMode="auto">
            <a:xfrm>
              <a:off x="1282212" y="3640746"/>
              <a:ext cx="412349" cy="128587"/>
              <a:chOff x="1751066" y="2063120"/>
              <a:chExt cx="412349" cy="128587"/>
            </a:xfrm>
          </p:grpSpPr>
          <p:pic>
            <p:nvPicPr>
              <p:cNvPr id="55" name="Picture 8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2084040" y="2105982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56" name="Picture 9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856965" y="2063120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57" name="Picture 10"/>
              <p:cNvPicPr>
                <a:picLocks noChangeAspect="1" noChangeArrowheads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1751066" y="2130683"/>
                <a:ext cx="45719" cy="530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58" name="57 Elipse"/>
              <p:cNvSpPr/>
              <p:nvPr/>
            </p:nvSpPr>
            <p:spPr bwMode="auto">
              <a:xfrm>
                <a:off x="2015716" y="2063120"/>
                <a:ext cx="68324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>
                  <a:latin typeface="Franklin Gothic Medium"/>
                </a:endParaRPr>
              </a:p>
            </p:txBody>
          </p:sp>
        </p:grpSp>
        <p:grpSp>
          <p:nvGrpSpPr>
            <p:cNvPr id="44" name="43 Grupo"/>
            <p:cNvGrpSpPr/>
            <p:nvPr/>
          </p:nvGrpSpPr>
          <p:grpSpPr bwMode="auto">
            <a:xfrm>
              <a:off x="2037592" y="3799446"/>
              <a:ext cx="412349" cy="128587"/>
              <a:chOff x="1751066" y="2063120"/>
              <a:chExt cx="412349" cy="128587"/>
            </a:xfrm>
          </p:grpSpPr>
          <p:pic>
            <p:nvPicPr>
              <p:cNvPr id="51" name="Picture 8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2084040" y="2105982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52" name="Picture 9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856965" y="2063120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53" name="Picture 10"/>
              <p:cNvPicPr>
                <a:picLocks noChangeAspect="1" noChangeArrowheads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1751066" y="2130683"/>
                <a:ext cx="45719" cy="530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54" name="53 Elipse"/>
              <p:cNvSpPr/>
              <p:nvPr/>
            </p:nvSpPr>
            <p:spPr bwMode="auto">
              <a:xfrm>
                <a:off x="2015716" y="2063120"/>
                <a:ext cx="68324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>
                  <a:latin typeface="Franklin Gothic Medium"/>
                </a:endParaRPr>
              </a:p>
            </p:txBody>
          </p:sp>
        </p:grpSp>
        <p:grpSp>
          <p:nvGrpSpPr>
            <p:cNvPr id="45" name="44 Grupo"/>
            <p:cNvGrpSpPr/>
            <p:nvPr/>
          </p:nvGrpSpPr>
          <p:grpSpPr bwMode="auto">
            <a:xfrm>
              <a:off x="2997575" y="3855749"/>
              <a:ext cx="412349" cy="128587"/>
              <a:chOff x="1751066" y="2063120"/>
              <a:chExt cx="412349" cy="128587"/>
            </a:xfrm>
          </p:grpSpPr>
          <p:pic>
            <p:nvPicPr>
              <p:cNvPr id="47" name="Picture 8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2084040" y="2105982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48" name="Picture 9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856965" y="2063120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49" name="Picture 10"/>
              <p:cNvPicPr>
                <a:picLocks noChangeAspect="1" noChangeArrowheads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1751066" y="2130683"/>
                <a:ext cx="45719" cy="530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50" name="49 Elipse"/>
              <p:cNvSpPr/>
              <p:nvPr/>
            </p:nvSpPr>
            <p:spPr bwMode="auto">
              <a:xfrm>
                <a:off x="2015716" y="2063120"/>
                <a:ext cx="68324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>
                  <a:latin typeface="Franklin Gothic Medium"/>
                </a:endParaRPr>
              </a:p>
            </p:txBody>
          </p:sp>
        </p:grpSp>
        <p:pic>
          <p:nvPicPr>
            <p:cNvPr id="46" name="Picture 16"/>
            <p:cNvPicPr>
              <a:picLocks noChangeAspect="1" noChangeArrowheads="1"/>
            </p:cNvPicPr>
            <p:nvPr/>
          </p:nvPicPr>
          <p:blipFill>
            <a:blip r:embed="rId11"/>
            <a:stretch/>
          </p:blipFill>
          <p:spPr bwMode="auto">
            <a:xfrm rot="3603515">
              <a:off x="2817485" y="4773648"/>
              <a:ext cx="244475" cy="274637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63" name="2 Marcador de contenido"/>
          <p:cNvSpPr txBox="1"/>
          <p:nvPr/>
        </p:nvSpPr>
        <p:spPr bwMode="auto">
          <a:xfrm>
            <a:off x="6816412" y="1323533"/>
            <a:ext cx="4859065" cy="4536504"/>
          </a:xfrm>
          <a:prstGeom prst="rect">
            <a:avLst/>
          </a:prstGeom>
          <a:noFill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63491">
              <a:spcBef>
                <a:spcPts val="0"/>
              </a:spcBef>
              <a:buClr>
                <a:srgbClr val="C00000"/>
              </a:buClr>
              <a:defRPr/>
            </a:pPr>
            <a:r>
              <a:rPr lang="es-ES" sz="1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Transmisión directa: </a:t>
            </a: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Es la forma más importante de transmisión. Ocurre cuando hay transferencia inmediata o mediata del virus entre un animal infectado y sus contactos susceptibles</a:t>
            </a:r>
            <a:endParaRPr/>
          </a:p>
          <a:p>
            <a:pPr marL="63491">
              <a:spcBef>
                <a:spcPts val="0"/>
              </a:spcBef>
              <a:buClr>
                <a:srgbClr val="C00000"/>
              </a:buClr>
              <a:buFont typeface="Arial"/>
              <a:buChar char="Ø"/>
              <a:defRPr/>
            </a:pPr>
            <a:endParaRPr lang="es-ES" sz="18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63491">
              <a:spcBef>
                <a:spcPts val="0"/>
              </a:spcBef>
              <a:buClr>
                <a:srgbClr val="C00000"/>
              </a:buClr>
              <a:defRPr/>
            </a:pPr>
            <a:endParaRPr lang="es-ES" sz="18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63491">
              <a:spcBef>
                <a:spcPts val="0"/>
              </a:spcBef>
              <a:buClr>
                <a:srgbClr val="C00000"/>
              </a:buClr>
              <a:defRPr/>
            </a:pPr>
            <a:r>
              <a:rPr lang="es-ES" sz="1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Transmisión indirecta:</a:t>
            </a:r>
            <a:r>
              <a:rPr lang="es-ES" sz="1800">
                <a:solidFill>
                  <a:srgbClr val="002060"/>
                </a:solidFill>
                <a:latin typeface="Lora"/>
                <a:ea typeface="Lora"/>
                <a:cs typeface="Lora"/>
              </a:rPr>
              <a:t> El virus puede ser transmitido por vía mecánica por medio de objetos, personas o animales no susceptibles que hayan estado en contacto con animales infectados o con sus secreciones y/o excreciones (vehículos, cueros, calzado, manos, desperdicios alimenticios, perros, gatos, aves silvestres y roedores, etc.). </a:t>
            </a:r>
            <a:endParaRPr/>
          </a:p>
          <a:p>
            <a:pPr marL="63491">
              <a:spcBef>
                <a:spcPts val="0"/>
              </a:spcBef>
              <a:buClr>
                <a:srgbClr val="C00000"/>
              </a:buClr>
              <a:defRPr/>
            </a:pPr>
            <a:endParaRPr lang="es-ES" sz="1800">
              <a:solidFill>
                <a:srgbClr val="002060"/>
              </a:solidFill>
              <a:latin typeface="Lora"/>
              <a:ea typeface="Lora"/>
              <a:cs typeface="Lora"/>
            </a:endParaRPr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2"/>
          <a:stretch/>
        </p:blipFill>
        <p:spPr bwMode="auto">
          <a:xfrm>
            <a:off x="5007956" y="5473688"/>
            <a:ext cx="407987" cy="12858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19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Transmisión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65" name="64 Grupo"/>
          <p:cNvGrpSpPr/>
          <p:nvPr/>
        </p:nvGrpSpPr>
        <p:grpSpPr bwMode="auto">
          <a:xfrm>
            <a:off x="5774128" y="1893975"/>
            <a:ext cx="2230911" cy="1029100"/>
            <a:chOff x="2051720" y="1772816"/>
            <a:chExt cx="2213920" cy="907942"/>
          </a:xfrm>
        </p:grpSpPr>
        <p:pic>
          <p:nvPicPr>
            <p:cNvPr id="66" name="Picture 4" descr="C:\Program Files\Microsoft Office\MEDIA\CAGCAT10\j0149627.wmf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2987824" y="1772816"/>
              <a:ext cx="1277816" cy="907942"/>
            </a:xfrm>
            <a:prstGeom prst="rect">
              <a:avLst/>
            </a:prstGeom>
            <a:noFill/>
          </p:spPr>
        </p:pic>
        <p:sp>
          <p:nvSpPr>
            <p:cNvPr id="67" name="66 Flecha curvada hacia arriba"/>
            <p:cNvSpPr/>
            <p:nvPr/>
          </p:nvSpPr>
          <p:spPr bwMode="auto">
            <a:xfrm>
              <a:off x="2051720" y="2211917"/>
              <a:ext cx="936104" cy="266109"/>
            </a:xfrm>
            <a:prstGeom prst="curvedUp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Franklin Gothic Medium"/>
              </a:endParaRPr>
            </a:p>
          </p:txBody>
        </p:sp>
        <p:grpSp>
          <p:nvGrpSpPr>
            <p:cNvPr id="68" name="67 Grupo"/>
            <p:cNvGrpSpPr/>
            <p:nvPr/>
          </p:nvGrpSpPr>
          <p:grpSpPr bwMode="auto">
            <a:xfrm>
              <a:off x="2781649" y="2077050"/>
              <a:ext cx="412349" cy="128587"/>
              <a:chOff x="1751066" y="2063120"/>
              <a:chExt cx="412349" cy="128587"/>
            </a:xfrm>
          </p:grpSpPr>
          <p:pic>
            <p:nvPicPr>
              <p:cNvPr id="69" name="Picture 8"/>
              <p:cNvPicPr>
                <a:picLocks noChangeAspect="1" noChangeArrowheads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2084040" y="2105982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70" name="Picture 9"/>
              <p:cNvPicPr>
                <a:picLocks noChangeAspect="1" noChangeArrowheads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1856965" y="2063120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71" name="Picture 10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751066" y="2130683"/>
                <a:ext cx="45719" cy="530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72" name="71 Elipse"/>
              <p:cNvSpPr/>
              <p:nvPr/>
            </p:nvSpPr>
            <p:spPr bwMode="auto">
              <a:xfrm>
                <a:off x="2015716" y="2063120"/>
                <a:ext cx="68324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ES">
                  <a:latin typeface="Franklin Gothic Medium"/>
                </a:endParaRPr>
              </a:p>
            </p:txBody>
          </p:sp>
        </p:grpSp>
      </p:grpSp>
      <p:sp>
        <p:nvSpPr>
          <p:cNvPr id="74" name="73 CuadroTexto"/>
          <p:cNvSpPr txBox="1"/>
          <p:nvPr/>
        </p:nvSpPr>
        <p:spPr bwMode="auto">
          <a:xfrm>
            <a:off x="3771016" y="3253475"/>
            <a:ext cx="6444208" cy="1785092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>
              <a:defRPr/>
            </a:pPr>
            <a:r>
              <a:rPr lang="es-ES" sz="2000" b="1">
                <a:solidFill>
                  <a:srgbClr val="002060"/>
                </a:solidFill>
                <a:latin typeface="Lora"/>
              </a:rPr>
              <a:t>Vías de ingreso </a:t>
            </a:r>
            <a:endParaRPr/>
          </a:p>
          <a:p>
            <a:pPr algn="r">
              <a:defRPr/>
            </a:pPr>
            <a:endParaRPr lang="es-ES" sz="2000">
              <a:solidFill>
                <a:srgbClr val="002060"/>
              </a:solidFill>
              <a:latin typeface="Lora"/>
            </a:endParaRPr>
          </a:p>
          <a:p>
            <a:pPr marL="285710" indent="-285710">
              <a:buFont typeface="Wingdings"/>
              <a:buChar char="ü"/>
              <a:defRPr/>
            </a:pPr>
            <a:r>
              <a:rPr lang="es-ES" b="1">
                <a:solidFill>
                  <a:srgbClr val="002060"/>
                </a:solidFill>
                <a:latin typeface="Lora"/>
              </a:rPr>
              <a:t>Vía Respiratoria</a:t>
            </a:r>
            <a:r>
              <a:rPr lang="es-ES">
                <a:solidFill>
                  <a:srgbClr val="002060"/>
                </a:solidFill>
                <a:latin typeface="Lora"/>
              </a:rPr>
              <a:t> (aerosoles)</a:t>
            </a:r>
            <a:endParaRPr/>
          </a:p>
          <a:p>
            <a:pPr>
              <a:defRPr/>
            </a:pPr>
            <a:endParaRPr lang="es-ES">
              <a:solidFill>
                <a:srgbClr val="002060"/>
              </a:solidFill>
              <a:latin typeface="Lora"/>
            </a:endParaRPr>
          </a:p>
          <a:p>
            <a:pPr marL="285710" indent="-285710">
              <a:buFont typeface="Wingdings"/>
              <a:buChar char="ü"/>
              <a:defRPr/>
            </a:pPr>
            <a:r>
              <a:rPr lang="es-ES" b="1">
                <a:solidFill>
                  <a:srgbClr val="002060"/>
                </a:solidFill>
                <a:latin typeface="Lora"/>
              </a:rPr>
              <a:t>Vía Digestiva </a:t>
            </a:r>
            <a:r>
              <a:rPr lang="es-ES">
                <a:solidFill>
                  <a:srgbClr val="002060"/>
                </a:solidFill>
                <a:latin typeface="Lora"/>
              </a:rPr>
              <a:t>(leche, orina, heces, saliva, productos cárnicos)</a:t>
            </a:r>
            <a:endParaRPr/>
          </a:p>
          <a:p>
            <a:pPr>
              <a:defRPr/>
            </a:pPr>
            <a:endParaRPr lang="es-ES">
              <a:solidFill>
                <a:srgbClr val="002060"/>
              </a:solidFill>
              <a:latin typeface="Lora"/>
            </a:endParaRPr>
          </a:p>
          <a:p>
            <a:pPr marL="285710" indent="-285710">
              <a:buFont typeface="Wingdings"/>
              <a:buChar char="ü"/>
              <a:defRPr/>
            </a:pPr>
            <a:r>
              <a:rPr lang="es-ES" b="1">
                <a:solidFill>
                  <a:srgbClr val="002060"/>
                </a:solidFill>
                <a:latin typeface="Lora"/>
              </a:rPr>
              <a:t>Vía Reproductiva </a:t>
            </a:r>
            <a:r>
              <a:rPr lang="es-ES">
                <a:solidFill>
                  <a:srgbClr val="002060"/>
                </a:solidFill>
                <a:latin typeface="Lora"/>
              </a:rPr>
              <a:t>(semen)</a:t>
            </a:r>
            <a:endParaRPr lang="es-ES" sz="1600">
              <a:solidFill>
                <a:srgbClr val="002060"/>
              </a:solidFill>
              <a:latin typeface="Lo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8" name="Google Shape;118;p16"/>
          <p:cNvSpPr/>
          <p:nvPr/>
        </p:nvSpPr>
        <p:spPr bwMode="auto">
          <a:xfrm flipH="1">
            <a:off x="-136225" y="-68825"/>
            <a:ext cx="4265700" cy="7065600"/>
          </a:xfrm>
          <a:prstGeom prst="rect">
            <a:avLst/>
          </a:prstGeom>
          <a:solidFill>
            <a:srgbClr val="252C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 bwMode="auto">
          <a:xfrm>
            <a:off x="9244250" y="63190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2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20" name="Google Shape;120;p16"/>
          <p:cNvSpPr txBox="1"/>
          <p:nvPr/>
        </p:nvSpPr>
        <p:spPr bwMode="auto">
          <a:xfrm>
            <a:off x="5420499" y="1205000"/>
            <a:ext cx="6561591" cy="52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Capítulo 1: Agente etiológico</a:t>
            </a:r>
            <a:endParaRPr sz="2400" b="1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endParaRPr sz="24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Capítulo 2: Epidemiología de la enfermedad</a:t>
            </a:r>
            <a:endParaRPr sz="2400" b="1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endParaRPr sz="24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Capítulo 3: Signos clínicos y lesiones</a:t>
            </a:r>
            <a:endParaRPr sz="2400" b="1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endParaRPr sz="24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Capítulo 4: Diagnóstico</a:t>
            </a:r>
            <a:endParaRPr sz="2400" b="1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endParaRPr sz="24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Capítulo 5: Imágenes</a:t>
            </a:r>
            <a:endParaRPr sz="2400" b="1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endParaRPr sz="24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21" name="Google Shape;121;p16"/>
          <p:cNvSpPr txBox="1"/>
          <p:nvPr/>
        </p:nvSpPr>
        <p:spPr bwMode="auto">
          <a:xfrm>
            <a:off x="521103" y="976400"/>
            <a:ext cx="31176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i="0" u="none" strike="noStrike" cap="none">
                <a:solidFill>
                  <a:srgbClr val="B2B5DE"/>
                </a:solidFill>
                <a:latin typeface="Lora"/>
                <a:ea typeface="Lora"/>
                <a:cs typeface="Lora"/>
              </a:rPr>
              <a:t>Contenido</a:t>
            </a:r>
            <a:endParaRPr sz="1400" i="0" u="none" strike="noStrike" cap="none">
              <a:solidFill>
                <a:srgbClr val="B2B5DE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Curso Fiebre Aftosa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22" name="Google Shape;122;p16"/>
          <p:cNvSpPr/>
          <p:nvPr/>
        </p:nvSpPr>
        <p:spPr bwMode="auto">
          <a:xfrm>
            <a:off x="4691675" y="1205000"/>
            <a:ext cx="473100" cy="473100"/>
          </a:xfrm>
          <a:prstGeom prst="ellipse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AR" sz="20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1</a:t>
            </a:r>
            <a:endParaRPr sz="2000" b="1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23" name="Google Shape;123;p16"/>
          <p:cNvSpPr/>
          <p:nvPr/>
        </p:nvSpPr>
        <p:spPr bwMode="auto">
          <a:xfrm>
            <a:off x="4691675" y="2035204"/>
            <a:ext cx="473100" cy="473100"/>
          </a:xfrm>
          <a:prstGeom prst="ellipse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AR" sz="20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2</a:t>
            </a:r>
            <a:endParaRPr sz="2000" b="1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24" name="Google Shape;124;p16"/>
          <p:cNvSpPr/>
          <p:nvPr/>
        </p:nvSpPr>
        <p:spPr bwMode="auto">
          <a:xfrm>
            <a:off x="4691675" y="2865408"/>
            <a:ext cx="473100" cy="473100"/>
          </a:xfrm>
          <a:prstGeom prst="ellipse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AR" sz="20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3</a:t>
            </a:r>
            <a:endParaRPr sz="2000" b="1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25" name="Google Shape;125;p16"/>
          <p:cNvSpPr/>
          <p:nvPr/>
        </p:nvSpPr>
        <p:spPr bwMode="auto">
          <a:xfrm>
            <a:off x="4691675" y="3695612"/>
            <a:ext cx="473100" cy="473100"/>
          </a:xfrm>
          <a:prstGeom prst="ellipse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AR" sz="20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4</a:t>
            </a:r>
            <a:endParaRPr sz="2000" b="1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26" name="Google Shape;126;p16"/>
          <p:cNvSpPr/>
          <p:nvPr/>
        </p:nvSpPr>
        <p:spPr bwMode="auto">
          <a:xfrm>
            <a:off x="4691675" y="4525816"/>
            <a:ext cx="473100" cy="473100"/>
          </a:xfrm>
          <a:prstGeom prst="ellipse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/>
            </a:pPr>
            <a:r>
              <a:rPr lang="es-AR" sz="20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5</a:t>
            </a:r>
            <a:endParaRPr sz="2000" b="1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20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Transmisión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" name="2 Marcador de contenido"/>
          <p:cNvSpPr txBox="1"/>
          <p:nvPr/>
        </p:nvSpPr>
        <p:spPr bwMode="auto">
          <a:xfrm>
            <a:off x="2992087" y="1390937"/>
            <a:ext cx="8496944" cy="4824536"/>
          </a:xfrm>
          <a:prstGeom prst="rect">
            <a:avLst/>
          </a:prstGeom>
          <a:noFill/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609496" algn="just">
              <a:spcBef>
                <a:spcPts val="0"/>
              </a:spcBef>
              <a:buClr>
                <a:srgbClr val="C00000"/>
              </a:buClr>
              <a:defRPr/>
            </a:pPr>
            <a:r>
              <a:rPr lang="es-ES" sz="1800">
                <a:solidFill>
                  <a:srgbClr val="002060"/>
                </a:solidFill>
                <a:ea typeface="ＭＳ Ｐゴシック"/>
              </a:rPr>
              <a:t>Inhalación de aerosoles infecciosos: en zonas templadas </a:t>
            </a:r>
            <a:r>
              <a:rPr lang="es-ES" sz="1800">
                <a:solidFill>
                  <a:srgbClr val="002060"/>
                </a:solidFill>
                <a:ea typeface="Verdana"/>
                <a:cs typeface="Verdana"/>
              </a:rPr>
              <a:t>pueden transportarse hasta 60 kilómetros por tierra y 300 km en el mar.</a:t>
            </a:r>
            <a:endParaRPr/>
          </a:p>
          <a:p>
            <a:pPr marL="63491" algn="just">
              <a:spcBef>
                <a:spcPts val="0"/>
              </a:spcBef>
              <a:buClr>
                <a:srgbClr val="C00000"/>
              </a:buClr>
              <a:defRPr/>
            </a:pPr>
            <a:endParaRPr lang="es-ES" sz="1800">
              <a:solidFill>
                <a:srgbClr val="002060"/>
              </a:solidFill>
            </a:endParaRPr>
          </a:p>
          <a:p>
            <a:pPr marL="63491" algn="just">
              <a:spcBef>
                <a:spcPts val="0"/>
              </a:spcBef>
              <a:buClr>
                <a:srgbClr val="C00000"/>
              </a:buClr>
              <a:defRPr/>
            </a:pPr>
            <a:r>
              <a:rPr lang="es-ES" sz="1800">
                <a:solidFill>
                  <a:srgbClr val="002060"/>
                </a:solidFill>
                <a:ea typeface="ＭＳ Ｐゴシック"/>
              </a:rPr>
              <a:t>Ingestión de leche contaminada en terneros.</a:t>
            </a:r>
            <a:endParaRPr/>
          </a:p>
          <a:p>
            <a:pPr marL="63491" algn="just">
              <a:spcBef>
                <a:spcPts val="0"/>
              </a:spcBef>
              <a:buClr>
                <a:srgbClr val="C00000"/>
              </a:buClr>
              <a:defRPr/>
            </a:pPr>
            <a:endParaRPr lang="es-ES" sz="1800">
              <a:solidFill>
                <a:srgbClr val="002060"/>
              </a:solidFill>
              <a:ea typeface="ＭＳ Ｐゴシック"/>
            </a:endParaRPr>
          </a:p>
          <a:p>
            <a:pPr marL="63491" algn="just">
              <a:spcBef>
                <a:spcPts val="0"/>
              </a:spcBef>
              <a:buClr>
                <a:srgbClr val="C00000"/>
              </a:buClr>
              <a:defRPr/>
            </a:pPr>
            <a:endParaRPr lang="es-ES" sz="1800">
              <a:solidFill>
                <a:srgbClr val="002060"/>
              </a:solidFill>
              <a:ea typeface="ＭＳ Ｐゴシック"/>
            </a:endParaRPr>
          </a:p>
          <a:p>
            <a:pPr marL="1609496" algn="just">
              <a:spcBef>
                <a:spcPts val="0"/>
              </a:spcBef>
              <a:buClr>
                <a:srgbClr val="C00000"/>
              </a:buClr>
              <a:defRPr/>
            </a:pPr>
            <a:r>
              <a:rPr lang="es-ES" sz="1800">
                <a:solidFill>
                  <a:srgbClr val="002060"/>
                </a:solidFill>
                <a:ea typeface="ＭＳ Ｐゴシック"/>
              </a:rPr>
              <a:t>Inseminación artificial con semen contaminado.</a:t>
            </a:r>
            <a:endParaRPr/>
          </a:p>
          <a:p>
            <a:pPr marL="63491" algn="just">
              <a:spcBef>
                <a:spcPts val="0"/>
              </a:spcBef>
              <a:buClr>
                <a:srgbClr val="C00000"/>
              </a:buClr>
              <a:defRPr/>
            </a:pPr>
            <a:endParaRPr lang="es-ES" sz="1800">
              <a:solidFill>
                <a:srgbClr val="002060"/>
              </a:solidFill>
              <a:ea typeface="ＭＳ Ｐゴシック"/>
            </a:endParaRPr>
          </a:p>
          <a:p>
            <a:pPr marL="63491" algn="just">
              <a:spcBef>
                <a:spcPts val="0"/>
              </a:spcBef>
              <a:buClr>
                <a:srgbClr val="C00000"/>
              </a:buClr>
              <a:tabLst>
                <a:tab pos="5744346" algn="l"/>
              </a:tabLst>
              <a:defRPr/>
            </a:pPr>
            <a:r>
              <a:rPr lang="es-ES" sz="1800">
                <a:solidFill>
                  <a:srgbClr val="002060"/>
                </a:solidFill>
                <a:ea typeface="ＭＳ Ｐゴシック"/>
              </a:rPr>
              <a:t>Consumo de productos cárnicos no tratados</a:t>
            </a:r>
            <a:endParaRPr/>
          </a:p>
          <a:p>
            <a:pPr marL="63491" algn="just">
              <a:spcBef>
                <a:spcPts val="0"/>
              </a:spcBef>
              <a:buClr>
                <a:srgbClr val="C00000"/>
              </a:buClr>
              <a:tabLst>
                <a:tab pos="5744346" algn="l"/>
              </a:tabLst>
              <a:defRPr/>
            </a:pPr>
            <a:r>
              <a:rPr lang="es-ES" sz="1800">
                <a:solidFill>
                  <a:srgbClr val="002060"/>
                </a:solidFill>
                <a:ea typeface="ＭＳ Ｐゴシック"/>
              </a:rPr>
              <a:t>Contaminados, especialmente en cerdos</a:t>
            </a:r>
            <a:endParaRPr/>
          </a:p>
          <a:p>
            <a:pPr marL="63491" algn="just">
              <a:spcBef>
                <a:spcPts val="0"/>
              </a:spcBef>
              <a:buClr>
                <a:srgbClr val="C00000"/>
              </a:buClr>
              <a:tabLst>
                <a:tab pos="5744346" algn="l"/>
              </a:tabLst>
              <a:defRPr/>
            </a:pPr>
            <a:r>
              <a:rPr lang="es-ES" sz="1800">
                <a:solidFill>
                  <a:srgbClr val="002060"/>
                </a:solidFill>
                <a:ea typeface="ＭＳ Ｐゴシック"/>
              </a:rPr>
              <a:t>(alimentación con deshechos de frigorífico/basurales a cielo abierto).</a:t>
            </a:r>
            <a:endParaRPr/>
          </a:p>
          <a:p>
            <a:pPr marL="1609496" algn="just">
              <a:spcBef>
                <a:spcPts val="0"/>
              </a:spcBef>
              <a:buClr>
                <a:srgbClr val="C00000"/>
              </a:buClr>
              <a:defRPr/>
            </a:pPr>
            <a:endParaRPr lang="es-ES" sz="1600">
              <a:solidFill>
                <a:srgbClr val="002060"/>
              </a:solidFill>
              <a:ea typeface="Verdana"/>
              <a:cs typeface="Verdana"/>
            </a:endParaRPr>
          </a:p>
          <a:p>
            <a:pPr marL="1609496" algn="just">
              <a:spcBef>
                <a:spcPts val="0"/>
              </a:spcBef>
              <a:buClr>
                <a:srgbClr val="C00000"/>
              </a:buClr>
              <a:defRPr/>
            </a:pPr>
            <a:r>
              <a:rPr lang="es-ES" sz="1800">
                <a:solidFill>
                  <a:srgbClr val="002060"/>
                </a:solidFill>
                <a:ea typeface="Verdana"/>
                <a:cs typeface="Verdana"/>
              </a:rPr>
              <a:t>Los seres humanos pueden albergar virus de fiebre aftosa en su tracto respiratorio durante 24-48 horas, lo que lleva a la práctica común de los 3-5 días de cuarentena personal para el personal expuesto en las instalaciones de investigación. </a:t>
            </a:r>
          </a:p>
        </p:txBody>
      </p:sp>
      <p:grpSp>
        <p:nvGrpSpPr>
          <p:cNvPr id="19" name="18 Grupo"/>
          <p:cNvGrpSpPr/>
          <p:nvPr/>
        </p:nvGrpSpPr>
        <p:grpSpPr bwMode="auto">
          <a:xfrm>
            <a:off x="3770453" y="1540149"/>
            <a:ext cx="412349" cy="128587"/>
            <a:chOff x="1104890" y="1798941"/>
            <a:chExt cx="412349" cy="128587"/>
          </a:xfrm>
        </p:grpSpPr>
        <p:pic>
          <p:nvPicPr>
            <p:cNvPr id="20" name="Picture 8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1437864" y="1841803"/>
              <a:ext cx="79375" cy="8572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1" name="Picture 9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1210789" y="1798941"/>
              <a:ext cx="79375" cy="8572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2" name="Picture 10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04890" y="1866504"/>
              <a:ext cx="45719" cy="53034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23" name="22 Elipse"/>
            <p:cNvSpPr/>
            <p:nvPr/>
          </p:nvSpPr>
          <p:spPr bwMode="auto">
            <a:xfrm>
              <a:off x="1369540" y="1798941"/>
              <a:ext cx="68324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>
                <a:latin typeface="Franklin Gothic Medium"/>
              </a:endParaRPr>
            </a:p>
          </p:txBody>
        </p:sp>
      </p:grp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4"/>
          <a:srcRect l="34105" t="26916" r="18432"/>
          <a:stretch/>
        </p:blipFill>
        <p:spPr bwMode="auto">
          <a:xfrm>
            <a:off x="9121493" y="2043959"/>
            <a:ext cx="1093953" cy="1065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8540921" y="3493729"/>
            <a:ext cx="1127548" cy="61895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482900" y="4776919"/>
            <a:ext cx="945654" cy="94565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3413175" y="2692031"/>
            <a:ext cx="1015379" cy="714150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28" name="27 Grupo"/>
          <p:cNvGrpSpPr/>
          <p:nvPr/>
        </p:nvGrpSpPr>
        <p:grpSpPr bwMode="auto">
          <a:xfrm>
            <a:off x="3749552" y="1863234"/>
            <a:ext cx="412349" cy="128587"/>
            <a:chOff x="1104890" y="1798941"/>
            <a:chExt cx="412349" cy="128587"/>
          </a:xfrm>
        </p:grpSpPr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1437864" y="1841803"/>
              <a:ext cx="79375" cy="8572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0" name="Picture 9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1210789" y="1798941"/>
              <a:ext cx="79375" cy="8572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31" name="Picture 10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1104890" y="1866504"/>
              <a:ext cx="45719" cy="53034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32" name="31 Elipse"/>
            <p:cNvSpPr/>
            <p:nvPr/>
          </p:nvSpPr>
          <p:spPr bwMode="auto">
            <a:xfrm>
              <a:off x="1369540" y="1798941"/>
              <a:ext cx="68324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>
                <a:latin typeface="Franklin Gothic Medium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21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Transmisión: Producción de virus por especie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33" name="32 Grupo"/>
          <p:cNvGrpSpPr/>
          <p:nvPr/>
        </p:nvGrpSpPr>
        <p:grpSpPr bwMode="auto">
          <a:xfrm>
            <a:off x="4040615" y="1630691"/>
            <a:ext cx="7166076" cy="4143209"/>
            <a:chOff x="1271535" y="1820863"/>
            <a:chExt cx="7166076" cy="4143209"/>
          </a:xfrm>
        </p:grpSpPr>
        <p:pic>
          <p:nvPicPr>
            <p:cNvPr id="34" name="Picture 2" descr="C:\Mis documentos\ABRUMA\Imágenes\Minhas figuras\0-chrt-virus-excretion-by-species.gif"/>
            <p:cNvPicPr>
              <a:picLocks noChangeAspect="1" noChangeArrowheads="1"/>
            </p:cNvPicPr>
            <p:nvPr/>
          </p:nvPicPr>
          <p:blipFill>
            <a:blip r:embed="rId2"/>
            <a:srcRect l="14396" r="22140" b="8456"/>
            <a:stretch/>
          </p:blipFill>
          <p:spPr bwMode="auto">
            <a:xfrm>
              <a:off x="2339753" y="1820863"/>
              <a:ext cx="3960440" cy="41432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2 CuadroTexto"/>
            <p:cNvSpPr txBox="1">
              <a:spLocks noChangeArrowheads="1"/>
            </p:cNvSpPr>
            <p:nvPr/>
          </p:nvSpPr>
          <p:spPr bwMode="auto">
            <a:xfrm rot="16199999">
              <a:off x="-42552" y="3615469"/>
              <a:ext cx="3182172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9pPr>
            </a:lstStyle>
            <a:p>
              <a:pPr algn="ctr">
                <a:defRPr/>
              </a:pPr>
              <a:r>
                <a:rPr lang="es-ES" sz="1600" b="1">
                  <a:latin typeface="Franklin Gothic Medium"/>
                </a:rPr>
                <a:t>Producción de virus por día</a:t>
              </a:r>
              <a:endParaRPr/>
            </a:p>
            <a:p>
              <a:pPr algn="ctr">
                <a:defRPr/>
              </a:pPr>
              <a:r>
                <a:rPr lang="es-ES" sz="1400" i="1">
                  <a:latin typeface="Franklin Gothic Medium"/>
                </a:rPr>
                <a:t>Escala logarítmica</a:t>
              </a:r>
              <a:endParaRPr/>
            </a:p>
          </p:txBody>
        </p:sp>
        <p:sp>
          <p:nvSpPr>
            <p:cNvPr id="36" name="3 CuadroTexto"/>
            <p:cNvSpPr txBox="1">
              <a:spLocks noChangeArrowheads="1"/>
            </p:cNvSpPr>
            <p:nvPr/>
          </p:nvSpPr>
          <p:spPr bwMode="auto">
            <a:xfrm>
              <a:off x="6660232" y="3233562"/>
              <a:ext cx="177737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9pPr>
            </a:lstStyle>
            <a:p>
              <a:pPr algn="ctr">
                <a:defRPr/>
              </a:pPr>
              <a:r>
                <a:rPr lang="es-ES" sz="1600" b="1">
                  <a:latin typeface="Franklin Gothic Medium"/>
                </a:rPr>
                <a:t>Los cerdos producen la mayor disponibilidad de virus por aire </a:t>
              </a:r>
              <a:endParaRPr/>
            </a:p>
          </p:txBody>
        </p:sp>
        <p:sp>
          <p:nvSpPr>
            <p:cNvPr id="37" name="36 Rectángulo"/>
            <p:cNvSpPr/>
            <p:nvPr/>
          </p:nvSpPr>
          <p:spPr bwMode="auto">
            <a:xfrm>
              <a:off x="3347863" y="5064919"/>
              <a:ext cx="1872208" cy="740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>
                <a:latin typeface="Franklin Gothic Medium"/>
              </a:endParaRPr>
            </a:p>
          </p:txBody>
        </p:sp>
        <p:pic>
          <p:nvPicPr>
            <p:cNvPr id="38" name="Picture 7" descr="C:\Program Files\Microsoft Office\MEDIA\CAGCAT10\j0149627.wmf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3331809" y="5064919"/>
              <a:ext cx="906691" cy="644242"/>
            </a:xfrm>
            <a:prstGeom prst="rect">
              <a:avLst/>
            </a:prstGeom>
            <a:noFill/>
          </p:spPr>
        </p:pic>
        <p:sp>
          <p:nvSpPr>
            <p:cNvPr id="39" name="38 Rectángulo"/>
            <p:cNvSpPr/>
            <p:nvPr/>
          </p:nvSpPr>
          <p:spPr bwMode="auto">
            <a:xfrm>
              <a:off x="5364088" y="2636912"/>
              <a:ext cx="936104" cy="31683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s-ES">
                <a:latin typeface="Franklin Gothic Medium"/>
              </a:endParaRPr>
            </a:p>
          </p:txBody>
        </p:sp>
        <p:pic>
          <p:nvPicPr>
            <p:cNvPr id="40" name="Picture 6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5441339" y="5174826"/>
              <a:ext cx="781601" cy="42904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5417792" y="4525963"/>
              <a:ext cx="779586" cy="43041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2" name="Picture 9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5344215" y="3772517"/>
              <a:ext cx="853162" cy="47104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3" name="Picture 10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5330707" y="3110376"/>
              <a:ext cx="851594" cy="47017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4" name="Picture 11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5330707" y="2421702"/>
              <a:ext cx="779586" cy="430419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5" name="Picture 12"/>
            <p:cNvPicPr>
              <a:picLocks noChangeAspect="1" noChangeArrowheads="1"/>
            </p:cNvPicPr>
            <p:nvPr/>
          </p:nvPicPr>
          <p:blipFill>
            <a:blip r:embed="rId6"/>
            <a:srcRect r="12519"/>
            <a:stretch/>
          </p:blipFill>
          <p:spPr bwMode="auto">
            <a:xfrm>
              <a:off x="4416523" y="5004800"/>
              <a:ext cx="690749" cy="769099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22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Transmisión: Portadores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1" name="3 Rectángulo"/>
          <p:cNvSpPr>
            <a:spLocks noChangeArrowheads="1"/>
          </p:cNvSpPr>
          <p:nvPr/>
        </p:nvSpPr>
        <p:spPr bwMode="auto">
          <a:xfrm>
            <a:off x="3334440" y="1319670"/>
            <a:ext cx="7993062" cy="4647414"/>
          </a:xfrm>
          <a:prstGeom prst="rect">
            <a:avLst/>
          </a:prstGeom>
          <a:noFill/>
          <a:ln>
            <a:noFill/>
          </a:ln>
        </p:spPr>
        <p:txBody>
          <a:bodyPr lIns="91427" tIns="45714" rIns="91427" bIns="45714">
            <a:spAutoFit/>
          </a:bodyPr>
          <a:lstStyle/>
          <a:p>
            <a:pPr algn="ctr">
              <a:defRPr/>
            </a:pPr>
            <a:endParaRPr lang="es-ES_tradnl" sz="1400">
              <a:solidFill>
                <a:srgbClr val="002060"/>
              </a:solidFill>
              <a:latin typeface="Franklin Gothic Medium"/>
            </a:endParaRPr>
          </a:p>
          <a:p>
            <a:pPr algn="ctr">
              <a:defRPr/>
            </a:pPr>
            <a:r>
              <a:rPr lang="es-ES_tradnl" sz="1400">
                <a:solidFill>
                  <a:srgbClr val="002060"/>
                </a:solidFill>
                <a:latin typeface="Franklin Gothic Medium"/>
              </a:rPr>
              <a:t>En algunas circunstancias pueden mantenerse algunos animales como PORTADORES (CARRIERS). Sólo se ha demostrado la presencia del virus por análisis de líquido esofágico - faringeo. No hay antecedentes de que se haya originado un brote a partir de Portadores. </a:t>
            </a:r>
            <a:endParaRPr/>
          </a:p>
          <a:p>
            <a:pPr algn="ctr">
              <a:defRPr/>
            </a:pPr>
            <a:endParaRPr lang="es-ES_tradnl" sz="2000" b="1">
              <a:solidFill>
                <a:srgbClr val="002060"/>
              </a:solidFill>
              <a:latin typeface="Franklin Gothic Medium"/>
            </a:endParaRPr>
          </a:p>
          <a:p>
            <a:pPr marL="0" lvl="1" indent="4126913">
              <a:defRPr/>
            </a:pPr>
            <a:endParaRPr lang="es-ES_tradnl" sz="2000" b="1">
              <a:solidFill>
                <a:srgbClr val="002060"/>
              </a:solidFill>
              <a:latin typeface="Franklin Gothic Medium"/>
            </a:endParaRPr>
          </a:p>
          <a:p>
            <a:pPr marL="0" lvl="1" indent="4126913" algn="ctr">
              <a:defRPr/>
            </a:pPr>
            <a:r>
              <a:rPr lang="es-ES_tradnl" sz="2000">
                <a:solidFill>
                  <a:srgbClr val="002060"/>
                </a:solidFill>
                <a:latin typeface="Franklin Gothic Medium"/>
              </a:rPr>
              <a:t>BOVINOS</a:t>
            </a:r>
            <a:endParaRPr/>
          </a:p>
          <a:p>
            <a:pPr marL="0" lvl="1" indent="4126913" algn="ctr">
              <a:defRPr/>
            </a:pPr>
            <a:r>
              <a:rPr lang="es-ES_tradnl" sz="2000">
                <a:solidFill>
                  <a:srgbClr val="002060"/>
                </a:solidFill>
                <a:latin typeface="Franklin Gothic Medium"/>
              </a:rPr>
              <a:t>24 meses</a:t>
            </a:r>
            <a:endParaRPr/>
          </a:p>
          <a:p>
            <a:pPr indent="1985681" algn="ctr">
              <a:buFontTx/>
              <a:buChar char="•"/>
              <a:defRPr/>
            </a:pPr>
            <a:endParaRPr lang="es-ES_tradnl" sz="2000">
              <a:solidFill>
                <a:srgbClr val="002060"/>
              </a:solidFill>
              <a:latin typeface="Franklin Gothic Medium"/>
            </a:endParaRPr>
          </a:p>
          <a:p>
            <a:pPr indent="1985681" algn="ctr">
              <a:buFontTx/>
              <a:buChar char="•"/>
              <a:defRPr/>
            </a:pPr>
            <a:endParaRPr lang="es-ES_tradnl" sz="2000">
              <a:solidFill>
                <a:srgbClr val="002060"/>
              </a:solidFill>
              <a:latin typeface="Franklin Gothic Medium"/>
            </a:endParaRPr>
          </a:p>
          <a:p>
            <a:pPr marL="0" lvl="1" indent="4212626" algn="ctr">
              <a:tabLst>
                <a:tab pos="4207865" algn="l"/>
              </a:tabLst>
              <a:defRPr/>
            </a:pPr>
            <a:r>
              <a:rPr lang="es-ES_tradnl" sz="2000">
                <a:solidFill>
                  <a:srgbClr val="002060"/>
                </a:solidFill>
                <a:latin typeface="Franklin Gothic Medium"/>
              </a:rPr>
              <a:t>      OVINOS / CAPRINOS		hasta 9 meses</a:t>
            </a:r>
            <a:endParaRPr/>
          </a:p>
          <a:p>
            <a:pPr indent="1790446" algn="ctr">
              <a:buFontTx/>
              <a:buChar char="•"/>
              <a:defRPr/>
            </a:pPr>
            <a:endParaRPr lang="es-ES_tradnl" sz="2000">
              <a:solidFill>
                <a:srgbClr val="002060"/>
              </a:solidFill>
              <a:latin typeface="Franklin Gothic Medium"/>
            </a:endParaRPr>
          </a:p>
          <a:p>
            <a:pPr indent="1790446" algn="ctr">
              <a:buFontTx/>
              <a:buChar char="•"/>
              <a:defRPr/>
            </a:pPr>
            <a:endParaRPr lang="es-ES_tradnl" sz="2000">
              <a:solidFill>
                <a:srgbClr val="002060"/>
              </a:solidFill>
              <a:latin typeface="Franklin Gothic Medium"/>
            </a:endParaRPr>
          </a:p>
          <a:p>
            <a:pPr marL="0" lvl="1" indent="4126913" algn="ctr">
              <a:defRPr/>
            </a:pPr>
            <a:r>
              <a:rPr lang="es-ES_tradnl" sz="2000">
                <a:solidFill>
                  <a:srgbClr val="002060"/>
                </a:solidFill>
                <a:latin typeface="Franklin Gothic Medium"/>
              </a:rPr>
              <a:t>PORCINOS	</a:t>
            </a:r>
            <a:endParaRPr/>
          </a:p>
          <a:p>
            <a:pPr marL="0" lvl="1" indent="4126913" algn="ctr">
              <a:defRPr/>
            </a:pPr>
            <a:r>
              <a:rPr lang="es-ES_tradnl" sz="2000">
                <a:solidFill>
                  <a:srgbClr val="002060"/>
                </a:solidFill>
                <a:latin typeface="Franklin Gothic Medium"/>
              </a:rPr>
              <a:t>NO</a:t>
            </a:r>
            <a:endParaRPr/>
          </a:p>
        </p:txBody>
      </p:sp>
      <p:pic>
        <p:nvPicPr>
          <p:cNvPr id="22" name="Picture 6" descr="J:\Epidemiologia\fotos\senasa\IMG_8217 copy.jpg"/>
          <p:cNvPicPr>
            <a:picLocks noChangeAspect="1" noChangeArrowheads="1"/>
          </p:cNvPicPr>
          <p:nvPr/>
        </p:nvPicPr>
        <p:blipFill>
          <a:blip r:embed="rId2"/>
          <a:srcRect t="16930" r="50000"/>
          <a:stretch/>
        </p:blipFill>
        <p:spPr bwMode="auto">
          <a:xfrm>
            <a:off x="5685527" y="2544656"/>
            <a:ext cx="1094835" cy="1212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5" descr="J:\Epidemiologia\fotos\senasa\IMG_0567 copy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620963" y="5039420"/>
            <a:ext cx="1223962" cy="81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Picture 7" descr="J:\Epidemiologia\fotos\senasa\IMG_5521 copy.jpg"/>
          <p:cNvPicPr>
            <a:picLocks noChangeAspect="1" noChangeArrowheads="1"/>
          </p:cNvPicPr>
          <p:nvPr/>
        </p:nvPicPr>
        <p:blipFill>
          <a:blip r:embed="rId4"/>
          <a:srcRect l="10670" r="33551" b="20290"/>
          <a:stretch/>
        </p:blipFill>
        <p:spPr bwMode="auto">
          <a:xfrm>
            <a:off x="5235471" y="3964930"/>
            <a:ext cx="930275" cy="88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8" descr="J:\Epidemiologia\fotos\senasa\IMG_8232 copy.jpg"/>
          <p:cNvPicPr>
            <a:picLocks noChangeAspect="1" noChangeArrowheads="1"/>
          </p:cNvPicPr>
          <p:nvPr/>
        </p:nvPicPr>
        <p:blipFill>
          <a:blip r:embed="rId5"/>
          <a:srcRect t="19401" r="41424"/>
          <a:stretch/>
        </p:blipFill>
        <p:spPr bwMode="auto">
          <a:xfrm>
            <a:off x="6330846" y="3964930"/>
            <a:ext cx="1000125" cy="915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23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Modo de transmisión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325330" y="1415775"/>
            <a:ext cx="3131588" cy="3492249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13 CuadroTexto"/>
          <p:cNvSpPr txBox="1"/>
          <p:nvPr/>
        </p:nvSpPr>
        <p:spPr bwMode="auto">
          <a:xfrm>
            <a:off x="3467845" y="5630781"/>
            <a:ext cx="2916157" cy="400097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pPr>
              <a:defRPr/>
            </a:pPr>
            <a:r>
              <a:rPr lang="es-ES" sz="1000" b="1">
                <a:solidFill>
                  <a:srgbClr val="002060"/>
                </a:solidFill>
                <a:latin typeface="Lora"/>
              </a:rPr>
              <a:t>Mapa de redes de movimientos en Argentina</a:t>
            </a:r>
            <a:endParaRPr/>
          </a:p>
          <a:p>
            <a:pPr>
              <a:defRPr/>
            </a:pPr>
            <a:r>
              <a:rPr lang="es-ES" sz="1000" b="1">
                <a:solidFill>
                  <a:srgbClr val="002060"/>
                </a:solidFill>
                <a:latin typeface="Lora"/>
              </a:rPr>
              <a:t>Fuente</a:t>
            </a:r>
            <a:r>
              <a:rPr lang="es-ES" sz="1000">
                <a:solidFill>
                  <a:srgbClr val="002060"/>
                </a:solidFill>
                <a:latin typeface="Lora"/>
              </a:rPr>
              <a:t>: DEYAR</a:t>
            </a:r>
            <a:endParaRPr/>
          </a:p>
        </p:txBody>
      </p:sp>
      <p:sp>
        <p:nvSpPr>
          <p:cNvPr id="15" name="3 Rectángulo"/>
          <p:cNvSpPr>
            <a:spLocks noChangeArrowheads="1"/>
          </p:cNvSpPr>
          <p:nvPr/>
        </p:nvSpPr>
        <p:spPr bwMode="auto">
          <a:xfrm>
            <a:off x="6659591" y="1984075"/>
            <a:ext cx="4747239" cy="2893088"/>
          </a:xfrm>
          <a:prstGeom prst="rect">
            <a:avLst/>
          </a:prstGeom>
          <a:noFill/>
          <a:ln>
            <a:noFill/>
          </a:ln>
        </p:spPr>
        <p:txBody>
          <a:bodyPr wrap="square" lIns="91427" tIns="45714" rIns="91427" bIns="45714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s-ES_tradnl">
                <a:solidFill>
                  <a:srgbClr val="002060"/>
                </a:solidFill>
                <a:latin typeface="Lora"/>
              </a:rPr>
              <a:t>   POR MOVIMIENTO DE ANIMALES INFECTADOS </a:t>
            </a:r>
            <a:endParaRPr/>
          </a:p>
          <a:p>
            <a:pPr algn="ctr">
              <a:buClr>
                <a:schemeClr val="tx1"/>
              </a:buClr>
              <a:defRPr/>
            </a:pPr>
            <a:r>
              <a:rPr lang="es-ES_tradnl">
                <a:solidFill>
                  <a:srgbClr val="002060"/>
                </a:solidFill>
                <a:latin typeface="Lora"/>
              </a:rPr>
              <a:t> (forma más usual)</a:t>
            </a:r>
            <a:endParaRPr/>
          </a:p>
          <a:p>
            <a:pPr marL="285710" indent="-285710" algn="just">
              <a:buClr>
                <a:schemeClr val="tx1"/>
              </a:buClr>
              <a:buFont typeface="Wingdings"/>
              <a:buChar char="ü"/>
              <a:defRPr/>
            </a:pPr>
            <a:endParaRPr lang="es-ES_tradnl">
              <a:solidFill>
                <a:srgbClr val="002060"/>
              </a:solidFill>
              <a:latin typeface="Lora"/>
            </a:endParaRPr>
          </a:p>
          <a:p>
            <a:pPr marL="912683" lvl="1" indent="-285710">
              <a:buClr>
                <a:schemeClr val="tx1"/>
              </a:buClr>
              <a:buSzPct val="100000"/>
              <a:buFont typeface="Wingdings"/>
              <a:buChar char="ü"/>
              <a:defRPr/>
            </a:pPr>
            <a:r>
              <a:rPr lang="es-ES_tradnl">
                <a:solidFill>
                  <a:srgbClr val="002060"/>
                </a:solidFill>
                <a:latin typeface="Lora"/>
              </a:rPr>
              <a:t>Animales durante el período de incubación.</a:t>
            </a:r>
            <a:endParaRPr/>
          </a:p>
          <a:p>
            <a:pPr marL="912683" lvl="1" indent="-285710">
              <a:buClr>
                <a:schemeClr val="tx1"/>
              </a:buClr>
              <a:buSzPct val="100000"/>
              <a:buFont typeface="Wingdings"/>
              <a:buChar char="ü"/>
              <a:defRPr/>
            </a:pPr>
            <a:endParaRPr lang="es-ES_tradnl">
              <a:solidFill>
                <a:srgbClr val="002060"/>
              </a:solidFill>
              <a:latin typeface="Lora"/>
            </a:endParaRPr>
          </a:p>
          <a:p>
            <a:pPr marL="912683" lvl="1" indent="-285710">
              <a:buClr>
                <a:schemeClr val="tx1"/>
              </a:buClr>
              <a:buSzPct val="100000"/>
              <a:buFont typeface="Wingdings"/>
              <a:buChar char="ü"/>
              <a:defRPr/>
            </a:pPr>
            <a:r>
              <a:rPr lang="es-ES_tradnl">
                <a:solidFill>
                  <a:srgbClr val="002060"/>
                </a:solidFill>
                <a:latin typeface="Lora"/>
              </a:rPr>
              <a:t>Animales clínicamente enfermos.</a:t>
            </a:r>
            <a:endParaRPr/>
          </a:p>
          <a:p>
            <a:pPr marL="912683" lvl="1" indent="-285710">
              <a:buClr>
                <a:schemeClr val="tx1"/>
              </a:buClr>
              <a:buSzPct val="100000"/>
              <a:buFont typeface="Wingdings"/>
              <a:buChar char="ü"/>
              <a:defRPr/>
            </a:pPr>
            <a:endParaRPr lang="es-ES_tradnl">
              <a:solidFill>
                <a:srgbClr val="002060"/>
              </a:solidFill>
              <a:latin typeface="Lora"/>
            </a:endParaRPr>
          </a:p>
          <a:p>
            <a:pPr marL="912683" lvl="1" indent="-285710">
              <a:buClr>
                <a:schemeClr val="tx1"/>
              </a:buClr>
              <a:buSzPct val="100000"/>
              <a:buFont typeface="Wingdings"/>
              <a:buChar char="ü"/>
              <a:defRPr/>
            </a:pPr>
            <a:r>
              <a:rPr lang="es-ES_tradnl">
                <a:solidFill>
                  <a:srgbClr val="002060"/>
                </a:solidFill>
                <a:latin typeface="Lora"/>
              </a:rPr>
              <a:t>Animales subclínicamente infectados (x baja susceptibilidad, inmunidad parcial, etc.)</a:t>
            </a:r>
            <a:endParaRPr/>
          </a:p>
          <a:p>
            <a:pPr marL="912683" lvl="1" indent="-285710">
              <a:buClr>
                <a:schemeClr val="tx1"/>
              </a:buClr>
              <a:buSzPct val="100000"/>
              <a:buFont typeface="Wingdings"/>
              <a:buChar char="ü"/>
              <a:defRPr/>
            </a:pPr>
            <a:endParaRPr lang="es-ES_tradnl">
              <a:solidFill>
                <a:srgbClr val="002060"/>
              </a:solidFill>
              <a:latin typeface="Lora"/>
            </a:endParaRPr>
          </a:p>
          <a:p>
            <a:pPr marL="912683" lvl="1" indent="-285710">
              <a:buClr>
                <a:schemeClr val="tx1"/>
              </a:buClr>
              <a:buSzPct val="100000"/>
              <a:buFont typeface="Wingdings"/>
              <a:buChar char="ü"/>
              <a:defRPr/>
            </a:pPr>
            <a:r>
              <a:rPr lang="es-ES_tradnl">
                <a:solidFill>
                  <a:srgbClr val="002060"/>
                </a:solidFill>
                <a:latin typeface="Lora"/>
              </a:rPr>
              <a:t>Animales portadores : bovinos, ovinos, caprinos. Los porcinos no permanecen como portadores.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24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59" name="Google Shape;159;p2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2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60" name="Google Shape;160;p2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61" name="Google Shape;161;p20"/>
          <p:cNvSpPr txBox="1"/>
          <p:nvPr/>
        </p:nvSpPr>
        <p:spPr bwMode="auto">
          <a:xfrm>
            <a:off x="321600" y="1415775"/>
            <a:ext cx="2292204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Epidemiología de la enfermedad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2400" b="1" i="0" u="none" strike="noStrike" cap="none">
              <a:solidFill>
                <a:srgbClr val="FFFF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62" name="Google Shape;162;p20"/>
          <p:cNvSpPr txBox="1"/>
          <p:nvPr/>
        </p:nvSpPr>
        <p:spPr bwMode="auto">
          <a:xfrm>
            <a:off x="3253500" y="551300"/>
            <a:ext cx="8556062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Modo de transmisión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Lora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Lora"/>
              <a:ea typeface="Encode Sans"/>
              <a:cs typeface="Encode Sans"/>
            </a:endParaRPr>
          </a:p>
        </p:txBody>
      </p:sp>
      <p:sp>
        <p:nvSpPr>
          <p:cNvPr id="163" name="Google Shape;163;p20"/>
          <p:cNvSpPr/>
          <p:nvPr/>
        </p:nvSpPr>
        <p:spPr bwMode="auto">
          <a:xfrm>
            <a:off x="676066" y="551304"/>
            <a:ext cx="365081" cy="365097"/>
          </a:xfrm>
          <a:custGeom>
            <a:avLst/>
            <a:gdLst/>
            <a:ahLst/>
            <a:cxnLst/>
            <a:rect l="l" t="t" r="r" b="b"/>
            <a:pathLst>
              <a:path w="22750" h="22751" fill="none" extrusionOk="0">
                <a:moveTo>
                  <a:pt x="0" y="1"/>
                </a:moveTo>
                <a:cubicBezTo>
                  <a:pt x="6138" y="1"/>
                  <a:pt x="11675" y="2436"/>
                  <a:pt x="15778" y="6372"/>
                </a:cubicBezTo>
                <a:cubicBezTo>
                  <a:pt x="20081" y="10508"/>
                  <a:pt x="22750" y="16313"/>
                  <a:pt x="22750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2" name="11 Grupo"/>
          <p:cNvGrpSpPr/>
          <p:nvPr/>
        </p:nvGrpSpPr>
        <p:grpSpPr bwMode="auto">
          <a:xfrm>
            <a:off x="3353669" y="1085096"/>
            <a:ext cx="7956550" cy="5029197"/>
            <a:chOff x="539750" y="1124745"/>
            <a:chExt cx="7956550" cy="5029197"/>
          </a:xfrm>
        </p:grpSpPr>
        <p:sp>
          <p:nvSpPr>
            <p:cNvPr id="16" name="15 Rectángulo"/>
            <p:cNvSpPr/>
            <p:nvPr/>
          </p:nvSpPr>
          <p:spPr bwMode="auto">
            <a:xfrm>
              <a:off x="539750" y="1124745"/>
              <a:ext cx="7956550" cy="4616636"/>
            </a:xfrm>
            <a:prstGeom prst="rect">
              <a:avLst/>
            </a:prstGeom>
            <a:grpFill/>
          </p:spPr>
          <p:txBody>
            <a:bodyPr lIns="91427" tIns="45714" rIns="91427" bIns="45714">
              <a:spAutoFit/>
            </a:bodyPr>
            <a:lstStyle/>
            <a:p>
              <a:pPr marL="0" lvl="1" algn="ctr"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POR CONTACTO CON PERSONAS CONTAMINADAS ó CONTACTO CON OBJETOS CONTAMINADOS</a:t>
              </a:r>
              <a:endParaRPr/>
            </a:p>
            <a:p>
              <a:pPr marL="0" lvl="1" algn="ctr"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 </a:t>
              </a:r>
              <a:endParaRPr/>
            </a:p>
            <a:p>
              <a:pPr marL="0" lvl="1" algn="ctr"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TRANSMISION MECANICA – FOMITES</a:t>
              </a:r>
              <a:endParaRPr/>
            </a:p>
            <a:p>
              <a:pPr lvl="1">
                <a:defRPr/>
              </a:pPr>
              <a:endParaRPr lang="es-ES_tradnl">
                <a:solidFill>
                  <a:srgbClr val="002060"/>
                </a:solidFill>
                <a:latin typeface="Lora"/>
                <a:ea typeface="Verdana"/>
                <a:cs typeface="Verdana"/>
              </a:endParaRPr>
            </a:p>
            <a:p>
              <a:pPr marL="3766602" lvl="1">
                <a:buClr>
                  <a:srgbClr val="C00000"/>
                </a:buClr>
                <a:buSzPct val="100000"/>
                <a:tabLst>
                  <a:tab pos="3944377" algn="l"/>
                </a:tabLst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Instrumental veterinario: jeringas, agujas, mochetas, etc.</a:t>
              </a:r>
              <a:endParaRPr/>
            </a:p>
            <a:p>
              <a:pPr marL="3766602" lvl="1">
                <a:buClr>
                  <a:srgbClr val="C00000"/>
                </a:buClr>
                <a:buSzPct val="100000"/>
                <a:buFont typeface="Wingdings"/>
                <a:buChar char="Ø"/>
                <a:tabLst>
                  <a:tab pos="3944377" algn="l"/>
                </a:tabLst>
                <a:defRPr/>
              </a:pPr>
              <a:endParaRPr lang="es-ES_tradnl">
                <a:solidFill>
                  <a:srgbClr val="002060"/>
                </a:solidFill>
                <a:latin typeface="Lora"/>
                <a:ea typeface="Verdana"/>
                <a:cs typeface="Verdana"/>
              </a:endParaRPr>
            </a:p>
            <a:p>
              <a:pPr marL="3766602" lvl="1">
                <a:buClr>
                  <a:srgbClr val="C00000"/>
                </a:buClr>
                <a:buSzPct val="100000"/>
                <a:tabLst>
                  <a:tab pos="3944377" algn="l"/>
                </a:tabLst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Vehículos y maquinarias.</a:t>
              </a:r>
              <a:endParaRPr/>
            </a:p>
            <a:p>
              <a:pPr marL="3766602" lvl="1">
                <a:buClr>
                  <a:srgbClr val="C00000"/>
                </a:buClr>
                <a:buSzPct val="100000"/>
                <a:buFont typeface="Wingdings"/>
                <a:buChar char="Ø"/>
                <a:tabLst>
                  <a:tab pos="3944377" algn="l"/>
                </a:tabLst>
                <a:defRPr/>
              </a:pPr>
              <a:endParaRPr lang="es-ES_tradnl">
                <a:solidFill>
                  <a:srgbClr val="002060"/>
                </a:solidFill>
                <a:latin typeface="Lora"/>
                <a:ea typeface="Verdana"/>
                <a:cs typeface="Verdana"/>
              </a:endParaRPr>
            </a:p>
            <a:p>
              <a:pPr marL="3766602" lvl="1">
                <a:buClr>
                  <a:srgbClr val="C00000"/>
                </a:buClr>
                <a:buSzPct val="100000"/>
                <a:tabLst>
                  <a:tab pos="3944377" algn="l"/>
                </a:tabLst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Otras especies no susceptibles. </a:t>
              </a:r>
              <a:endParaRPr/>
            </a:p>
            <a:p>
              <a:pPr marL="3766602" lvl="1">
                <a:buClr>
                  <a:srgbClr val="C00000"/>
                </a:buClr>
                <a:buSzPct val="100000"/>
                <a:tabLst>
                  <a:tab pos="3944377" algn="l"/>
                </a:tabLst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Ej: equinos.</a:t>
              </a:r>
              <a:endParaRPr/>
            </a:p>
            <a:p>
              <a:pPr marL="3766602" lvl="1">
                <a:buClr>
                  <a:srgbClr val="C00000"/>
                </a:buClr>
                <a:buSzPct val="100000"/>
                <a:tabLst>
                  <a:tab pos="3944377" algn="l"/>
                </a:tabLst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  </a:t>
              </a:r>
              <a:endParaRPr/>
            </a:p>
            <a:p>
              <a:pPr marL="3766602" lvl="1">
                <a:buClr>
                  <a:srgbClr val="C00000"/>
                </a:buClr>
                <a:buSzPct val="100000"/>
                <a:tabLst>
                  <a:tab pos="3944377" algn="l"/>
                </a:tabLst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Alimentos: Forrajes, granos, etc.</a:t>
              </a:r>
              <a:endParaRPr/>
            </a:p>
            <a:p>
              <a:pPr marL="3766602" lvl="1">
                <a:buClr>
                  <a:srgbClr val="C00000"/>
                </a:buClr>
                <a:buSzPct val="100000"/>
                <a:tabLst>
                  <a:tab pos="3944377" algn="l"/>
                </a:tabLst>
                <a:defRPr/>
              </a:pPr>
              <a:endParaRPr lang="es-ES_tradnl">
                <a:solidFill>
                  <a:srgbClr val="002060"/>
                </a:solidFill>
                <a:latin typeface="Lora"/>
                <a:ea typeface="Verdana"/>
                <a:cs typeface="Verdana"/>
              </a:endParaRPr>
            </a:p>
            <a:p>
              <a:pPr marL="3766602" lvl="1">
                <a:buClr>
                  <a:srgbClr val="C00000"/>
                </a:buClr>
                <a:buSzPct val="100000"/>
                <a:tabLst>
                  <a:tab pos="3944377" algn="l"/>
                </a:tabLst>
                <a:defRPr/>
              </a:pPr>
              <a:endParaRPr lang="es-ES_tradnl">
                <a:solidFill>
                  <a:srgbClr val="002060"/>
                </a:solidFill>
                <a:latin typeface="Lora"/>
                <a:ea typeface="Verdana"/>
                <a:cs typeface="Verdana"/>
              </a:endParaRPr>
            </a:p>
            <a:p>
              <a:pPr marL="0" lvl="1" algn="ctr">
                <a:tabLst>
                  <a:tab pos="1979332" algn="l"/>
                </a:tabLst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OTROS</a:t>
              </a:r>
              <a:endParaRPr/>
            </a:p>
            <a:p>
              <a:pPr marL="0" lvl="1" algn="ctr">
                <a:tabLst>
                  <a:tab pos="1979332" algn="l"/>
                </a:tabLst>
                <a:defRPr/>
              </a:pPr>
              <a:endParaRPr lang="es-ES_tradnl">
                <a:solidFill>
                  <a:srgbClr val="002060"/>
                </a:solidFill>
                <a:latin typeface="Lora"/>
                <a:ea typeface="Verdana"/>
                <a:cs typeface="Verdana"/>
              </a:endParaRPr>
            </a:p>
            <a:p>
              <a:pPr marL="0" lvl="1" algn="ctr">
                <a:tabLst>
                  <a:tab pos="1979332" algn="l"/>
                </a:tabLst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TRANSMISION POR EL VIENTO</a:t>
              </a:r>
              <a:endParaRPr/>
            </a:p>
            <a:p>
              <a:pPr marL="1528545" lvl="1">
                <a:defRPr/>
              </a:pPr>
              <a:endParaRPr lang="es-ES_tradnl">
                <a:solidFill>
                  <a:srgbClr val="002060"/>
                </a:solidFill>
                <a:latin typeface="Lora"/>
                <a:ea typeface="Verdana"/>
                <a:cs typeface="Verdana"/>
              </a:endParaRPr>
            </a:p>
            <a:p>
              <a:pPr marL="0" lvl="1" algn="ctr">
                <a:tabLst>
                  <a:tab pos="1979332" algn="l"/>
                </a:tabLst>
                <a:defRPr/>
              </a:pPr>
              <a:r>
                <a:rPr lang="es-ES_tradnl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ESCAPE VIRAL DE LABORATORIO </a:t>
              </a:r>
              <a:endParaRPr/>
            </a:p>
          </p:txBody>
        </p:sp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724934" y="2420889"/>
              <a:ext cx="3267075" cy="2395537"/>
            </a:xfrm>
            <a:prstGeom prst="rect">
              <a:avLst/>
            </a:prstGeom>
            <a:noFill/>
            <a:ln>
              <a:noFill/>
            </a:ln>
            <a:effectLst/>
          </p:spPr>
        </p:pic>
        <p:grpSp>
          <p:nvGrpSpPr>
            <p:cNvPr id="18" name="17 Grupo"/>
            <p:cNvGrpSpPr/>
            <p:nvPr/>
          </p:nvGrpSpPr>
          <p:grpSpPr bwMode="auto">
            <a:xfrm>
              <a:off x="1818707" y="5589241"/>
              <a:ext cx="614322" cy="535870"/>
              <a:chOff x="2231056" y="5852041"/>
              <a:chExt cx="654010" cy="535870"/>
            </a:xfrm>
          </p:grpSpPr>
          <p:pic>
            <p:nvPicPr>
              <p:cNvPr id="31" name="Picture 5"/>
              <p:cNvPicPr>
                <a:picLocks noChangeAspect="1" noChangeArrowheads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2231056" y="5896316"/>
                <a:ext cx="491595" cy="49159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grpSp>
            <p:nvGrpSpPr>
              <p:cNvPr id="32" name="31 Grupo"/>
              <p:cNvGrpSpPr/>
              <p:nvPr/>
            </p:nvGrpSpPr>
            <p:grpSpPr bwMode="auto">
              <a:xfrm>
                <a:off x="2472717" y="5852041"/>
                <a:ext cx="412349" cy="128587"/>
                <a:chOff x="1751066" y="2063120"/>
                <a:chExt cx="412349" cy="128587"/>
              </a:xfrm>
            </p:grpSpPr>
            <p:pic>
              <p:nvPicPr>
                <p:cNvPr id="33" name="Picture 8"/>
                <p:cNvPicPr>
                  <a:picLocks noChangeAspect="1" noChangeArrowheads="1"/>
                </p:cNvPicPr>
                <p:nvPr/>
              </p:nvPicPr>
              <p:blipFill>
                <a:blip r:embed="rId4"/>
                <a:stretch/>
              </p:blipFill>
              <p:spPr bwMode="auto">
                <a:xfrm>
                  <a:off x="2084040" y="2105982"/>
                  <a:ext cx="79375" cy="857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pic>
              <p:nvPicPr>
                <p:cNvPr id="34" name="Picture 9"/>
                <p:cNvPicPr>
                  <a:picLocks noChangeAspect="1" noChangeArrowheads="1"/>
                </p:cNvPicPr>
                <p:nvPr/>
              </p:nvPicPr>
              <p:blipFill>
                <a:blip r:embed="rId4"/>
                <a:stretch/>
              </p:blipFill>
              <p:spPr bwMode="auto">
                <a:xfrm>
                  <a:off x="1856965" y="2063120"/>
                  <a:ext cx="79375" cy="857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pic>
              <p:nvPicPr>
                <p:cNvPr id="35" name="Picture 10"/>
                <p:cNvPicPr>
                  <a:picLocks noChangeAspect="1" noChangeArrowheads="1"/>
                </p:cNvPicPr>
                <p:nvPr/>
              </p:nvPicPr>
              <p:blipFill>
                <a:blip r:embed="rId5"/>
                <a:stretch/>
              </p:blipFill>
              <p:spPr bwMode="auto">
                <a:xfrm>
                  <a:off x="1751066" y="2130683"/>
                  <a:ext cx="45719" cy="53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sp>
              <p:nvSpPr>
                <p:cNvPr id="36" name="35 Elipse"/>
                <p:cNvSpPr/>
                <p:nvPr/>
              </p:nvSpPr>
              <p:spPr bwMode="auto">
                <a:xfrm>
                  <a:off x="2015716" y="2063120"/>
                  <a:ext cx="68324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defRPr/>
                  </a:pPr>
                  <a:endParaRPr lang="es-ES">
                    <a:solidFill>
                      <a:srgbClr val="002060"/>
                    </a:solidFill>
                    <a:latin typeface="Lora"/>
                  </a:endParaRPr>
                </a:p>
              </p:txBody>
            </p:sp>
          </p:grpSp>
        </p:grpSp>
        <p:grpSp>
          <p:nvGrpSpPr>
            <p:cNvPr id="19" name="18 Grupo"/>
            <p:cNvGrpSpPr/>
            <p:nvPr/>
          </p:nvGrpSpPr>
          <p:grpSpPr bwMode="auto">
            <a:xfrm>
              <a:off x="6468900" y="5358604"/>
              <a:ext cx="1177000" cy="795338"/>
              <a:chOff x="7319300" y="5249584"/>
              <a:chExt cx="1177000" cy="795338"/>
            </a:xfrm>
          </p:grpSpPr>
          <p:grpSp>
            <p:nvGrpSpPr>
              <p:cNvPr id="25" name="6 Grupo"/>
              <p:cNvGrpSpPr/>
              <p:nvPr/>
            </p:nvGrpSpPr>
            <p:grpSpPr bwMode="auto">
              <a:xfrm>
                <a:off x="7319300" y="5385704"/>
                <a:ext cx="412349" cy="128587"/>
                <a:chOff x="1751066" y="2063120"/>
                <a:chExt cx="412349" cy="128587"/>
              </a:xfrm>
            </p:grpSpPr>
            <p:pic>
              <p:nvPicPr>
                <p:cNvPr id="27" name="Picture 8"/>
                <p:cNvPicPr>
                  <a:picLocks noChangeAspect="1" noChangeArrowheads="1"/>
                </p:cNvPicPr>
                <p:nvPr/>
              </p:nvPicPr>
              <p:blipFill>
                <a:blip r:embed="rId4"/>
                <a:stretch/>
              </p:blipFill>
              <p:spPr bwMode="auto">
                <a:xfrm>
                  <a:off x="2084040" y="2105982"/>
                  <a:ext cx="79375" cy="857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pic>
              <p:nvPicPr>
                <p:cNvPr id="28" name="Picture 9"/>
                <p:cNvPicPr>
                  <a:picLocks noChangeAspect="1" noChangeArrowheads="1"/>
                </p:cNvPicPr>
                <p:nvPr/>
              </p:nvPicPr>
              <p:blipFill>
                <a:blip r:embed="rId4"/>
                <a:stretch/>
              </p:blipFill>
              <p:spPr bwMode="auto">
                <a:xfrm>
                  <a:off x="1856965" y="2063120"/>
                  <a:ext cx="79375" cy="8572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pic>
              <p:nvPicPr>
                <p:cNvPr id="29" name="Picture 10"/>
                <p:cNvPicPr>
                  <a:picLocks noChangeAspect="1" noChangeArrowheads="1"/>
                </p:cNvPicPr>
                <p:nvPr/>
              </p:nvPicPr>
              <p:blipFill>
                <a:blip r:embed="rId6"/>
                <a:stretch/>
              </p:blipFill>
              <p:spPr bwMode="auto">
                <a:xfrm>
                  <a:off x="1751066" y="2130683"/>
                  <a:ext cx="45719" cy="530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</p:pic>
            <p:sp>
              <p:nvSpPr>
                <p:cNvPr id="30" name="10 Elipse"/>
                <p:cNvSpPr/>
                <p:nvPr/>
              </p:nvSpPr>
              <p:spPr bwMode="auto">
                <a:xfrm>
                  <a:off x="2015716" y="2063120"/>
                  <a:ext cx="68324" cy="45719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s-ES"/>
                  </a:defPPr>
                  <a:lvl1pPr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>
                    <a:spcBef>
                      <a:spcPts val="0"/>
                    </a:spcBef>
                    <a:spcAft>
                      <a:spcPts val="0"/>
                    </a:spcAft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>
                    <a:defRPr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s-ES">
                    <a:solidFill>
                      <a:srgbClr val="002060"/>
                    </a:solidFill>
                    <a:latin typeface="Lora"/>
                  </a:endParaRPr>
                </a:p>
              </p:txBody>
            </p: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7"/>
              <a:stretch/>
            </p:blipFill>
            <p:spPr bwMode="auto">
              <a:xfrm>
                <a:off x="7734300" y="5249584"/>
                <a:ext cx="762000" cy="795338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</p:grpSp>
        <p:grpSp>
          <p:nvGrpSpPr>
            <p:cNvPr id="20" name="44 Grupo"/>
            <p:cNvGrpSpPr/>
            <p:nvPr/>
          </p:nvGrpSpPr>
          <p:grpSpPr bwMode="auto">
            <a:xfrm>
              <a:off x="2699792" y="4581129"/>
              <a:ext cx="412349" cy="128587"/>
              <a:chOff x="1751066" y="2063120"/>
              <a:chExt cx="412349" cy="128587"/>
            </a:xfrm>
          </p:grpSpPr>
          <p:pic>
            <p:nvPicPr>
              <p:cNvPr id="21" name="Picture 8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2084040" y="2105982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22" name="Picture 9"/>
              <p:cNvPicPr>
                <a:picLocks noChangeAspect="1" noChangeArrowheads="1"/>
              </p:cNvPicPr>
              <p:nvPr/>
            </p:nvPicPr>
            <p:blipFill>
              <a:blip r:embed="rId4"/>
              <a:stretch/>
            </p:blipFill>
            <p:spPr bwMode="auto">
              <a:xfrm>
                <a:off x="1856965" y="2063120"/>
                <a:ext cx="79375" cy="85725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pic>
            <p:nvPicPr>
              <p:cNvPr id="23" name="Picture 10"/>
              <p:cNvPicPr>
                <a:picLocks noChangeAspect="1" noChangeArrowheads="1"/>
              </p:cNvPicPr>
              <p:nvPr/>
            </p:nvPicPr>
            <p:blipFill>
              <a:blip r:embed="rId6"/>
              <a:stretch/>
            </p:blipFill>
            <p:spPr bwMode="auto">
              <a:xfrm>
                <a:off x="1751066" y="2130683"/>
                <a:ext cx="45719" cy="5303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24" name="48 Elipse"/>
              <p:cNvSpPr/>
              <p:nvPr/>
            </p:nvSpPr>
            <p:spPr bwMode="auto">
              <a:xfrm>
                <a:off x="2015716" y="2063120"/>
                <a:ext cx="68324" cy="45719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s-ES"/>
                </a:defPPr>
                <a:lvl1pPr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>
                  <a:defRPr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s-ES">
                  <a:solidFill>
                    <a:srgbClr val="002060"/>
                  </a:solidFill>
                  <a:latin typeface="Lora"/>
                </a:endParaRP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/>
          <p:nvPr/>
        </p:nvSpPr>
        <p:spPr bwMode="auto">
          <a:xfrm>
            <a:off x="1290075" y="1938565"/>
            <a:ext cx="2784715" cy="2784714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6" name="Google Shape;186;p22"/>
          <p:cNvSpPr txBox="1"/>
          <p:nvPr/>
        </p:nvSpPr>
        <p:spPr bwMode="auto">
          <a:xfrm>
            <a:off x="4568475" y="2883325"/>
            <a:ext cx="67827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  <a:defRPr/>
            </a:pPr>
            <a:r>
              <a:rPr lang="es-AR" sz="5000" b="1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</a:rPr>
              <a:t>Signos clínicos y lesiones</a:t>
            </a:r>
            <a:endParaRPr sz="5000" b="1" i="0" u="none" strike="noStrike" cap="none">
              <a:solidFill>
                <a:schemeClr val="lt1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87" name="Google Shape;187;p22"/>
          <p:cNvSpPr txBox="1"/>
          <p:nvPr/>
        </p:nvSpPr>
        <p:spPr bwMode="auto">
          <a:xfrm>
            <a:off x="2042702" y="2369300"/>
            <a:ext cx="1125300" cy="17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  <a:defRPr/>
            </a:pPr>
            <a:r>
              <a:rPr lang="es-AR" sz="11500" b="1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</a:rPr>
              <a:t>3</a:t>
            </a:r>
            <a:endParaRPr sz="105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88" name="Google Shape;188;p22"/>
          <p:cNvSpPr/>
          <p:nvPr/>
        </p:nvSpPr>
        <p:spPr bwMode="auto">
          <a:xfrm>
            <a:off x="2682325" y="1938563"/>
            <a:ext cx="1392475" cy="2784714"/>
          </a:xfrm>
          <a:custGeom>
            <a:avLst/>
            <a:gdLst/>
            <a:ahLst/>
            <a:cxnLst/>
            <a:rect l="l" t="t" r="r" b="b"/>
            <a:pathLst>
              <a:path w="22751" h="45500" fill="none" extrusionOk="0">
                <a:moveTo>
                  <a:pt x="1" y="0"/>
                </a:moveTo>
                <a:cubicBezTo>
                  <a:pt x="6138" y="0"/>
                  <a:pt x="11709" y="2402"/>
                  <a:pt x="15779" y="6338"/>
                </a:cubicBezTo>
                <a:cubicBezTo>
                  <a:pt x="20082" y="10475"/>
                  <a:pt x="22750" y="16312"/>
                  <a:pt x="22750" y="22750"/>
                </a:cubicBezTo>
                <a:cubicBezTo>
                  <a:pt x="22750" y="29421"/>
                  <a:pt x="19882" y="35426"/>
                  <a:pt x="15312" y="39595"/>
                </a:cubicBezTo>
                <a:cubicBezTo>
                  <a:pt x="11275" y="43265"/>
                  <a:pt x="5905" y="45500"/>
                  <a:pt x="1" y="45500"/>
                </a:cubicBezTo>
              </a:path>
            </a:pathLst>
          </a:custGeom>
          <a:noFill/>
          <a:ln w="1143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26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94" name="Google Shape;194;p23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3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5" name="Google Shape;195;p23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6" name="Google Shape;196;p23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Signos clínicos y lesiones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7" name="Google Shape;197;p23"/>
          <p:cNvSpPr txBox="1"/>
          <p:nvPr/>
        </p:nvSpPr>
        <p:spPr bwMode="auto">
          <a:xfrm>
            <a:off x="3340988" y="841675"/>
            <a:ext cx="59400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s-AR" sz="28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Signos clínicos</a:t>
            </a: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98" name="Google Shape;198;p23"/>
          <p:cNvSpPr/>
          <p:nvPr/>
        </p:nvSpPr>
        <p:spPr bwMode="auto">
          <a:xfrm>
            <a:off x="689813" y="551300"/>
            <a:ext cx="337568" cy="675106"/>
          </a:xfrm>
          <a:custGeom>
            <a:avLst/>
            <a:gdLst/>
            <a:ahLst/>
            <a:cxnLst/>
            <a:rect l="l" t="t" r="r" b="b"/>
            <a:pathLst>
              <a:path w="22751" h="45500" fill="none" extrusionOk="0">
                <a:moveTo>
                  <a:pt x="1" y="0"/>
                </a:moveTo>
                <a:cubicBezTo>
                  <a:pt x="6138" y="0"/>
                  <a:pt x="11709" y="2402"/>
                  <a:pt x="15779" y="6338"/>
                </a:cubicBezTo>
                <a:cubicBezTo>
                  <a:pt x="20082" y="10475"/>
                  <a:pt x="22750" y="16312"/>
                  <a:pt x="22750" y="22750"/>
                </a:cubicBezTo>
                <a:cubicBezTo>
                  <a:pt x="22750" y="29421"/>
                  <a:pt x="19882" y="35426"/>
                  <a:pt x="15312" y="39595"/>
                </a:cubicBezTo>
                <a:cubicBezTo>
                  <a:pt x="11275" y="43265"/>
                  <a:pt x="5905" y="45500"/>
                  <a:pt x="1" y="4550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" name="4 Rectángulo"/>
          <p:cNvSpPr>
            <a:spLocks noChangeArrowheads="1"/>
          </p:cNvSpPr>
          <p:nvPr/>
        </p:nvSpPr>
        <p:spPr bwMode="auto">
          <a:xfrm>
            <a:off x="2915728" y="1778067"/>
            <a:ext cx="9144000" cy="3323975"/>
          </a:xfrm>
          <a:prstGeom prst="rect">
            <a:avLst/>
          </a:prstGeom>
          <a:noFill/>
          <a:ln>
            <a:noFill/>
          </a:ln>
        </p:spPr>
        <p:txBody>
          <a:bodyPr lIns="91427" tIns="45714" rIns="91427" bIns="45714">
            <a:spAutoFit/>
          </a:bodyPr>
          <a:lstStyle/>
          <a:p>
            <a:pPr marL="342851" indent="-342851" algn="ctr">
              <a:buClr>
                <a:srgbClr val="C00000"/>
              </a:buClr>
              <a:buFont typeface="Wingdings"/>
              <a:buChar char="Ø"/>
              <a:defRPr/>
            </a:pPr>
            <a:endParaRPr lang="es-ES_tradnl">
              <a:solidFill>
                <a:srgbClr val="002060"/>
              </a:solidFill>
              <a:latin typeface="Franklin Gothic Medium"/>
            </a:endParaRPr>
          </a:p>
          <a:p>
            <a:pPr marL="3876124" indent="-285710">
              <a:buFont typeface="Wingdings"/>
              <a:buChar char="ü"/>
              <a:defRPr/>
            </a:pPr>
            <a:r>
              <a:rPr lang="es-ES_tradnl">
                <a:solidFill>
                  <a:srgbClr val="002060"/>
                </a:solidFill>
                <a:latin typeface="Franklin Gothic Medium"/>
              </a:rPr>
              <a:t>DECAIMIENTO - LETARGIA - INAPETENCIA</a:t>
            </a:r>
            <a:endParaRPr/>
          </a:p>
          <a:p>
            <a:pPr marL="3876124" indent="-285710">
              <a:buFont typeface="Wingdings"/>
              <a:buChar char="ü"/>
              <a:defRPr/>
            </a:pPr>
            <a:r>
              <a:rPr lang="es-ES_tradnl">
                <a:solidFill>
                  <a:srgbClr val="002060"/>
                </a:solidFill>
                <a:latin typeface="Franklin Gothic Medium"/>
              </a:rPr>
              <a:t>FIEBRE</a:t>
            </a:r>
            <a:endParaRPr/>
          </a:p>
          <a:p>
            <a:pPr marL="3876124" indent="-285710">
              <a:buFont typeface="Wingdings"/>
              <a:buChar char="ü"/>
              <a:defRPr/>
            </a:pPr>
            <a:r>
              <a:rPr lang="es-ES_tradnl">
                <a:solidFill>
                  <a:srgbClr val="002060"/>
                </a:solidFill>
                <a:latin typeface="Franklin Gothic Medium"/>
              </a:rPr>
              <a:t>BABEO</a:t>
            </a:r>
          </a:p>
          <a:p>
            <a:pPr marL="3590414">
              <a:buClr>
                <a:srgbClr val="C00000"/>
              </a:buClr>
              <a:defRPr/>
            </a:pPr>
            <a:endParaRPr lang="es-ES_tradnl">
              <a:solidFill>
                <a:srgbClr val="002060"/>
              </a:solidFill>
              <a:latin typeface="Franklin Gothic Medium"/>
            </a:endParaRPr>
          </a:p>
          <a:p>
            <a:pPr marL="3590414">
              <a:buClr>
                <a:srgbClr val="C00000"/>
              </a:buClr>
              <a:defRPr/>
            </a:pPr>
            <a:endParaRPr lang="es-ES_tradnl">
              <a:solidFill>
                <a:srgbClr val="002060"/>
              </a:solidFill>
              <a:latin typeface="Franklin Gothic Medium"/>
            </a:endParaRPr>
          </a:p>
          <a:p>
            <a:pPr marL="3876124" indent="-285710">
              <a:buFont typeface="Wingdings"/>
              <a:buChar char="ü"/>
              <a:defRPr/>
            </a:pPr>
            <a:r>
              <a:rPr lang="es-ES_tradnl">
                <a:solidFill>
                  <a:srgbClr val="002060"/>
                </a:solidFill>
                <a:latin typeface="Franklin Gothic Medium"/>
              </a:rPr>
              <a:t>RENGUERA Y MANQUERA</a:t>
            </a:r>
            <a:endParaRPr/>
          </a:p>
          <a:p>
            <a:pPr marL="3876124" indent="-285710">
              <a:buFont typeface="Wingdings"/>
              <a:buChar char="ü"/>
              <a:defRPr/>
            </a:pPr>
            <a:endParaRPr lang="es-ES_tradnl">
              <a:solidFill>
                <a:srgbClr val="002060"/>
              </a:solidFill>
              <a:latin typeface="Franklin Gothic Medium"/>
            </a:endParaRPr>
          </a:p>
          <a:p>
            <a:pPr marL="3876124" indent="-285710">
              <a:buFont typeface="Wingdings"/>
              <a:buChar char="ü"/>
              <a:defRPr/>
            </a:pPr>
            <a:endParaRPr lang="es-ES_tradnl">
              <a:solidFill>
                <a:srgbClr val="002060"/>
              </a:solidFill>
              <a:latin typeface="Franklin Gothic Medium"/>
            </a:endParaRPr>
          </a:p>
          <a:p>
            <a:pPr marL="3876124" indent="-285710">
              <a:buFont typeface="Wingdings"/>
              <a:buChar char="ü"/>
              <a:defRPr/>
            </a:pPr>
            <a:r>
              <a:rPr lang="es-ES_tradnl">
                <a:solidFill>
                  <a:srgbClr val="002060"/>
                </a:solidFill>
                <a:latin typeface="Franklin Gothic Medium"/>
              </a:rPr>
              <a:t>LESIONES: vesículas y/o erosiones en boca, patas, ubre.</a:t>
            </a:r>
            <a:endParaRPr/>
          </a:p>
          <a:p>
            <a:pPr marL="3876124" indent="-285710">
              <a:buClr>
                <a:srgbClr val="C00000"/>
              </a:buClr>
              <a:buFont typeface="Wingdings"/>
              <a:buChar char="ü"/>
              <a:defRPr/>
            </a:pPr>
            <a:endParaRPr lang="es-ES_tradnl">
              <a:solidFill>
                <a:srgbClr val="002060"/>
              </a:solidFill>
              <a:latin typeface="Franklin Gothic Medium"/>
            </a:endParaRPr>
          </a:p>
          <a:p>
            <a:pPr marL="819034" indent="-285710">
              <a:buClr>
                <a:srgbClr val="C00000"/>
              </a:buClr>
              <a:buFont typeface="Wingdings"/>
              <a:buChar char="ü"/>
              <a:defRPr/>
            </a:pPr>
            <a:endParaRPr lang="es-ES_tradnl">
              <a:solidFill>
                <a:srgbClr val="002060"/>
              </a:solidFill>
              <a:latin typeface="Franklin Gothic Medium"/>
            </a:endParaRPr>
          </a:p>
          <a:p>
            <a:pPr marL="819034" indent="-285710">
              <a:buClr>
                <a:srgbClr val="C00000"/>
              </a:buClr>
              <a:buFont typeface="Wingdings"/>
              <a:buChar char="ü"/>
              <a:defRPr/>
            </a:pPr>
            <a:endParaRPr lang="es-ES_tradnl">
              <a:solidFill>
                <a:srgbClr val="002060"/>
              </a:solidFill>
              <a:latin typeface="Franklin Gothic Medium"/>
            </a:endParaRPr>
          </a:p>
          <a:p>
            <a:pPr marL="819034" indent="-285710">
              <a:buFont typeface="Wingdings"/>
              <a:buChar char="ü"/>
              <a:defRPr/>
            </a:pPr>
            <a:r>
              <a:rPr lang="es-ES_tradnl">
                <a:solidFill>
                  <a:srgbClr val="002060"/>
                </a:solidFill>
                <a:latin typeface="Franklin Gothic Medium"/>
              </a:rPr>
              <a:t>MUERTE SÚBITA : aftosa cardíaca </a:t>
            </a:r>
          </a:p>
          <a:p>
            <a:pPr marL="533324">
              <a:buClr>
                <a:srgbClr val="C00000"/>
              </a:buClr>
              <a:defRPr/>
            </a:pPr>
            <a:r>
              <a:rPr lang="es-ES_tradnl">
                <a:solidFill>
                  <a:srgbClr val="002060"/>
                </a:solidFill>
                <a:latin typeface="Franklin Gothic Medium"/>
              </a:rPr>
              <a:t>	en animales jóvenes.</a:t>
            </a:r>
            <a:endParaRPr/>
          </a:p>
        </p:txBody>
      </p:sp>
      <p:pic>
        <p:nvPicPr>
          <p:cNvPr id="19" name="Picture 2" descr="C:\Mis documentos\ABRUMA\Imágenes\Minhas figuras\fmd-ml-Fmd1_jpg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677023" y="1746310"/>
            <a:ext cx="931206" cy="1251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6" descr="C:\WINDOWS\Escritorio\fotos mono\e tern muertos 2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7067890" y="4243824"/>
            <a:ext cx="1144458" cy="858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4358905" y="3087634"/>
            <a:ext cx="1567442" cy="1047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 bwMode="auto">
          <a:xfrm>
            <a:off x="8984450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27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94" name="Google Shape;194;p23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400"/>
              <a:defRPr/>
            </a:pPr>
            <a:r>
              <a:rPr lang="es-AR" sz="2400" b="1">
                <a:solidFill>
                  <a:srgbClr val="FFFFFF"/>
                </a:solidFill>
                <a:latin typeface="Lora"/>
                <a:ea typeface="Lora"/>
                <a:cs typeface="Lora"/>
              </a:rPr>
              <a:t>3</a:t>
            </a:r>
            <a:endParaRPr sz="2000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5" name="Google Shape;195;p23"/>
          <p:cNvSpPr/>
          <p:nvPr/>
        </p:nvSpPr>
        <p:spPr bwMode="auto">
          <a:xfrm>
            <a:off x="363924" y="551294"/>
            <a:ext cx="675106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  <a:defRPr/>
            </a:pPr>
            <a:endParaRPr/>
          </a:p>
        </p:txBody>
      </p:sp>
      <p:sp>
        <p:nvSpPr>
          <p:cNvPr id="197" name="Google Shape;197;p23"/>
          <p:cNvSpPr txBox="1"/>
          <p:nvPr/>
        </p:nvSpPr>
        <p:spPr bwMode="auto">
          <a:xfrm>
            <a:off x="3340988" y="841675"/>
            <a:ext cx="59400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800"/>
              <a:defRPr/>
            </a:pPr>
            <a:r>
              <a:rPr lang="es-AR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Signos clínicos</a:t>
            </a:r>
            <a:endParaRPr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>
              <a:buSzPts val="1100"/>
              <a:defRPr/>
            </a:pPr>
            <a:endParaRPr sz="2200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>
              <a:spcBef>
                <a:spcPts val="3500"/>
              </a:spcBef>
              <a:buSzPts val="2200"/>
              <a:defRPr/>
            </a:pPr>
            <a:endParaRPr sz="2200" b="1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>
              <a:buSzPts val="2200"/>
              <a:defRPr/>
            </a:pPr>
            <a:endParaRPr sz="2200" b="1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98" name="Google Shape;198;p23"/>
          <p:cNvSpPr/>
          <p:nvPr/>
        </p:nvSpPr>
        <p:spPr bwMode="auto">
          <a:xfrm>
            <a:off x="689813" y="551300"/>
            <a:ext cx="337568" cy="675106"/>
          </a:xfrm>
          <a:custGeom>
            <a:avLst/>
            <a:gdLst/>
            <a:ahLst/>
            <a:cxnLst/>
            <a:rect l="l" t="t" r="r" b="b"/>
            <a:pathLst>
              <a:path w="22751" h="45500" fill="none" extrusionOk="0">
                <a:moveTo>
                  <a:pt x="1" y="0"/>
                </a:moveTo>
                <a:cubicBezTo>
                  <a:pt x="6138" y="0"/>
                  <a:pt x="11709" y="2402"/>
                  <a:pt x="15779" y="6338"/>
                </a:cubicBezTo>
                <a:cubicBezTo>
                  <a:pt x="20082" y="10475"/>
                  <a:pt x="22750" y="16312"/>
                  <a:pt x="22750" y="22750"/>
                </a:cubicBezTo>
                <a:cubicBezTo>
                  <a:pt x="22750" y="29421"/>
                  <a:pt x="19882" y="35426"/>
                  <a:pt x="15312" y="39595"/>
                </a:cubicBezTo>
                <a:cubicBezTo>
                  <a:pt x="11275" y="43265"/>
                  <a:pt x="5905" y="45500"/>
                  <a:pt x="1" y="4550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  <a:defRPr/>
            </a:pPr>
            <a:endParaRPr/>
          </a:p>
        </p:txBody>
      </p:sp>
      <p:graphicFrame>
        <p:nvGraphicFramePr>
          <p:cNvPr id="201" name="Google Shape;201;p23"/>
          <p:cNvGraphicFramePr>
            <a:graphicFrameLocks/>
          </p:cNvGraphicFramePr>
          <p:nvPr/>
        </p:nvGraphicFramePr>
        <p:xfrm>
          <a:off x="3645187" y="1418366"/>
          <a:ext cx="6594368" cy="4680508"/>
        </p:xfrm>
        <a:graphic>
          <a:graphicData uri="http://schemas.openxmlformats.org/drawingml/2006/table">
            <a:tbl>
              <a:tblPr>
                <a:tableStyleId>{273A1E39-1F43-4899-BAFF-2644E73FBA9E}</a:tableStyleId>
              </a:tblPr>
              <a:tblGrid>
                <a:gridCol w="176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57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854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r>
                        <a:rPr lang="es-AR" sz="1200" i="0" u="none" strike="noStrike" cap="none">
                          <a:solidFill>
                            <a:srgbClr val="002060"/>
                          </a:solidFill>
                          <a:latin typeface="Lora"/>
                          <a:ea typeface="Lora"/>
                          <a:cs typeface="Lora"/>
                        </a:rPr>
                        <a:t>Especie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Lora"/>
                        <a:ea typeface="Lora"/>
                        <a:cs typeface="Lora"/>
                      </a:endParaRPr>
                    </a:p>
                  </a:txBody>
                  <a:tcPr marL="5650" marR="5650" marT="5650" marB="0" anchor="ctr">
                    <a:lnL w="12700" algn="ctr">
                      <a:solidFill>
                        <a:srgbClr val="666666">
                          <a:alpha val="0"/>
                        </a:srgbClr>
                      </a:solidFill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>
                          <a:alpha val="0"/>
                        </a:srgbClr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B2B5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r>
                        <a:rPr lang="es-AR" sz="1200" i="0" u="none" strike="noStrike" cap="none">
                          <a:solidFill>
                            <a:srgbClr val="002060"/>
                          </a:solidFill>
                          <a:latin typeface="Lora"/>
                          <a:ea typeface="Lora"/>
                          <a:cs typeface="Lora"/>
                        </a:rPr>
                        <a:t>Signos</a:t>
                      </a:r>
                      <a:endParaRPr sz="1400" u="none" strike="noStrike" cap="none">
                        <a:solidFill>
                          <a:srgbClr val="002060"/>
                        </a:solidFill>
                        <a:latin typeface="Lora"/>
                        <a:ea typeface="Lora"/>
                        <a:cs typeface="Lora"/>
                      </a:endParaRPr>
                    </a:p>
                  </a:txBody>
                  <a:tcPr marL="5650" marR="5650" marT="5650" marB="0" anchor="ctr">
                    <a:lnL w="12700" algn="ctr">
                      <a:solidFill>
                        <a:srgbClr val="666666"/>
                      </a:solidFill>
                    </a:lnL>
                    <a:lnR w="12700" algn="ctr">
                      <a:solidFill>
                        <a:srgbClr val="666666">
                          <a:alpha val="0"/>
                        </a:srgbClr>
                      </a:solidFill>
                    </a:lnR>
                    <a:lnT w="12700" algn="ctr">
                      <a:solidFill>
                        <a:srgbClr val="666666">
                          <a:alpha val="0"/>
                        </a:srgbClr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  <a:solidFill>
                      <a:srgbClr val="B2B5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88666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r>
                        <a:rPr lang="es-AR" sz="1200" i="0" u="none" strike="noStrike" cap="none">
                          <a:solidFill>
                            <a:srgbClr val="002060"/>
                          </a:solidFill>
                          <a:latin typeface="Lora"/>
                          <a:ea typeface="Lora"/>
                          <a:cs typeface="Lora"/>
                        </a:rPr>
                        <a:t>Bovinos</a:t>
                      </a:r>
                      <a:endParaRPr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endParaRPr sz="1200" i="0" u="none" strike="noStrike" cap="none">
                        <a:solidFill>
                          <a:srgbClr val="002060"/>
                        </a:solidFill>
                        <a:latin typeface="Lora"/>
                        <a:ea typeface="Lora"/>
                        <a:cs typeface="Lora"/>
                      </a:endParaRPr>
                    </a:p>
                  </a:txBody>
                  <a:tcPr marL="5650" marR="5650" marT="5650" marB="0" anchor="ctr">
                    <a:lnL w="12700" algn="ctr">
                      <a:solidFill>
                        <a:srgbClr val="666666">
                          <a:alpha val="0"/>
                        </a:srgbClr>
                      </a:solidFill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r>
                        <a:rPr lang="es-MX" sz="1400" u="none" strike="noStrike" cap="none">
                          <a:solidFill>
                            <a:srgbClr val="002060"/>
                          </a:solidFill>
                          <a:latin typeface="Lora"/>
                          <a:ea typeface="Lora"/>
                          <a:cs typeface="Lora"/>
                        </a:rPr>
                        <a:t>Fiebre, inapetencia, retardo o cese de la rumia, reducción de la producción láctea. Vesículas en mucosa bucal, nasal, espacio interdigital, rodete coronario, lengua, ubres. Sialorrea.  Cojera. Muerte súbita en animales jóvenes debido a miocarditis.</a:t>
                      </a:r>
                      <a:endParaRPr/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endParaRPr sz="1400" u="none" strike="noStrike" cap="none">
                        <a:solidFill>
                          <a:srgbClr val="002060"/>
                        </a:solidFill>
                        <a:latin typeface="Lora"/>
                        <a:ea typeface="Lora"/>
                        <a:cs typeface="Lora"/>
                      </a:endParaRPr>
                    </a:p>
                  </a:txBody>
                  <a:tcPr marL="5650" marR="5650" marT="5650" marB="0" anchor="ctr">
                    <a:lnL w="12700" algn="ctr">
                      <a:solidFill>
                        <a:srgbClr val="666666"/>
                      </a:solidFill>
                    </a:lnL>
                    <a:lnR w="12700" algn="ctr">
                      <a:solidFill>
                        <a:srgbClr val="666666">
                          <a:alpha val="0"/>
                        </a:srgbClr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18388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r>
                        <a:rPr lang="es-AR" sz="1200" i="0" u="none" strike="noStrike" cap="none">
                          <a:solidFill>
                            <a:srgbClr val="002060"/>
                          </a:solidFill>
                          <a:latin typeface="Lora"/>
                          <a:ea typeface="Lora"/>
                          <a:cs typeface="Lora"/>
                        </a:rPr>
                        <a:t>Porcinos</a:t>
                      </a:r>
                      <a:endParaRPr/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endParaRPr sz="1400" u="none" strike="noStrike" cap="none">
                        <a:solidFill>
                          <a:srgbClr val="002060"/>
                        </a:solidFill>
                        <a:latin typeface="Lora"/>
                        <a:ea typeface="Lora"/>
                        <a:cs typeface="Lora"/>
                      </a:endParaRPr>
                    </a:p>
                  </a:txBody>
                  <a:tcPr marL="5650" marR="5650" marT="5650" marB="0" anchor="ctr">
                    <a:lnL w="12700" algn="ctr">
                      <a:solidFill>
                        <a:srgbClr val="666666">
                          <a:alpha val="0"/>
                        </a:srgbClr>
                      </a:solidFill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r>
                        <a:rPr lang="es-AR" sz="1400" u="none" strike="noStrike" cap="none">
                          <a:solidFill>
                            <a:srgbClr val="002060"/>
                          </a:solidFill>
                          <a:latin typeface="Lora"/>
                          <a:ea typeface="Lora"/>
                          <a:cs typeface="Lora"/>
                        </a:rPr>
                        <a:t>Fiebre, anorexia, zonas hiperémicas en las bandas coronarias, zonas interdigitales, hocico, pezones y piel de glándula mamaria. Posteriormente estas zonas se transforman en vesículas. Cojera. Desprendimiento de pezuña. </a:t>
                      </a:r>
                      <a:endParaRPr/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endParaRPr sz="1400" u="none" strike="noStrike" cap="none">
                        <a:solidFill>
                          <a:srgbClr val="002060"/>
                        </a:solidFill>
                        <a:latin typeface="Lora"/>
                        <a:ea typeface="Lora"/>
                        <a:cs typeface="Lora"/>
                      </a:endParaRPr>
                    </a:p>
                  </a:txBody>
                  <a:tcPr marL="5650" marR="5650" marT="5650" marB="0" anchor="ctr">
                    <a:lnL w="12700" algn="ctr">
                      <a:solidFill>
                        <a:srgbClr val="666666"/>
                      </a:solidFill>
                    </a:lnL>
                    <a:lnR w="12700" algn="ctr">
                      <a:solidFill>
                        <a:srgbClr val="666666">
                          <a:alpha val="0"/>
                        </a:srgbClr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r>
                        <a:rPr lang="es-AR" sz="1200" i="0" u="none" strike="noStrike" cap="none">
                          <a:solidFill>
                            <a:srgbClr val="002060"/>
                          </a:solidFill>
                          <a:latin typeface="Lora"/>
                          <a:ea typeface="Lora"/>
                          <a:cs typeface="Lora"/>
                        </a:rPr>
                        <a:t>Ovinos y Caprinos</a:t>
                      </a:r>
                      <a:endParaRPr/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endParaRPr sz="1400" u="none" strike="noStrike" cap="none">
                        <a:solidFill>
                          <a:srgbClr val="002060"/>
                        </a:solidFill>
                        <a:latin typeface="Lora"/>
                        <a:ea typeface="Lora"/>
                        <a:cs typeface="Lora"/>
                      </a:endParaRPr>
                    </a:p>
                  </a:txBody>
                  <a:tcPr marL="5650" marR="5650" marT="5650" marB="0" anchor="ctr">
                    <a:lnL w="12700" algn="ctr">
                      <a:solidFill>
                        <a:srgbClr val="666666">
                          <a:alpha val="0"/>
                        </a:srgbClr>
                      </a:solidFill>
                    </a:lnL>
                    <a:lnR w="12700" algn="ctr">
                      <a:solidFill>
                        <a:srgbClr val="666666"/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r>
                        <a:rPr lang="es-MX" sz="1400" u="none" strike="noStrike" cap="none">
                          <a:solidFill>
                            <a:srgbClr val="002060"/>
                          </a:solidFill>
                          <a:latin typeface="Lora"/>
                          <a:ea typeface="Lora"/>
                          <a:cs typeface="Lora"/>
                        </a:rPr>
                        <a:t>Escasa intensidad de lesiones. Vesículas cavidad bucal, rodete coronario y pezones.  Decaimiento</a:t>
                      </a:r>
                      <a:endParaRPr/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  <a:defRPr/>
                      </a:pPr>
                      <a:endParaRPr sz="1400" u="none" strike="noStrike" cap="none">
                        <a:solidFill>
                          <a:srgbClr val="002060"/>
                        </a:solidFill>
                        <a:latin typeface="Lora"/>
                        <a:ea typeface="Lora"/>
                        <a:cs typeface="Lora"/>
                      </a:endParaRPr>
                    </a:p>
                  </a:txBody>
                  <a:tcPr marL="5650" marR="5650" marT="5650" marB="0" anchor="ctr">
                    <a:lnL w="12700" algn="ctr">
                      <a:solidFill>
                        <a:srgbClr val="666666"/>
                      </a:solidFill>
                    </a:lnL>
                    <a:lnR w="12700" algn="ctr">
                      <a:solidFill>
                        <a:srgbClr val="666666">
                          <a:alpha val="0"/>
                        </a:srgbClr>
                      </a:solidFill>
                    </a:lnR>
                    <a:lnT w="12700" algn="ctr">
                      <a:solidFill>
                        <a:srgbClr val="666666"/>
                      </a:solidFill>
                    </a:lnT>
                    <a:lnB w="12700" algn="ctr">
                      <a:solidFill>
                        <a:srgbClr val="666666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2" name="Google Shape;202;p23"/>
          <p:cNvSpPr txBox="1"/>
          <p:nvPr/>
        </p:nvSpPr>
        <p:spPr bwMode="auto">
          <a:xfrm>
            <a:off x="3512426" y="6370289"/>
            <a:ext cx="60234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SzPts val="900"/>
              <a:defRPr/>
            </a:pPr>
            <a:r>
              <a:rPr lang="es-AR" sz="900">
                <a:solidFill>
                  <a:srgbClr val="002060"/>
                </a:solidFill>
                <a:latin typeface="Lora"/>
                <a:ea typeface="Lora"/>
                <a:cs typeface="Lora"/>
              </a:rPr>
              <a:t>Fuente: INDEC y CEPAL</a:t>
            </a:r>
            <a:endParaRPr sz="900">
              <a:solidFill>
                <a:srgbClr val="002060"/>
              </a:solidFill>
              <a:latin typeface="Lora"/>
              <a:ea typeface="Lora"/>
              <a:cs typeface="Lora"/>
            </a:endParaRPr>
          </a:p>
        </p:txBody>
      </p:sp>
      <p:pic>
        <p:nvPicPr>
          <p:cNvPr id="12" name="Picture 2" descr="C:\Program Files\Microsoft Office\MEDIA\CAGCAT10\j0149627.wmf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 flipH="1">
            <a:off x="4116272" y="2719453"/>
            <a:ext cx="780654" cy="613977"/>
          </a:xfrm>
          <a:prstGeom prst="rect">
            <a:avLst/>
          </a:prstGeom>
          <a:noFill/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4116272" y="4118311"/>
            <a:ext cx="858421" cy="47121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4"/>
          <a:srcRect r="12519"/>
          <a:stretch/>
        </p:blipFill>
        <p:spPr bwMode="auto">
          <a:xfrm>
            <a:off x="3877779" y="5485917"/>
            <a:ext cx="476982" cy="5310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Picture 4" descr="http://www.gifs-animados.es/animales-imagenes/animales-imagenes/cabras/gifs-animados-cabras-28066.gif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4662389" y="5485917"/>
            <a:ext cx="624608" cy="468456"/>
          </a:xfrm>
          <a:prstGeom prst="rect">
            <a:avLst/>
          </a:prstGeom>
          <a:noFill/>
        </p:spPr>
      </p:pic>
      <p:sp>
        <p:nvSpPr>
          <p:cNvPr id="16" name="Google Shape;196;p23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Signos clínicos y lesiones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28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94" name="Google Shape;194;p23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3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5" name="Google Shape;195;p23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6" name="Google Shape;196;p23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Signos clínicos y lesiones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7" name="Google Shape;197;p23"/>
          <p:cNvSpPr txBox="1"/>
          <p:nvPr/>
        </p:nvSpPr>
        <p:spPr bwMode="auto">
          <a:xfrm>
            <a:off x="3340988" y="841675"/>
            <a:ext cx="8252913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s-AR" sz="28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Lesiones: Madurez aproximada de las lesiones</a:t>
            </a: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98" name="Google Shape;198;p23"/>
          <p:cNvSpPr/>
          <p:nvPr/>
        </p:nvSpPr>
        <p:spPr bwMode="auto">
          <a:xfrm>
            <a:off x="689813" y="551300"/>
            <a:ext cx="337568" cy="675106"/>
          </a:xfrm>
          <a:custGeom>
            <a:avLst/>
            <a:gdLst/>
            <a:ahLst/>
            <a:cxnLst/>
            <a:rect l="l" t="t" r="r" b="b"/>
            <a:pathLst>
              <a:path w="22751" h="45500" fill="none" extrusionOk="0">
                <a:moveTo>
                  <a:pt x="1" y="0"/>
                </a:moveTo>
                <a:cubicBezTo>
                  <a:pt x="6138" y="0"/>
                  <a:pt x="11709" y="2402"/>
                  <a:pt x="15779" y="6338"/>
                </a:cubicBezTo>
                <a:cubicBezTo>
                  <a:pt x="20082" y="10475"/>
                  <a:pt x="22750" y="16312"/>
                  <a:pt x="22750" y="22750"/>
                </a:cubicBezTo>
                <a:cubicBezTo>
                  <a:pt x="22750" y="29421"/>
                  <a:pt x="19882" y="35426"/>
                  <a:pt x="15312" y="39595"/>
                </a:cubicBezTo>
                <a:cubicBezTo>
                  <a:pt x="11275" y="43265"/>
                  <a:pt x="5905" y="45500"/>
                  <a:pt x="1" y="4550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3" name="12 Grupo"/>
          <p:cNvGrpSpPr/>
          <p:nvPr/>
        </p:nvGrpSpPr>
        <p:grpSpPr bwMode="auto">
          <a:xfrm>
            <a:off x="5760498" y="3489386"/>
            <a:ext cx="3082329" cy="2611996"/>
            <a:chOff x="2948285" y="3717032"/>
            <a:chExt cx="3082329" cy="2611996"/>
          </a:xfrm>
        </p:grpSpPr>
        <p:pic>
          <p:nvPicPr>
            <p:cNvPr id="14" name="Picture 4" descr="C:\Mis documentos\ABRUMA\Imágenes\Bases\sheep-mouth-new.jpg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2948285" y="3717032"/>
              <a:ext cx="3082329" cy="26119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14 CuadroTexto"/>
            <p:cNvSpPr txBox="1"/>
            <p:nvPr/>
          </p:nvSpPr>
          <p:spPr bwMode="auto">
            <a:xfrm>
              <a:off x="3779912" y="4101601"/>
              <a:ext cx="319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s-ES">
                  <a:latin typeface="Franklin Gothic Medium"/>
                </a:rPr>
                <a:t>1</a:t>
              </a:r>
            </a:p>
          </p:txBody>
        </p:sp>
        <p:sp>
          <p:nvSpPr>
            <p:cNvPr id="16" name="15 CuadroTexto"/>
            <p:cNvSpPr txBox="1"/>
            <p:nvPr/>
          </p:nvSpPr>
          <p:spPr bwMode="auto">
            <a:xfrm>
              <a:off x="3774349" y="5373216"/>
              <a:ext cx="31931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s-ES">
                  <a:latin typeface="Franklin Gothic Medium"/>
                </a:rPr>
                <a:t>2</a:t>
              </a:r>
              <a:endParaRPr/>
            </a:p>
          </p:txBody>
        </p:sp>
      </p:grp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2948286" y="1544455"/>
            <a:ext cx="8242300" cy="1655440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s-ES_tradnl" b="1">
                <a:solidFill>
                  <a:srgbClr val="002060"/>
                </a:solidFill>
                <a:latin typeface="Lora"/>
                <a:ea typeface="Verdana"/>
                <a:cs typeface="Verdana"/>
              </a:rPr>
              <a:t>          </a:t>
            </a:r>
            <a:r>
              <a:rPr lang="es-ES_tradnl" sz="1600" b="1">
                <a:solidFill>
                  <a:srgbClr val="002060"/>
                </a:solidFill>
                <a:latin typeface="Lora"/>
                <a:ea typeface="Verdana"/>
                <a:cs typeface="Verdana"/>
              </a:rPr>
              <a:t>Apariencia			                                           Antigüedad</a:t>
            </a:r>
            <a:endParaRPr/>
          </a:p>
          <a:p>
            <a:pPr>
              <a:spcBef>
                <a:spcPts val="0"/>
              </a:spcBef>
              <a:defRPr/>
            </a:pPr>
            <a:endParaRPr lang="es-ES_tradnl" sz="1600" b="1">
              <a:solidFill>
                <a:srgbClr val="002060"/>
              </a:solidFill>
              <a:latin typeface="Lora"/>
              <a:ea typeface="Verdana"/>
              <a:cs typeface="Verdana"/>
            </a:endParaRPr>
          </a:p>
          <a:p>
            <a:pPr marL="273012">
              <a:spcBef>
                <a:spcPts val="0"/>
              </a:spcBef>
              <a:buClr>
                <a:srgbClr val="C00000"/>
              </a:buClr>
              <a:buSzPct val="100000"/>
              <a:tabLst>
                <a:tab pos="5553873" algn="l"/>
              </a:tabLst>
              <a:defRPr/>
            </a:pPr>
            <a:r>
              <a:rPr lang="es-ES_tradnl" sz="1600">
                <a:solidFill>
                  <a:srgbClr val="002060"/>
                </a:solidFill>
                <a:latin typeface="Lora"/>
                <a:ea typeface="Verdana"/>
                <a:cs typeface="Verdana"/>
              </a:rPr>
              <a:t>1- Vesículas sin romper                                              0 a 2 días</a:t>
            </a:r>
            <a:endParaRPr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  <a:tabLst>
                <a:tab pos="5553873" algn="l"/>
              </a:tabLst>
              <a:defRPr/>
            </a:pPr>
            <a:endParaRPr lang="es-ES_tradnl">
              <a:solidFill>
                <a:srgbClr val="002060"/>
              </a:solidFill>
              <a:latin typeface="Lora"/>
              <a:ea typeface="Verdana"/>
              <a:cs typeface="Verdana"/>
            </a:endParaRPr>
          </a:p>
          <a:p>
            <a:pPr marL="273012">
              <a:spcBef>
                <a:spcPts val="0"/>
              </a:spcBef>
              <a:buClr>
                <a:srgbClr val="C00000"/>
              </a:buClr>
              <a:buSzPct val="100000"/>
              <a:tabLst>
                <a:tab pos="5553873" algn="l"/>
              </a:tabLst>
              <a:defRPr/>
            </a:pPr>
            <a:r>
              <a:rPr lang="es-ES_tradnl" sz="1600">
                <a:solidFill>
                  <a:srgbClr val="002060"/>
                </a:solidFill>
                <a:latin typeface="Lora"/>
                <a:ea typeface="Verdana"/>
                <a:cs typeface="Verdana"/>
              </a:rPr>
              <a:t>2- Vesículas recién rotas, con epitelio</a:t>
            </a:r>
            <a:endParaRPr/>
          </a:p>
          <a:p>
            <a:pPr marL="273012">
              <a:spcBef>
                <a:spcPts val="0"/>
              </a:spcBef>
              <a:buClr>
                <a:srgbClr val="C00000"/>
              </a:buClr>
              <a:buSzPct val="100000"/>
              <a:tabLst>
                <a:tab pos="5553873" algn="l"/>
              </a:tabLst>
              <a:defRPr/>
            </a:pPr>
            <a:r>
              <a:rPr lang="es-ES_tradnl" sz="1600">
                <a:solidFill>
                  <a:srgbClr val="002060"/>
                </a:solidFill>
                <a:latin typeface="Lora"/>
                <a:ea typeface="Verdana"/>
                <a:cs typeface="Verdana"/>
              </a:rPr>
              <a:t>      aún adherido a los bordes de la lesión               2 a 3 días</a:t>
            </a:r>
            <a:endParaRPr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  <a:tabLst>
                <a:tab pos="5553873" algn="l"/>
              </a:tabLst>
              <a:defRPr/>
            </a:pPr>
            <a:r>
              <a:rPr lang="es-ES_tradnl" b="1">
                <a:solidFill>
                  <a:srgbClr val="002060"/>
                </a:solidFill>
                <a:latin typeface="Lora"/>
                <a:ea typeface="Verdana"/>
                <a:cs typeface="Verdana"/>
              </a:rPr>
              <a:t>	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29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94" name="Google Shape;194;p23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3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5" name="Google Shape;195;p23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6" name="Google Shape;196;p23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Signos clínicos y lesiones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7" name="Google Shape;197;p23"/>
          <p:cNvSpPr txBox="1"/>
          <p:nvPr/>
        </p:nvSpPr>
        <p:spPr bwMode="auto">
          <a:xfrm>
            <a:off x="3340988" y="841675"/>
            <a:ext cx="8252913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s-AR" sz="28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Lesiones: Madurez aproximada de las lesiones</a:t>
            </a: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98" name="Google Shape;198;p23"/>
          <p:cNvSpPr/>
          <p:nvPr/>
        </p:nvSpPr>
        <p:spPr bwMode="auto">
          <a:xfrm>
            <a:off x="689813" y="551300"/>
            <a:ext cx="337568" cy="675106"/>
          </a:xfrm>
          <a:custGeom>
            <a:avLst/>
            <a:gdLst/>
            <a:ahLst/>
            <a:cxnLst/>
            <a:rect l="l" t="t" r="r" b="b"/>
            <a:pathLst>
              <a:path w="22751" h="45500" fill="none" extrusionOk="0">
                <a:moveTo>
                  <a:pt x="1" y="0"/>
                </a:moveTo>
                <a:cubicBezTo>
                  <a:pt x="6138" y="0"/>
                  <a:pt x="11709" y="2402"/>
                  <a:pt x="15779" y="6338"/>
                </a:cubicBezTo>
                <a:cubicBezTo>
                  <a:pt x="20082" y="10475"/>
                  <a:pt x="22750" y="16312"/>
                  <a:pt x="22750" y="22750"/>
                </a:cubicBezTo>
                <a:cubicBezTo>
                  <a:pt x="22750" y="29421"/>
                  <a:pt x="19882" y="35426"/>
                  <a:pt x="15312" y="39595"/>
                </a:cubicBezTo>
                <a:cubicBezTo>
                  <a:pt x="11275" y="43265"/>
                  <a:pt x="5905" y="45500"/>
                  <a:pt x="1" y="4550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340988" y="1844823"/>
            <a:ext cx="4635748" cy="1296144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s-ES_tradnl" sz="1600" b="1">
                <a:solidFill>
                  <a:srgbClr val="002060"/>
                </a:solidFill>
                <a:latin typeface="Lora"/>
                <a:ea typeface="Verdana"/>
                <a:cs typeface="Verdana"/>
              </a:rPr>
              <a:t> Apariencia	 </a:t>
            </a:r>
            <a:r>
              <a:rPr lang="es-ES_tradnl" b="1">
                <a:solidFill>
                  <a:srgbClr val="002060"/>
                </a:solidFill>
                <a:latin typeface="Lora"/>
                <a:ea typeface="Verdana"/>
                <a:cs typeface="Verdana"/>
              </a:rPr>
              <a:t>			                    	</a:t>
            </a:r>
            <a:endParaRPr/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  <a:defRPr/>
            </a:pPr>
            <a:r>
              <a:rPr lang="es-ES_tradnl" sz="1600">
                <a:solidFill>
                  <a:srgbClr val="002060"/>
                </a:solidFill>
                <a:latin typeface="Lora"/>
                <a:ea typeface="Verdana"/>
                <a:cs typeface="Verdana"/>
              </a:rPr>
              <a:t>3- Vesículas rotas, sin epitelio o necrótico y bordes de tejido fibroso sin marcar. </a:t>
            </a:r>
            <a:r>
              <a:rPr lang="es-ES_tradnl">
                <a:solidFill>
                  <a:srgbClr val="002060"/>
                </a:solidFill>
                <a:latin typeface="Lora"/>
                <a:ea typeface="Verdana"/>
                <a:cs typeface="Verdana"/>
              </a:rPr>
              <a:t>	</a:t>
            </a:r>
            <a:r>
              <a:rPr lang="es-ES_tradnl" b="1">
                <a:solidFill>
                  <a:srgbClr val="002060"/>
                </a:solidFill>
                <a:latin typeface="Lora"/>
                <a:ea typeface="Verdana"/>
                <a:cs typeface="Verdana"/>
              </a:rPr>
              <a:t>												</a:t>
            </a:r>
          </a:p>
        </p:txBody>
      </p:sp>
      <p:pic>
        <p:nvPicPr>
          <p:cNvPr id="19" name="Picture 2" descr="http://www.uwyo.edu/vetsci/undergraduates/courses/patb_4110/2-9/Class_4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593734" y="3140967"/>
            <a:ext cx="3736808" cy="2675555"/>
          </a:xfrm>
          <a:prstGeom prst="rect">
            <a:avLst/>
          </a:prstGeom>
          <a:noFill/>
        </p:spPr>
      </p:pic>
      <p:sp>
        <p:nvSpPr>
          <p:cNvPr id="20" name="19 CuadroTexto"/>
          <p:cNvSpPr txBox="1"/>
          <p:nvPr/>
        </p:nvSpPr>
        <p:spPr bwMode="auto">
          <a:xfrm>
            <a:off x="8272899" y="1916832"/>
            <a:ext cx="2749444" cy="830985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pPr>
              <a:defRPr/>
            </a:pPr>
            <a:r>
              <a:rPr lang="es-ES_tradnl" sz="1600" b="1">
                <a:solidFill>
                  <a:srgbClr val="002060"/>
                </a:solidFill>
                <a:latin typeface="Lora"/>
                <a:ea typeface="Verdana"/>
                <a:cs typeface="Verdana"/>
              </a:rPr>
              <a:t>Antigüedad</a:t>
            </a:r>
            <a:endParaRPr/>
          </a:p>
          <a:p>
            <a:pPr>
              <a:defRPr/>
            </a:pPr>
            <a:endParaRPr lang="es-ES_tradnl" sz="1600" b="1">
              <a:solidFill>
                <a:srgbClr val="002060"/>
              </a:solidFill>
              <a:latin typeface="Lora"/>
              <a:ea typeface="Verdana"/>
              <a:cs typeface="Verdana"/>
            </a:endParaRPr>
          </a:p>
          <a:p>
            <a:pPr>
              <a:defRPr/>
            </a:pPr>
            <a:r>
              <a:rPr lang="es-ES_tradnl" sz="1600">
                <a:solidFill>
                  <a:srgbClr val="002060"/>
                </a:solidFill>
                <a:latin typeface="Lora"/>
                <a:ea typeface="Verdana"/>
                <a:cs typeface="Verdana"/>
              </a:rPr>
              <a:t>más de 3 y menos de 7 días</a:t>
            </a:r>
            <a:endParaRPr lang="es-ES" sz="1600">
              <a:solidFill>
                <a:srgbClr val="002060"/>
              </a:solidFill>
              <a:latin typeface="Lo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252C4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/>
          <p:nvPr/>
        </p:nvSpPr>
        <p:spPr bwMode="auto">
          <a:xfrm>
            <a:off x="1290075" y="1938565"/>
            <a:ext cx="2784715" cy="2784714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3" name="Google Shape;133;p17"/>
          <p:cNvSpPr/>
          <p:nvPr/>
        </p:nvSpPr>
        <p:spPr bwMode="auto">
          <a:xfrm>
            <a:off x="2676237" y="1926329"/>
            <a:ext cx="967795" cy="387963"/>
          </a:xfrm>
          <a:custGeom>
            <a:avLst/>
            <a:gdLst/>
            <a:ahLst/>
            <a:cxnLst/>
            <a:rect l="l" t="t" r="r" b="b"/>
            <a:pathLst>
              <a:path w="15813" h="6339" fill="none" extrusionOk="0">
                <a:moveTo>
                  <a:pt x="1" y="1"/>
                </a:moveTo>
                <a:cubicBezTo>
                  <a:pt x="6139" y="1"/>
                  <a:pt x="11709" y="2402"/>
                  <a:pt x="15812" y="6338"/>
                </a:cubicBezTo>
              </a:path>
            </a:pathLst>
          </a:custGeom>
          <a:noFill/>
          <a:ln w="1143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34" name="Google Shape;134;p17"/>
          <p:cNvSpPr txBox="1"/>
          <p:nvPr/>
        </p:nvSpPr>
        <p:spPr bwMode="auto">
          <a:xfrm>
            <a:off x="4568475" y="2883325"/>
            <a:ext cx="6639600" cy="8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4700"/>
              <a:defRPr/>
            </a:pPr>
            <a:r>
              <a:rPr lang="es-AR" sz="5400" b="1">
                <a:solidFill>
                  <a:schemeClr val="bg1"/>
                </a:solidFill>
                <a:latin typeface="Lora"/>
                <a:ea typeface="Lora"/>
                <a:cs typeface="Lora"/>
              </a:rPr>
              <a:t>Agente etiológico</a:t>
            </a:r>
            <a:endParaRPr/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  <a:defRPr/>
            </a:pPr>
            <a:endParaRPr sz="5000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35" name="Google Shape;135;p17"/>
          <p:cNvSpPr txBox="1"/>
          <p:nvPr/>
        </p:nvSpPr>
        <p:spPr bwMode="auto">
          <a:xfrm>
            <a:off x="2042702" y="2369300"/>
            <a:ext cx="1125300" cy="17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  <a:defRPr/>
            </a:pPr>
            <a:r>
              <a:rPr lang="es-AR" sz="11500" b="1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</a:rPr>
              <a:t>1</a:t>
            </a:r>
            <a:endParaRPr sz="105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30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94" name="Google Shape;194;p23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3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5" name="Google Shape;195;p23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6" name="Google Shape;196;p23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Signos clínicos y lesiones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7" name="Google Shape;197;p23"/>
          <p:cNvSpPr txBox="1"/>
          <p:nvPr/>
        </p:nvSpPr>
        <p:spPr bwMode="auto">
          <a:xfrm>
            <a:off x="3340988" y="841675"/>
            <a:ext cx="8252913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s-AR" sz="28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Lesiones: Madurez aproximada de las lesiones</a:t>
            </a: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98" name="Google Shape;198;p23"/>
          <p:cNvSpPr/>
          <p:nvPr/>
        </p:nvSpPr>
        <p:spPr bwMode="auto">
          <a:xfrm>
            <a:off x="689813" y="551300"/>
            <a:ext cx="337568" cy="675106"/>
          </a:xfrm>
          <a:custGeom>
            <a:avLst/>
            <a:gdLst/>
            <a:ahLst/>
            <a:cxnLst/>
            <a:rect l="l" t="t" r="r" b="b"/>
            <a:pathLst>
              <a:path w="22751" h="45500" fill="none" extrusionOk="0">
                <a:moveTo>
                  <a:pt x="1" y="0"/>
                </a:moveTo>
                <a:cubicBezTo>
                  <a:pt x="6138" y="0"/>
                  <a:pt x="11709" y="2402"/>
                  <a:pt x="15779" y="6338"/>
                </a:cubicBezTo>
                <a:cubicBezTo>
                  <a:pt x="20082" y="10475"/>
                  <a:pt x="22750" y="16312"/>
                  <a:pt x="22750" y="22750"/>
                </a:cubicBezTo>
                <a:cubicBezTo>
                  <a:pt x="22750" y="29421"/>
                  <a:pt x="19882" y="35426"/>
                  <a:pt x="15312" y="39595"/>
                </a:cubicBezTo>
                <a:cubicBezTo>
                  <a:pt x="11275" y="43265"/>
                  <a:pt x="5905" y="45500"/>
                  <a:pt x="1" y="4550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120125" y="1724474"/>
            <a:ext cx="8242300" cy="1295400"/>
          </a:xfrm>
          <a:prstGeom prst="rect">
            <a:avLst/>
          </a:prstGeom>
        </p:spPr>
        <p:txBody>
          <a:bodyPr/>
          <a:lstStyle>
            <a:def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>
              <a:spcBef>
                <a:spcPts val="0"/>
              </a:spcBef>
              <a:buFontTx/>
              <a:buNone/>
              <a:defRPr/>
            </a:pPr>
            <a:r>
              <a:rPr lang="es-ES_tradnl" b="1">
                <a:solidFill>
                  <a:srgbClr val="002060"/>
                </a:solidFill>
                <a:latin typeface="Lora"/>
                <a:ea typeface="Verdana"/>
                <a:cs typeface="Verdana"/>
              </a:rPr>
              <a:t>          Apariencia			                                        Antigüedad</a:t>
            </a:r>
            <a:endParaRPr/>
          </a:p>
          <a:p>
            <a:pPr>
              <a:spcBef>
                <a:spcPts val="0"/>
              </a:spcBef>
              <a:buFontTx/>
              <a:buNone/>
              <a:defRPr/>
            </a:pPr>
            <a:endParaRPr lang="es-ES_tradnl">
              <a:solidFill>
                <a:srgbClr val="002060"/>
              </a:solidFill>
              <a:latin typeface="Lora"/>
              <a:ea typeface="Verdana"/>
              <a:cs typeface="Verdana"/>
            </a:endParaRPr>
          </a:p>
          <a:p>
            <a:pPr>
              <a:spcBef>
                <a:spcPts val="0"/>
              </a:spcBef>
              <a:buClr>
                <a:srgbClr val="C00000"/>
              </a:buClr>
              <a:buSzPct val="100000"/>
              <a:defRPr/>
            </a:pPr>
            <a:r>
              <a:rPr lang="es-ES_tradnl">
                <a:solidFill>
                  <a:srgbClr val="002060"/>
                </a:solidFill>
                <a:latin typeface="Lora"/>
                <a:ea typeface="Verdana"/>
                <a:cs typeface="Verdana"/>
              </a:rPr>
              <a:t>4- Lesiones abiertas con bordes de</a:t>
            </a:r>
            <a:endParaRPr/>
          </a:p>
          <a:p>
            <a:pPr marL="355550" indent="-355550">
              <a:spcBef>
                <a:spcPts val="0"/>
              </a:spcBef>
              <a:buClr>
                <a:srgbClr val="C00000"/>
              </a:buClr>
              <a:buSzPct val="100000"/>
              <a:defRPr/>
            </a:pPr>
            <a:r>
              <a:rPr lang="es-ES_tradnl">
                <a:solidFill>
                  <a:srgbClr val="002060"/>
                </a:solidFill>
                <a:latin typeface="Lora"/>
                <a:ea typeface="Verdana"/>
                <a:cs typeface="Verdana"/>
              </a:rPr>
              <a:t>	tejido fibroso cicatricial marcados. 	                                     más de 8 a 10 días</a:t>
            </a:r>
            <a:endParaRPr lang="es-ES">
              <a:solidFill>
                <a:srgbClr val="002060"/>
              </a:solidFill>
              <a:latin typeface="Lora"/>
              <a:ea typeface="Verdana"/>
              <a:cs typeface="Verdana"/>
            </a:endParaRPr>
          </a:p>
        </p:txBody>
      </p:sp>
      <p:pic>
        <p:nvPicPr>
          <p:cNvPr id="12" name="Picture 2" descr="C:\Mis documentos\ABRUMA\Imágenes\Bases\Image2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379610" y="3031496"/>
            <a:ext cx="3528392" cy="2693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31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94" name="Google Shape;194;p23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3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5" name="Google Shape;195;p23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6" name="Google Shape;196;p23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Signos clínicos y lesiones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7" name="Google Shape;197;p23"/>
          <p:cNvSpPr txBox="1"/>
          <p:nvPr/>
        </p:nvSpPr>
        <p:spPr bwMode="auto">
          <a:xfrm>
            <a:off x="3340988" y="841675"/>
            <a:ext cx="8252913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s-AR" sz="28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Lesiones: Madurez aproximada de las lesiones</a:t>
            </a: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198" name="Google Shape;198;p23"/>
          <p:cNvSpPr/>
          <p:nvPr/>
        </p:nvSpPr>
        <p:spPr bwMode="auto">
          <a:xfrm>
            <a:off x="689813" y="551300"/>
            <a:ext cx="337568" cy="675106"/>
          </a:xfrm>
          <a:custGeom>
            <a:avLst/>
            <a:gdLst/>
            <a:ahLst/>
            <a:cxnLst/>
            <a:rect l="l" t="t" r="r" b="b"/>
            <a:pathLst>
              <a:path w="22751" h="45500" fill="none" extrusionOk="0">
                <a:moveTo>
                  <a:pt x="1" y="0"/>
                </a:moveTo>
                <a:cubicBezTo>
                  <a:pt x="6138" y="0"/>
                  <a:pt x="11709" y="2402"/>
                  <a:pt x="15779" y="6338"/>
                </a:cubicBezTo>
                <a:cubicBezTo>
                  <a:pt x="20082" y="10475"/>
                  <a:pt x="22750" y="16312"/>
                  <a:pt x="22750" y="22750"/>
                </a:cubicBezTo>
                <a:cubicBezTo>
                  <a:pt x="22750" y="29421"/>
                  <a:pt x="19882" y="35426"/>
                  <a:pt x="15312" y="39595"/>
                </a:cubicBezTo>
                <a:cubicBezTo>
                  <a:pt x="11275" y="43265"/>
                  <a:pt x="5905" y="45500"/>
                  <a:pt x="1" y="4550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10" name="9 Grupo"/>
          <p:cNvGrpSpPr/>
          <p:nvPr/>
        </p:nvGrpSpPr>
        <p:grpSpPr bwMode="auto">
          <a:xfrm>
            <a:off x="3101214" y="1997700"/>
            <a:ext cx="8732462" cy="3181642"/>
            <a:chOff x="323528" y="2047558"/>
            <a:chExt cx="8732462" cy="3181642"/>
          </a:xfrm>
        </p:grpSpPr>
        <p:sp>
          <p:nvSpPr>
            <p:cNvPr id="13" name="12 Rectángulo redondeado"/>
            <p:cNvSpPr/>
            <p:nvPr/>
          </p:nvSpPr>
          <p:spPr bwMode="auto">
            <a:xfrm>
              <a:off x="323528" y="2047558"/>
              <a:ext cx="1309434" cy="1309434"/>
            </a:xfrm>
            <a:prstGeom prst="roundRect">
              <a:avLst>
                <a:gd name="adj" fmla="val 10000"/>
              </a:avLst>
            </a:prstGeom>
            <a:blipFill>
              <a:blip r:embed="rId2"/>
              <a:stretch/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AR"/>
            </a:p>
          </p:txBody>
        </p:sp>
        <p:sp>
          <p:nvSpPr>
            <p:cNvPr id="15" name="14 Rectángulo redondeado"/>
            <p:cNvSpPr/>
            <p:nvPr/>
          </p:nvSpPr>
          <p:spPr bwMode="auto">
            <a:xfrm>
              <a:off x="2843807" y="2060848"/>
              <a:ext cx="1551718" cy="1309434"/>
            </a:xfrm>
            <a:prstGeom prst="roundRect">
              <a:avLst>
                <a:gd name="adj" fmla="val 10000"/>
              </a:avLst>
            </a:prstGeom>
            <a:blipFill>
              <a:blip r:embed="rId3"/>
              <a:stretch/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AR"/>
            </a:p>
          </p:txBody>
        </p:sp>
        <p:grpSp>
          <p:nvGrpSpPr>
            <p:cNvPr id="16" name="15 Grupo"/>
            <p:cNvGrpSpPr/>
            <p:nvPr/>
          </p:nvGrpSpPr>
          <p:grpSpPr bwMode="auto">
            <a:xfrm>
              <a:off x="2974534" y="3413558"/>
              <a:ext cx="1309434" cy="1348027"/>
              <a:chOff x="2522202" y="2811342"/>
              <a:chExt cx="1309434" cy="1348027"/>
            </a:xfrm>
          </p:grpSpPr>
          <p:sp>
            <p:nvSpPr>
              <p:cNvPr id="28" name="27 Rectángulo redondeado"/>
              <p:cNvSpPr/>
              <p:nvPr/>
            </p:nvSpPr>
            <p:spPr bwMode="auto">
              <a:xfrm>
                <a:off x="2522202" y="2849935"/>
                <a:ext cx="1309434" cy="1309434"/>
              </a:xfrm>
              <a:prstGeom prst="roundRect">
                <a:avLst>
                  <a:gd name="adj" fmla="val 100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AR"/>
              </a:p>
            </p:txBody>
          </p:sp>
          <p:sp>
            <p:nvSpPr>
              <p:cNvPr id="29" name="28 Rectángulo"/>
              <p:cNvSpPr/>
              <p:nvPr/>
            </p:nvSpPr>
            <p:spPr bwMode="auto">
              <a:xfrm>
                <a:off x="2573845" y="2811342"/>
                <a:ext cx="1232730" cy="1232730"/>
              </a:xfrm>
              <a:prstGeom prst="rect">
                <a:avLst/>
              </a:prstGeom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algn="ctr" defTabSz="444437">
                  <a:lnSpc>
                    <a:spcPct val="90000"/>
                  </a:lnSpc>
                  <a:spcAft>
                    <a:spcPts val="0"/>
                  </a:spcAft>
                  <a:defRPr/>
                </a:pPr>
                <a:endParaRPr lang="es-ES_tradnl" sz="1200">
                  <a:solidFill>
                    <a:srgbClr val="002060"/>
                  </a:solidFill>
                  <a:latin typeface="Lora"/>
                  <a:ea typeface="Verdana"/>
                  <a:cs typeface="Verdana"/>
                </a:endParaRPr>
              </a:p>
              <a:p>
                <a:pPr algn="ctr" defTabSz="444437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es-ES_tradnl" sz="1200">
                    <a:solidFill>
                      <a:srgbClr val="002060"/>
                    </a:solidFill>
                    <a:latin typeface="Lora"/>
                    <a:ea typeface="Verdana"/>
                    <a:cs typeface="Verdana"/>
                  </a:rPr>
                  <a:t>Vesículas recién rotas, con epitelio aún adherido a los bordes de la lesión</a:t>
                </a:r>
                <a:endParaRPr/>
              </a:p>
              <a:p>
                <a:pPr algn="ctr" defTabSz="444437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es-ES_tradnl" sz="1200">
                    <a:solidFill>
                      <a:srgbClr val="002060"/>
                    </a:solidFill>
                    <a:latin typeface="Lora"/>
                    <a:ea typeface="Verdana"/>
                    <a:cs typeface="Verdana"/>
                  </a:rPr>
                  <a:t>2 a 3 días</a:t>
                </a:r>
                <a:endParaRPr lang="es-ES" sz="1200">
                  <a:solidFill>
                    <a:srgbClr val="002060"/>
                  </a:solidFill>
                  <a:latin typeface="Lora"/>
                </a:endParaRPr>
              </a:p>
            </p:txBody>
          </p:sp>
        </p:grpSp>
        <p:sp>
          <p:nvSpPr>
            <p:cNvPr id="17" name="16 Flecha derecha"/>
            <p:cNvSpPr/>
            <p:nvPr/>
          </p:nvSpPr>
          <p:spPr bwMode="auto">
            <a:xfrm>
              <a:off x="6732312" y="2607565"/>
              <a:ext cx="648000" cy="216000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4" rIns="91427" bIns="45714" rtlCol="0" anchor="ctr"/>
            <a:lstStyle/>
            <a:p>
              <a:pPr algn="ctr">
                <a:defRPr/>
              </a:pPr>
              <a:endParaRPr lang="es-AR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18" name="17 Flecha derecha"/>
            <p:cNvSpPr/>
            <p:nvPr/>
          </p:nvSpPr>
          <p:spPr bwMode="auto">
            <a:xfrm>
              <a:off x="2132184" y="2645296"/>
              <a:ext cx="648000" cy="216000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4" rIns="91427" bIns="45714" rtlCol="0" anchor="ctr"/>
            <a:lstStyle/>
            <a:p>
              <a:pPr algn="ctr">
                <a:defRPr/>
              </a:pPr>
              <a:endParaRPr lang="es-AR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19" name="18 Flecha derecha"/>
            <p:cNvSpPr/>
            <p:nvPr/>
          </p:nvSpPr>
          <p:spPr bwMode="auto">
            <a:xfrm>
              <a:off x="4572000" y="2636936"/>
              <a:ext cx="648000" cy="216000"/>
            </a:xfrm>
            <a:prstGeom prst="rightArrow">
              <a:avLst>
                <a:gd name="adj1" fmla="val 50000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4" rIns="91427" bIns="45714" rtlCol="0" anchor="ctr"/>
            <a:lstStyle/>
            <a:p>
              <a:pPr algn="ctr">
                <a:defRPr/>
              </a:pPr>
              <a:endParaRPr lang="es-AR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20" name="19 Rectángulo redondeado"/>
            <p:cNvSpPr/>
            <p:nvPr/>
          </p:nvSpPr>
          <p:spPr bwMode="auto">
            <a:xfrm>
              <a:off x="5364088" y="2119566"/>
              <a:ext cx="1309434" cy="1309434"/>
            </a:xfrm>
            <a:prstGeom prst="roundRect">
              <a:avLst>
                <a:gd name="adj" fmla="val 10000"/>
              </a:avLst>
            </a:prstGeom>
            <a:blipFill>
              <a:blip r:embed="rId4"/>
              <a:stretch/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rgbClr val="00000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AR"/>
            </a:p>
          </p:txBody>
        </p:sp>
        <p:grpSp>
          <p:nvGrpSpPr>
            <p:cNvPr id="21" name="20 Grupo"/>
            <p:cNvGrpSpPr/>
            <p:nvPr/>
          </p:nvGrpSpPr>
          <p:grpSpPr bwMode="auto">
            <a:xfrm>
              <a:off x="5013200" y="3526949"/>
              <a:ext cx="2079080" cy="1702251"/>
              <a:chOff x="4366302" y="2535100"/>
              <a:chExt cx="2079080" cy="1702251"/>
            </a:xfrm>
          </p:grpSpPr>
          <p:sp>
            <p:nvSpPr>
              <p:cNvPr id="26" name="25 Rectángulo redondeado"/>
              <p:cNvSpPr/>
              <p:nvPr/>
            </p:nvSpPr>
            <p:spPr bwMode="auto">
              <a:xfrm>
                <a:off x="4366302" y="2535100"/>
                <a:ext cx="2079080" cy="1702251"/>
              </a:xfrm>
              <a:prstGeom prst="roundRect">
                <a:avLst>
                  <a:gd name="adj" fmla="val 100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AR"/>
              </a:p>
            </p:txBody>
          </p:sp>
          <p:sp>
            <p:nvSpPr>
              <p:cNvPr id="27" name="26 Rectángulo"/>
              <p:cNvSpPr/>
              <p:nvPr/>
            </p:nvSpPr>
            <p:spPr bwMode="auto">
              <a:xfrm>
                <a:off x="4416159" y="2584957"/>
                <a:ext cx="1979366" cy="1602537"/>
              </a:xfrm>
              <a:prstGeom prst="rect">
                <a:avLst/>
              </a:prstGeom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algn="ctr" defTabSz="444437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es-ES_tradnl" sz="1200">
                    <a:solidFill>
                      <a:srgbClr val="002060"/>
                    </a:solidFill>
                    <a:latin typeface="Lora"/>
                    <a:ea typeface="Verdana"/>
                    <a:cs typeface="Verdana"/>
                  </a:rPr>
                  <a:t>Vesículas rotas, sin epitelio o necrótico y bordes de tejido fibroso sin marcar</a:t>
                </a:r>
                <a:endParaRPr/>
              </a:p>
              <a:p>
                <a:pPr algn="ctr" defTabSz="444437">
                  <a:lnSpc>
                    <a:spcPct val="90000"/>
                  </a:lnSpc>
                  <a:spcAft>
                    <a:spcPts val="0"/>
                  </a:spcAft>
                  <a:defRPr/>
                </a:pPr>
                <a:endParaRPr lang="es-ES_tradnl" sz="1200">
                  <a:solidFill>
                    <a:srgbClr val="002060"/>
                  </a:solidFill>
                  <a:latin typeface="Lora"/>
                  <a:ea typeface="Verdana"/>
                  <a:cs typeface="Verdana"/>
                </a:endParaRPr>
              </a:p>
              <a:p>
                <a:pPr algn="ctr" defTabSz="444437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es-ES_tradnl" sz="1200">
                    <a:solidFill>
                      <a:srgbClr val="002060"/>
                    </a:solidFill>
                    <a:latin typeface="Lora"/>
                    <a:ea typeface="Verdana"/>
                    <a:cs typeface="Verdana"/>
                  </a:rPr>
                  <a:t>más de 3 y menos de 7 días 	</a:t>
                </a:r>
                <a:endParaRPr lang="es-ES" sz="1200">
                  <a:solidFill>
                    <a:srgbClr val="002060"/>
                  </a:solidFill>
                  <a:latin typeface="Lora"/>
                </a:endParaRPr>
              </a:p>
            </p:txBody>
          </p:sp>
        </p:grpSp>
        <p:grpSp>
          <p:nvGrpSpPr>
            <p:cNvPr id="22" name="21 Grupo"/>
            <p:cNvGrpSpPr/>
            <p:nvPr/>
          </p:nvGrpSpPr>
          <p:grpSpPr bwMode="auto">
            <a:xfrm>
              <a:off x="7596336" y="3631734"/>
              <a:ext cx="1459654" cy="1421443"/>
              <a:chOff x="6858808" y="2738419"/>
              <a:chExt cx="1459654" cy="1421443"/>
            </a:xfrm>
          </p:grpSpPr>
          <p:sp>
            <p:nvSpPr>
              <p:cNvPr id="24" name="23 Rectángulo redondeado"/>
              <p:cNvSpPr/>
              <p:nvPr/>
            </p:nvSpPr>
            <p:spPr bwMode="auto">
              <a:xfrm>
                <a:off x="6858808" y="2738419"/>
                <a:ext cx="1459654" cy="1421443"/>
              </a:xfrm>
              <a:prstGeom prst="roundRect">
                <a:avLst>
                  <a:gd name="adj" fmla="val 100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AR"/>
              </a:p>
            </p:txBody>
          </p:sp>
          <p:sp>
            <p:nvSpPr>
              <p:cNvPr id="25" name="24 Rectángulo"/>
              <p:cNvSpPr/>
              <p:nvPr/>
            </p:nvSpPr>
            <p:spPr bwMode="auto">
              <a:xfrm>
                <a:off x="7104194" y="2975625"/>
                <a:ext cx="1095264" cy="976203"/>
              </a:xfrm>
              <a:prstGeom prst="rect">
                <a:avLst/>
              </a:prstGeom>
            </p:spPr>
            <p:style>
              <a:lnRef idx="0">
                <a:srgbClr val="000000"/>
              </a:lnRef>
              <a:fillRef idx="0">
                <a:srgbClr val="000000"/>
              </a:fillRef>
              <a:effectRef idx="0">
                <a:srgbClr val="000000"/>
              </a:effectRef>
              <a:fontRef idx="minor">
                <a:schemeClr val="lt1"/>
              </a:fontRef>
            </p:style>
            <p:txBody>
              <a:bodyPr spcFirstLastPara="0" vert="horz" wrap="square" lIns="38100" tIns="38100" rIns="38100" bIns="38100" numCol="1" spcCol="1270" anchor="ctr" anchorCtr="0">
                <a:noAutofit/>
              </a:bodyPr>
              <a:lstStyle/>
              <a:p>
                <a:pPr algn="ctr" defTabSz="444437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es-ES_tradnl" sz="1200">
                    <a:solidFill>
                      <a:srgbClr val="002060"/>
                    </a:solidFill>
                    <a:latin typeface="Lora"/>
                    <a:ea typeface="Verdana"/>
                    <a:cs typeface="Verdana"/>
                  </a:rPr>
                  <a:t> Lesiones abiertas con bordes de tejido fibroso cicatricial marcados</a:t>
                </a:r>
                <a:endParaRPr/>
              </a:p>
              <a:p>
                <a:pPr algn="ctr" defTabSz="444437">
                  <a:lnSpc>
                    <a:spcPct val="90000"/>
                  </a:lnSpc>
                  <a:spcAft>
                    <a:spcPts val="0"/>
                  </a:spcAft>
                  <a:defRPr/>
                </a:pPr>
                <a:r>
                  <a:rPr lang="es-ES_tradnl" sz="1200">
                    <a:solidFill>
                      <a:srgbClr val="002060"/>
                    </a:solidFill>
                    <a:latin typeface="Lora"/>
                    <a:ea typeface="Verdana"/>
                    <a:cs typeface="Verdana"/>
                  </a:rPr>
                  <a:t>más de 8 a 10 días</a:t>
                </a:r>
                <a:endParaRPr lang="es-ES" sz="1200">
                  <a:solidFill>
                    <a:srgbClr val="002060"/>
                  </a:solidFill>
                  <a:latin typeface="Lora"/>
                </a:endParaRPr>
              </a:p>
            </p:txBody>
          </p:sp>
        </p:grpSp>
        <p:pic>
          <p:nvPicPr>
            <p:cNvPr id="23" name="Picture 2" descr="C:\Mis documentos\ABRUMA\Imágenes\Bases\Image2.jpg"/>
            <p:cNvPicPr>
              <a:picLocks noChangeAspect="1" noChangeArrowheads="1"/>
            </p:cNvPicPr>
            <p:nvPr/>
          </p:nvPicPr>
          <p:blipFill>
            <a:blip r:embed="rId5"/>
            <a:stretch/>
          </p:blipFill>
          <p:spPr bwMode="auto">
            <a:xfrm>
              <a:off x="7452320" y="2132992"/>
              <a:ext cx="1603670" cy="1224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29 Rectángulo redondeado"/>
          <p:cNvSpPr/>
          <p:nvPr/>
        </p:nvSpPr>
        <p:spPr bwMode="auto">
          <a:xfrm>
            <a:off x="3178673" y="3485852"/>
            <a:ext cx="1309434" cy="1309434"/>
          </a:xfrm>
          <a:prstGeom prst="roundRect">
            <a:avLst>
              <a:gd name="adj" fmla="val 1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AR"/>
          </a:p>
        </p:txBody>
      </p:sp>
      <p:sp>
        <p:nvSpPr>
          <p:cNvPr id="2" name="1 CuadroTexto"/>
          <p:cNvSpPr txBox="1"/>
          <p:nvPr/>
        </p:nvSpPr>
        <p:spPr bwMode="auto">
          <a:xfrm>
            <a:off x="3346532" y="3733845"/>
            <a:ext cx="973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1200">
                <a:solidFill>
                  <a:srgbClr val="002060"/>
                </a:solidFill>
                <a:latin typeface="Lora"/>
              </a:rPr>
              <a:t>Vesículas sin romper</a:t>
            </a:r>
            <a:endParaRPr/>
          </a:p>
          <a:p>
            <a:pPr algn="ctr">
              <a:defRPr/>
            </a:pPr>
            <a:r>
              <a:rPr lang="es-MX" sz="1200">
                <a:solidFill>
                  <a:srgbClr val="002060"/>
                </a:solidFill>
                <a:latin typeface="Lora"/>
              </a:rPr>
              <a:t>0 a 2 días</a:t>
            </a:r>
            <a:endParaRPr lang="es-AR" sz="1200">
              <a:solidFill>
                <a:srgbClr val="002060"/>
              </a:solidFill>
              <a:latin typeface="Lor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32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94" name="Google Shape;194;p23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3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5" name="Google Shape;195;p23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96" name="Google Shape;196;p23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Signos clínicos y lesiones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8" name="Google Shape;198;p23"/>
          <p:cNvSpPr/>
          <p:nvPr/>
        </p:nvSpPr>
        <p:spPr bwMode="auto">
          <a:xfrm>
            <a:off x="689813" y="551300"/>
            <a:ext cx="337568" cy="675106"/>
          </a:xfrm>
          <a:custGeom>
            <a:avLst/>
            <a:gdLst/>
            <a:ahLst/>
            <a:cxnLst/>
            <a:rect l="l" t="t" r="r" b="b"/>
            <a:pathLst>
              <a:path w="22751" h="45500" fill="none" extrusionOk="0">
                <a:moveTo>
                  <a:pt x="1" y="0"/>
                </a:moveTo>
                <a:cubicBezTo>
                  <a:pt x="6138" y="0"/>
                  <a:pt x="11709" y="2402"/>
                  <a:pt x="15779" y="6338"/>
                </a:cubicBezTo>
                <a:cubicBezTo>
                  <a:pt x="20082" y="10475"/>
                  <a:pt x="22750" y="16312"/>
                  <a:pt x="22750" y="22750"/>
                </a:cubicBezTo>
                <a:cubicBezTo>
                  <a:pt x="22750" y="29421"/>
                  <a:pt x="19882" y="35426"/>
                  <a:pt x="15312" y="39595"/>
                </a:cubicBezTo>
                <a:cubicBezTo>
                  <a:pt x="11275" y="43265"/>
                  <a:pt x="5905" y="45500"/>
                  <a:pt x="1" y="4550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1" name="Google Shape;197;p23"/>
          <p:cNvSpPr txBox="1"/>
          <p:nvPr/>
        </p:nvSpPr>
        <p:spPr bwMode="auto">
          <a:xfrm>
            <a:off x="3340988" y="244561"/>
            <a:ext cx="8252913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AR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Transmisión y Patogenia: Resumen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grpSp>
        <p:nvGrpSpPr>
          <p:cNvPr id="52" name="51 Grupo"/>
          <p:cNvGrpSpPr/>
          <p:nvPr/>
        </p:nvGrpSpPr>
        <p:grpSpPr bwMode="auto">
          <a:xfrm>
            <a:off x="2900964" y="671600"/>
            <a:ext cx="9866857" cy="5950983"/>
            <a:chOff x="0" y="22384"/>
            <a:chExt cx="9866857" cy="5950983"/>
          </a:xfrm>
        </p:grpSpPr>
        <p:graphicFrame>
          <p:nvGraphicFramePr>
            <p:cNvPr id="53" name="52 Diagrama"/>
            <p:cNvGraphicFramePr>
              <a:graphicFrameLocks/>
            </p:cNvGraphicFramePr>
            <p:nvPr/>
          </p:nvGraphicFramePr>
          <p:xfrm>
            <a:off x="121670" y="1501531"/>
            <a:ext cx="5285720" cy="41044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54" name="53 Diagrama"/>
            <p:cNvGraphicFramePr>
              <a:graphicFrameLocks/>
            </p:cNvGraphicFramePr>
            <p:nvPr/>
          </p:nvGraphicFramePr>
          <p:xfrm>
            <a:off x="5126161" y="22384"/>
            <a:ext cx="4740696" cy="41202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55" name="54 CuadroTexto"/>
            <p:cNvSpPr txBox="1"/>
            <p:nvPr/>
          </p:nvSpPr>
          <p:spPr bwMode="auto">
            <a:xfrm>
              <a:off x="5724128" y="2743664"/>
              <a:ext cx="1656184" cy="2462200"/>
            </a:xfrm>
            <a:prstGeom prst="rect">
              <a:avLst/>
            </a:prstGeom>
            <a:noFill/>
          </p:spPr>
          <p:txBody>
            <a:bodyPr wrap="square" lIns="91427" tIns="45714" rIns="91427" bIns="45714" rtlCol="0">
              <a:spAutoFit/>
            </a:bodyPr>
            <a:lstStyle/>
            <a:p>
              <a:pPr algn="ctr">
                <a:defRPr/>
              </a:pPr>
              <a:r>
                <a:rPr lang="es-ES" sz="11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Localización del virus en piel de belfos, epitelio oral y faríngeo, epitelio digestivo, piel de la mama</a:t>
              </a:r>
              <a:endParaRPr/>
            </a:p>
            <a:p>
              <a:pPr algn="ctr">
                <a:defRPr/>
              </a:pPr>
              <a:r>
                <a:rPr lang="es-ES" sz="11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y pezones, piel del rodete coronario y espacio interdigital y músculo estriado</a:t>
              </a:r>
              <a:endParaRPr/>
            </a:p>
            <a:p>
              <a:pPr algn="ctr">
                <a:defRPr/>
              </a:pPr>
              <a:r>
                <a:rPr lang="es-ES" sz="1100" b="1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Segundo ciclo de replicación </a:t>
              </a:r>
              <a:r>
                <a:rPr lang="es-ES" sz="11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Células epiteliales cornificadas</a:t>
              </a:r>
            </a:p>
          </p:txBody>
        </p:sp>
        <p:sp>
          <p:nvSpPr>
            <p:cNvPr id="56" name="55 CuadroTexto"/>
            <p:cNvSpPr txBox="1"/>
            <p:nvPr/>
          </p:nvSpPr>
          <p:spPr bwMode="auto">
            <a:xfrm>
              <a:off x="1259632" y="1727987"/>
              <a:ext cx="3528392" cy="600152"/>
            </a:xfrm>
            <a:prstGeom prst="rect">
              <a:avLst/>
            </a:prstGeom>
            <a:noFill/>
          </p:spPr>
          <p:txBody>
            <a:bodyPr wrap="square" lIns="91427" tIns="45714" rIns="91427" bIns="45714" rtlCol="0">
              <a:spAutoFit/>
            </a:bodyPr>
            <a:lstStyle/>
            <a:p>
              <a:pPr algn="ctr">
                <a:defRPr/>
              </a:pPr>
              <a:r>
                <a:rPr lang="es-ES" sz="11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Período de incubación</a:t>
              </a:r>
              <a:endParaRPr/>
            </a:p>
            <a:p>
              <a:pPr algn="ctr">
                <a:defRPr/>
              </a:pPr>
              <a:r>
                <a:rPr lang="es-ES_tradnl" sz="1100" b="1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7 DÍAS (de 2 A 14)</a:t>
              </a:r>
              <a:endParaRPr/>
            </a:p>
            <a:p>
              <a:pPr algn="ctr">
                <a:defRPr/>
              </a:pPr>
              <a:r>
                <a:rPr lang="es-ES" sz="11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 </a:t>
              </a:r>
            </a:p>
          </p:txBody>
        </p:sp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12"/>
            <a:stretch/>
          </p:blipFill>
          <p:spPr bwMode="auto">
            <a:xfrm rot="10800000">
              <a:off x="5298721" y="4005064"/>
              <a:ext cx="421059" cy="910466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58" name="Picture 6"/>
            <p:cNvPicPr>
              <a:picLocks noChangeAspect="1" noChangeArrowheads="1"/>
            </p:cNvPicPr>
            <p:nvPr/>
          </p:nvPicPr>
          <p:blipFill>
            <a:blip r:embed="rId13"/>
            <a:stretch/>
          </p:blipFill>
          <p:spPr bwMode="auto">
            <a:xfrm>
              <a:off x="5409954" y="1560930"/>
              <a:ext cx="1107039" cy="118273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59" name="58 CuadroTexto"/>
            <p:cNvSpPr txBox="1"/>
            <p:nvPr/>
          </p:nvSpPr>
          <p:spPr bwMode="auto">
            <a:xfrm>
              <a:off x="165483" y="5373216"/>
              <a:ext cx="8784976" cy="600152"/>
            </a:xfrm>
            <a:prstGeom prst="rect">
              <a:avLst/>
            </a:prstGeom>
            <a:noFill/>
          </p:spPr>
          <p:txBody>
            <a:bodyPr wrap="square" lIns="91427" tIns="45714" rIns="91427" bIns="45714" rtlCol="0">
              <a:spAutoFit/>
            </a:bodyPr>
            <a:lstStyle/>
            <a:p>
              <a:pPr algn="ctr">
                <a:defRPr/>
              </a:pPr>
              <a:r>
                <a:rPr lang="es-ES" sz="1100" b="1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Eliminación de virus durante  todo el ciclo</a:t>
              </a:r>
              <a:r>
                <a:rPr lang="es-ES" sz="11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: durante el  periodo de incubación, enfermedad clínica o infecciones subclínicas.</a:t>
              </a:r>
              <a:endParaRPr/>
            </a:p>
            <a:p>
              <a:pPr algn="ctr">
                <a:defRPr/>
              </a:pPr>
              <a:r>
                <a:rPr lang="es-ES" sz="11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A través de sus secreciones y excreciones: aire espirado, saliva, heces, orina, leche, semen y líquido proveniente de las vesículas.</a:t>
              </a:r>
              <a:endParaRPr/>
            </a:p>
            <a:p>
              <a:pPr algn="ctr">
                <a:defRPr/>
              </a:pPr>
              <a:r>
                <a:rPr lang="es-ES" sz="11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 </a:t>
              </a:r>
              <a:endParaRPr/>
            </a:p>
          </p:txBody>
        </p:sp>
        <p:sp>
          <p:nvSpPr>
            <p:cNvPr id="60" name="59 CuadroTexto"/>
            <p:cNvSpPr txBox="1"/>
            <p:nvPr/>
          </p:nvSpPr>
          <p:spPr bwMode="auto">
            <a:xfrm>
              <a:off x="0" y="629132"/>
              <a:ext cx="1475656" cy="2800755"/>
            </a:xfrm>
            <a:prstGeom prst="rect">
              <a:avLst/>
            </a:prstGeom>
            <a:noFill/>
          </p:spPr>
          <p:txBody>
            <a:bodyPr wrap="square" lIns="91427" tIns="45714" rIns="91427" bIns="45714" rtlCol="0">
              <a:spAutoFit/>
            </a:bodyPr>
            <a:lstStyle/>
            <a:p>
              <a:pPr algn="ctr">
                <a:defRPr/>
              </a:pPr>
              <a:r>
                <a:rPr lang="es-ES" sz="1100" b="1">
                  <a:solidFill>
                    <a:srgbClr val="002060"/>
                  </a:solidFill>
                  <a:latin typeface="Lora"/>
                </a:rPr>
                <a:t>Vías de ingreso</a:t>
              </a:r>
              <a:r>
                <a:rPr lang="es-ES" sz="1100">
                  <a:solidFill>
                    <a:srgbClr val="002060"/>
                  </a:solidFill>
                  <a:latin typeface="Lora"/>
                </a:rPr>
                <a:t>:</a:t>
              </a:r>
              <a:endParaRPr/>
            </a:p>
            <a:p>
              <a:pPr algn="ctr">
                <a:defRPr/>
              </a:pPr>
              <a:r>
                <a:rPr lang="es-ES" sz="1100">
                  <a:solidFill>
                    <a:srgbClr val="002060"/>
                  </a:solidFill>
                  <a:latin typeface="Lora"/>
                </a:rPr>
                <a:t>Vía respiratoria más susceptible el </a:t>
              </a:r>
              <a:r>
                <a:rPr lang="es-ES" sz="1100" b="1">
                  <a:solidFill>
                    <a:srgbClr val="002060"/>
                  </a:solidFill>
                  <a:latin typeface="Lora"/>
                </a:rPr>
                <a:t>bovino</a:t>
              </a:r>
              <a:endParaRPr/>
            </a:p>
            <a:p>
              <a:pPr algn="ctr">
                <a:defRPr/>
              </a:pPr>
              <a:endParaRPr lang="es-ES" sz="1100" b="1">
                <a:solidFill>
                  <a:srgbClr val="002060"/>
                </a:solidFill>
                <a:latin typeface="Lora"/>
              </a:endParaRPr>
            </a:p>
            <a:p>
              <a:pPr algn="ctr">
                <a:defRPr/>
              </a:pPr>
              <a:r>
                <a:rPr lang="es-ES" sz="1100">
                  <a:solidFill>
                    <a:srgbClr val="002060"/>
                  </a:solidFill>
                  <a:latin typeface="Lora"/>
                </a:rPr>
                <a:t>Vía digestiva (leche, orina, heces, saliva, productos cárnicos) más susceptible porcino.</a:t>
              </a:r>
              <a:endParaRPr/>
            </a:p>
            <a:p>
              <a:pPr algn="ctr">
                <a:defRPr/>
              </a:pPr>
              <a:r>
                <a:rPr lang="es-ES" sz="1100">
                  <a:solidFill>
                    <a:srgbClr val="002060"/>
                  </a:solidFill>
                  <a:latin typeface="Lora"/>
                </a:rPr>
                <a:t> </a:t>
              </a:r>
              <a:endParaRPr/>
            </a:p>
            <a:p>
              <a:pPr algn="ctr">
                <a:defRPr/>
              </a:pPr>
              <a:r>
                <a:rPr lang="es-ES" sz="1100">
                  <a:solidFill>
                    <a:srgbClr val="002060"/>
                  </a:solidFill>
                  <a:latin typeface="Lora"/>
                </a:rPr>
                <a:t>También, vía reproductiva (semen).</a:t>
              </a:r>
              <a:endParaRPr/>
            </a:p>
            <a:p>
              <a:pPr>
                <a:defRPr/>
              </a:pPr>
              <a:endParaRPr lang="es-ES" sz="110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61" name="60 Flecha abajo"/>
            <p:cNvSpPr/>
            <p:nvPr/>
          </p:nvSpPr>
          <p:spPr bwMode="auto">
            <a:xfrm>
              <a:off x="589556" y="3861049"/>
              <a:ext cx="161764" cy="221444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4" rIns="91427" bIns="45714" rtlCol="0" anchor="ctr"/>
            <a:lstStyle/>
            <a:p>
              <a:pPr algn="ctr">
                <a:defRPr/>
              </a:pPr>
              <a:endParaRPr lang="es-ES" sz="1100">
                <a:solidFill>
                  <a:srgbClr val="002060"/>
                </a:solidFill>
                <a:latin typeface="Lora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9" name="Google Shape;339;p26"/>
          <p:cNvSpPr/>
          <p:nvPr/>
        </p:nvSpPr>
        <p:spPr bwMode="auto">
          <a:xfrm>
            <a:off x="1290075" y="1938565"/>
            <a:ext cx="2784715" cy="2784714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40" name="Google Shape;340;p26"/>
          <p:cNvSpPr txBox="1"/>
          <p:nvPr/>
        </p:nvSpPr>
        <p:spPr bwMode="auto">
          <a:xfrm>
            <a:off x="4568475" y="2846275"/>
            <a:ext cx="6023100" cy="14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  <a:defRPr/>
            </a:pPr>
            <a:r>
              <a:rPr lang="es-AR" sz="5000" b="1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</a:rPr>
              <a:t>Diagnóstico</a:t>
            </a:r>
            <a:endParaRPr sz="5000" b="1" i="0" u="none" strike="noStrike" cap="none">
              <a:solidFill>
                <a:schemeClr val="lt1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341" name="Google Shape;341;p26"/>
          <p:cNvSpPr txBox="1"/>
          <p:nvPr/>
        </p:nvSpPr>
        <p:spPr bwMode="auto">
          <a:xfrm>
            <a:off x="2042702" y="2369300"/>
            <a:ext cx="1125300" cy="17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  <a:defRPr/>
            </a:pPr>
            <a:r>
              <a:rPr lang="es-AR" sz="11500" b="1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</a:rPr>
              <a:t>4</a:t>
            </a:r>
            <a:endParaRPr sz="105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342" name="Google Shape;342;p26"/>
          <p:cNvSpPr/>
          <p:nvPr/>
        </p:nvSpPr>
        <p:spPr bwMode="auto">
          <a:xfrm>
            <a:off x="1732776" y="1938550"/>
            <a:ext cx="2342027" cy="2784746"/>
          </a:xfrm>
          <a:custGeom>
            <a:avLst/>
            <a:gdLst/>
            <a:ahLst/>
            <a:cxnLst/>
            <a:rect l="l" t="t" r="r" b="b"/>
            <a:pathLst>
              <a:path w="38295" h="45534" fill="none" extrusionOk="0">
                <a:moveTo>
                  <a:pt x="15545" y="1"/>
                </a:moveTo>
                <a:cubicBezTo>
                  <a:pt x="21649" y="1"/>
                  <a:pt x="27220" y="2436"/>
                  <a:pt x="31323" y="6372"/>
                </a:cubicBezTo>
                <a:cubicBezTo>
                  <a:pt x="35626" y="10508"/>
                  <a:pt x="38294" y="16312"/>
                  <a:pt x="38294" y="22750"/>
                </a:cubicBezTo>
                <a:cubicBezTo>
                  <a:pt x="38294" y="29455"/>
                  <a:pt x="35426" y="35459"/>
                  <a:pt x="30822" y="39596"/>
                </a:cubicBezTo>
                <a:cubicBezTo>
                  <a:pt x="26786" y="43298"/>
                  <a:pt x="21416" y="45533"/>
                  <a:pt x="15545" y="45533"/>
                </a:cubicBezTo>
                <a:cubicBezTo>
                  <a:pt x="9540" y="45533"/>
                  <a:pt x="4070" y="43198"/>
                  <a:pt x="0" y="39395"/>
                </a:cubicBezTo>
              </a:path>
            </a:pathLst>
          </a:custGeom>
          <a:noFill/>
          <a:ln w="1143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34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94" name="Google Shape;194;p23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400"/>
              <a:defRPr/>
            </a:pPr>
            <a:r>
              <a:rPr lang="es-MX" sz="2000">
                <a:solidFill>
                  <a:srgbClr val="FFFFFF"/>
                </a:solidFill>
                <a:latin typeface="Lora"/>
                <a:ea typeface="Lora"/>
                <a:cs typeface="Lora"/>
              </a:rPr>
              <a:t>4</a:t>
            </a:r>
            <a:endParaRPr sz="2000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5" name="Google Shape;195;p23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  <a:defRPr/>
            </a:pPr>
            <a:endParaRPr/>
          </a:p>
        </p:txBody>
      </p:sp>
      <p:sp>
        <p:nvSpPr>
          <p:cNvPr id="196" name="Google Shape;196;p23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400"/>
              <a:defRPr/>
            </a:pPr>
            <a:r>
              <a:rPr lang="es-MX" sz="2400" b="1">
                <a:solidFill>
                  <a:srgbClr val="FFFFFF"/>
                </a:solidFill>
                <a:latin typeface="Lora"/>
                <a:ea typeface="Lora"/>
                <a:cs typeface="Lora"/>
              </a:rPr>
              <a:t>Diagnóstico</a:t>
            </a:r>
            <a:endParaRPr sz="2400" b="1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8" name="Google Shape;198;p23"/>
          <p:cNvSpPr/>
          <p:nvPr/>
        </p:nvSpPr>
        <p:spPr bwMode="auto">
          <a:xfrm>
            <a:off x="689813" y="551300"/>
            <a:ext cx="337568" cy="675106"/>
          </a:xfrm>
          <a:custGeom>
            <a:avLst/>
            <a:gdLst/>
            <a:ahLst/>
            <a:cxnLst/>
            <a:rect l="l" t="t" r="r" b="b"/>
            <a:pathLst>
              <a:path w="22751" h="45500" fill="none" extrusionOk="0">
                <a:moveTo>
                  <a:pt x="1" y="0"/>
                </a:moveTo>
                <a:cubicBezTo>
                  <a:pt x="6138" y="0"/>
                  <a:pt x="11709" y="2402"/>
                  <a:pt x="15779" y="6338"/>
                </a:cubicBezTo>
                <a:cubicBezTo>
                  <a:pt x="20082" y="10475"/>
                  <a:pt x="22750" y="16312"/>
                  <a:pt x="22750" y="22750"/>
                </a:cubicBezTo>
                <a:cubicBezTo>
                  <a:pt x="22750" y="29421"/>
                  <a:pt x="19882" y="35426"/>
                  <a:pt x="15312" y="39595"/>
                </a:cubicBezTo>
                <a:cubicBezTo>
                  <a:pt x="11275" y="43265"/>
                  <a:pt x="5905" y="45500"/>
                  <a:pt x="1" y="4550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  <a:defRPr/>
            </a:pPr>
            <a:endParaRPr/>
          </a:p>
        </p:txBody>
      </p:sp>
      <p:sp>
        <p:nvSpPr>
          <p:cNvPr id="31" name="Google Shape;197;p23"/>
          <p:cNvSpPr txBox="1"/>
          <p:nvPr/>
        </p:nvSpPr>
        <p:spPr bwMode="auto">
          <a:xfrm>
            <a:off x="3340988" y="244561"/>
            <a:ext cx="8252913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800"/>
              <a:defRPr/>
            </a:pPr>
            <a:r>
              <a:rPr lang="es-AR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Patogenia y Toma de muestras</a:t>
            </a:r>
          </a:p>
          <a:p>
            <a:pPr>
              <a:buSzPts val="1100"/>
              <a:defRPr/>
            </a:pPr>
            <a:endParaRPr sz="2200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>
              <a:spcBef>
                <a:spcPts val="3500"/>
              </a:spcBef>
              <a:buSzPts val="2200"/>
              <a:defRPr/>
            </a:pPr>
            <a:endParaRPr sz="2200" b="1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>
              <a:buSzPts val="2200"/>
              <a:defRPr/>
            </a:pPr>
            <a:endParaRPr sz="2200" b="1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grpSp>
        <p:nvGrpSpPr>
          <p:cNvPr id="18" name="17 Grupo"/>
          <p:cNvGrpSpPr/>
          <p:nvPr/>
        </p:nvGrpSpPr>
        <p:grpSpPr bwMode="auto">
          <a:xfrm>
            <a:off x="3766545" y="1260507"/>
            <a:ext cx="7317331" cy="4464495"/>
            <a:chOff x="971599" y="1196752"/>
            <a:chExt cx="7317331" cy="4464496"/>
          </a:xfrm>
        </p:grpSpPr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971599" y="1196752"/>
              <a:ext cx="7317331" cy="3456000"/>
            </a:xfrm>
            <a:prstGeom prst="rect">
              <a:avLst/>
            </a:prstGeom>
            <a:noFill/>
            <a:ln>
              <a:noFill/>
            </a:ln>
            <a:effectLst/>
          </p:spPr>
        </p:pic>
        <p:grpSp>
          <p:nvGrpSpPr>
            <p:cNvPr id="20" name="19 Grupo"/>
            <p:cNvGrpSpPr/>
            <p:nvPr/>
          </p:nvGrpSpPr>
          <p:grpSpPr bwMode="auto">
            <a:xfrm>
              <a:off x="1619671" y="4689184"/>
              <a:ext cx="6231853" cy="972064"/>
              <a:chOff x="1619671" y="4689184"/>
              <a:chExt cx="6231853" cy="972064"/>
            </a:xfrm>
          </p:grpSpPr>
          <p:grpSp>
            <p:nvGrpSpPr>
              <p:cNvPr id="21" name="20 Grupo"/>
              <p:cNvGrpSpPr/>
              <p:nvPr/>
            </p:nvGrpSpPr>
            <p:grpSpPr bwMode="auto">
              <a:xfrm>
                <a:off x="1619671" y="5138028"/>
                <a:ext cx="6231853" cy="523220"/>
                <a:chOff x="1619671" y="4833446"/>
                <a:chExt cx="6231853" cy="523220"/>
              </a:xfrm>
            </p:grpSpPr>
            <p:sp>
              <p:nvSpPr>
                <p:cNvPr id="26" name="25 CuadroTexto"/>
                <p:cNvSpPr txBox="1"/>
                <p:nvPr/>
              </p:nvSpPr>
              <p:spPr bwMode="auto">
                <a:xfrm>
                  <a:off x="1619671" y="4849415"/>
                  <a:ext cx="72006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s-AR">
                      <a:latin typeface="Franklin Gothic Medium"/>
                      <a:ea typeface="Verdana"/>
                      <a:cs typeface="Verdana"/>
                    </a:rPr>
                    <a:t>SUERO</a:t>
                  </a:r>
                  <a:endParaRPr/>
                </a:p>
              </p:txBody>
            </p:sp>
            <p:sp>
              <p:nvSpPr>
                <p:cNvPr id="27" name="26 CuadroTexto"/>
                <p:cNvSpPr txBox="1"/>
                <p:nvPr/>
              </p:nvSpPr>
              <p:spPr bwMode="auto">
                <a:xfrm>
                  <a:off x="5436096" y="4941168"/>
                  <a:ext cx="72006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s-AR">
                      <a:latin typeface="Franklin Gothic Medium"/>
                      <a:ea typeface="Verdana"/>
                      <a:cs typeface="Verdana"/>
                    </a:rPr>
                    <a:t>SUERO</a:t>
                  </a:r>
                  <a:endParaRPr/>
                </a:p>
              </p:txBody>
            </p:sp>
            <p:sp>
              <p:nvSpPr>
                <p:cNvPr id="28" name="27 CuadroTexto"/>
                <p:cNvSpPr txBox="1"/>
                <p:nvPr/>
              </p:nvSpPr>
              <p:spPr bwMode="auto">
                <a:xfrm>
                  <a:off x="7389538" y="4941168"/>
                  <a:ext cx="46198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defRPr/>
                  </a:pPr>
                  <a:r>
                    <a:rPr lang="es-AR">
                      <a:latin typeface="Franklin Gothic Medium"/>
                      <a:ea typeface="Verdana"/>
                      <a:cs typeface="Verdana"/>
                    </a:rPr>
                    <a:t>LEF</a:t>
                  </a:r>
                  <a:endParaRPr/>
                </a:p>
              </p:txBody>
            </p:sp>
            <p:sp>
              <p:nvSpPr>
                <p:cNvPr id="29" name="28 CuadroTexto"/>
                <p:cNvSpPr txBox="1"/>
                <p:nvPr/>
              </p:nvSpPr>
              <p:spPr bwMode="auto">
                <a:xfrm>
                  <a:off x="3017733" y="4833446"/>
                  <a:ext cx="1741182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>
                    <a:defRPr/>
                  </a:pPr>
                  <a:r>
                    <a:rPr lang="es-AR">
                      <a:latin typeface="Franklin Gothic Medium"/>
                      <a:ea typeface="Verdana"/>
                      <a:cs typeface="Verdana"/>
                    </a:rPr>
                    <a:t>EPITELIO</a:t>
                  </a:r>
                  <a:endParaRPr/>
                </a:p>
                <a:p>
                  <a:pPr algn="ctr">
                    <a:defRPr/>
                  </a:pPr>
                  <a:r>
                    <a:rPr lang="es-AR">
                      <a:latin typeface="Franklin Gothic Medium"/>
                      <a:ea typeface="Verdana"/>
                      <a:cs typeface="Verdana"/>
                    </a:rPr>
                    <a:t>LIQUIDO VESICULAR</a:t>
                  </a:r>
                  <a:endParaRPr/>
                </a:p>
              </p:txBody>
            </p:sp>
          </p:grpSp>
          <p:sp>
            <p:nvSpPr>
              <p:cNvPr id="22" name="21 Flecha abajo"/>
              <p:cNvSpPr/>
              <p:nvPr/>
            </p:nvSpPr>
            <p:spPr bwMode="auto">
              <a:xfrm>
                <a:off x="1907704" y="4689184"/>
                <a:ext cx="252000" cy="3960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AR">
                  <a:solidFill>
                    <a:srgbClr val="FFFFFF"/>
                  </a:solidFill>
                  <a:latin typeface="Franklin Gothic Medium"/>
                </a:endParaRPr>
              </a:p>
            </p:txBody>
          </p:sp>
          <p:sp>
            <p:nvSpPr>
              <p:cNvPr id="23" name="22 Flecha abajo"/>
              <p:cNvSpPr/>
              <p:nvPr/>
            </p:nvSpPr>
            <p:spPr bwMode="auto">
              <a:xfrm>
                <a:off x="3815944" y="4725144"/>
                <a:ext cx="252000" cy="3960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AR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latin typeface="Franklin Gothic Medium"/>
                </a:endParaRPr>
              </a:p>
            </p:txBody>
          </p:sp>
          <p:sp>
            <p:nvSpPr>
              <p:cNvPr id="24" name="23 Flecha abajo"/>
              <p:cNvSpPr/>
              <p:nvPr/>
            </p:nvSpPr>
            <p:spPr bwMode="auto">
              <a:xfrm>
                <a:off x="5688152" y="4797152"/>
                <a:ext cx="252000" cy="3960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AR">
                  <a:solidFill>
                    <a:srgbClr val="FFFFFF"/>
                  </a:solidFill>
                  <a:latin typeface="Franklin Gothic Medium"/>
                </a:endParaRPr>
              </a:p>
            </p:txBody>
          </p:sp>
          <p:sp>
            <p:nvSpPr>
              <p:cNvPr id="25" name="24 Flecha abajo"/>
              <p:cNvSpPr/>
              <p:nvPr/>
            </p:nvSpPr>
            <p:spPr bwMode="auto">
              <a:xfrm>
                <a:off x="7524328" y="4797152"/>
                <a:ext cx="252000" cy="396000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s-AR">
                  <a:solidFill>
                    <a:srgbClr val="FFFFFF"/>
                  </a:solidFill>
                  <a:latin typeface="Franklin Gothic Medium"/>
                </a:endParaRPr>
              </a:p>
            </p:txBody>
          </p:sp>
        </p:grp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35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94" name="Google Shape;194;p23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400"/>
              <a:defRPr/>
            </a:pPr>
            <a:r>
              <a:rPr lang="es-MX" sz="2000">
                <a:solidFill>
                  <a:srgbClr val="FFFFFF"/>
                </a:solidFill>
                <a:latin typeface="Lora"/>
                <a:ea typeface="Lora"/>
                <a:cs typeface="Lora"/>
              </a:rPr>
              <a:t>4</a:t>
            </a:r>
            <a:endParaRPr sz="2000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95" name="Google Shape;195;p23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  <a:defRPr/>
            </a:pPr>
            <a:endParaRPr/>
          </a:p>
        </p:txBody>
      </p:sp>
      <p:sp>
        <p:nvSpPr>
          <p:cNvPr id="198" name="Google Shape;198;p23"/>
          <p:cNvSpPr/>
          <p:nvPr/>
        </p:nvSpPr>
        <p:spPr bwMode="auto">
          <a:xfrm>
            <a:off x="689813" y="551300"/>
            <a:ext cx="337568" cy="675106"/>
          </a:xfrm>
          <a:custGeom>
            <a:avLst/>
            <a:gdLst/>
            <a:ahLst/>
            <a:cxnLst/>
            <a:rect l="l" t="t" r="r" b="b"/>
            <a:pathLst>
              <a:path w="22751" h="45500" fill="none" extrusionOk="0">
                <a:moveTo>
                  <a:pt x="1" y="0"/>
                </a:moveTo>
                <a:cubicBezTo>
                  <a:pt x="6138" y="0"/>
                  <a:pt x="11709" y="2402"/>
                  <a:pt x="15779" y="6338"/>
                </a:cubicBezTo>
                <a:cubicBezTo>
                  <a:pt x="20082" y="10475"/>
                  <a:pt x="22750" y="16312"/>
                  <a:pt x="22750" y="22750"/>
                </a:cubicBezTo>
                <a:cubicBezTo>
                  <a:pt x="22750" y="29421"/>
                  <a:pt x="19882" y="35426"/>
                  <a:pt x="15312" y="39595"/>
                </a:cubicBezTo>
                <a:cubicBezTo>
                  <a:pt x="11275" y="43265"/>
                  <a:pt x="5905" y="45500"/>
                  <a:pt x="1" y="4550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1400"/>
              <a:defRPr/>
            </a:pPr>
            <a:endParaRPr/>
          </a:p>
        </p:txBody>
      </p:sp>
      <p:sp>
        <p:nvSpPr>
          <p:cNvPr id="31" name="Google Shape;197;p23"/>
          <p:cNvSpPr txBox="1"/>
          <p:nvPr/>
        </p:nvSpPr>
        <p:spPr bwMode="auto">
          <a:xfrm>
            <a:off x="3340988" y="244561"/>
            <a:ext cx="8252913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800"/>
              <a:defRPr/>
            </a:pPr>
            <a:r>
              <a:rPr lang="es-AR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Diagnóstico</a:t>
            </a:r>
          </a:p>
          <a:p>
            <a:pPr>
              <a:buSzPts val="1100"/>
              <a:defRPr/>
            </a:pPr>
            <a:endParaRPr sz="2200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>
              <a:spcBef>
                <a:spcPts val="3500"/>
              </a:spcBef>
              <a:buSzPts val="2200"/>
              <a:defRPr/>
            </a:pPr>
            <a:endParaRPr sz="2200" b="1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>
              <a:buSzPts val="2200"/>
              <a:defRPr/>
            </a:pPr>
            <a:endParaRPr sz="2200" b="1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grpSp>
        <p:nvGrpSpPr>
          <p:cNvPr id="30" name="29 Grupo"/>
          <p:cNvGrpSpPr/>
          <p:nvPr/>
        </p:nvGrpSpPr>
        <p:grpSpPr bwMode="auto">
          <a:xfrm>
            <a:off x="3058416" y="843344"/>
            <a:ext cx="8864000" cy="5141532"/>
            <a:chOff x="153446" y="979488"/>
            <a:chExt cx="8864000" cy="5141532"/>
          </a:xfrm>
        </p:grpSpPr>
        <p:sp>
          <p:nvSpPr>
            <p:cNvPr id="32" name="Text Box 6"/>
            <p:cNvSpPr txBox="1">
              <a:spLocks noChangeArrowheads="1"/>
            </p:cNvSpPr>
            <p:nvPr/>
          </p:nvSpPr>
          <p:spPr bwMode="auto">
            <a:xfrm>
              <a:off x="6732240" y="2852936"/>
              <a:ext cx="2160240" cy="64631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91427" tIns="45714" rIns="91427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9pPr>
            </a:lstStyle>
            <a:p>
              <a:pPr algn="ctr">
                <a:defRPr/>
              </a:pPr>
              <a:r>
                <a:rPr lang="es-ES_tradnl" sz="1200" u="sng">
                  <a:solidFill>
                    <a:srgbClr val="002060"/>
                  </a:solidFill>
                  <a:latin typeface="Lora"/>
                </a:rPr>
                <a:t>Métodos directos</a:t>
              </a:r>
              <a:endParaRPr lang="es-ES_tradnl" sz="1200">
                <a:solidFill>
                  <a:srgbClr val="002060"/>
                </a:solidFill>
                <a:latin typeface="Lora"/>
              </a:endParaRPr>
            </a:p>
            <a:p>
              <a:pPr algn="ctr">
                <a:defRPr/>
              </a:pPr>
              <a:r>
                <a:rPr lang="es-ES_tradnl" sz="1200">
                  <a:solidFill>
                    <a:srgbClr val="002060"/>
                  </a:solidFill>
                  <a:latin typeface="Lora"/>
                </a:rPr>
                <a:t>Detección de</a:t>
              </a:r>
              <a:endParaRPr/>
            </a:p>
            <a:p>
              <a:pPr algn="ctr">
                <a:defRPr/>
              </a:pPr>
              <a:r>
                <a:rPr lang="es-ES_tradnl" sz="1200">
                  <a:solidFill>
                    <a:srgbClr val="002060"/>
                  </a:solidFill>
                  <a:latin typeface="Lora"/>
                </a:rPr>
                <a:t>virus </a:t>
              </a:r>
              <a:endParaRPr/>
            </a:p>
          </p:txBody>
        </p:sp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6660232" y="5078811"/>
              <a:ext cx="2357214" cy="64631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91427" tIns="45714" rIns="91427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9pPr>
            </a:lstStyle>
            <a:p>
              <a:pPr algn="ctr">
                <a:defRPr/>
              </a:pPr>
              <a:r>
                <a:rPr lang="es-ES_tradnl" sz="1200" u="sng">
                  <a:solidFill>
                    <a:srgbClr val="002060"/>
                  </a:solidFill>
                  <a:latin typeface="Lora"/>
                </a:rPr>
                <a:t>Métodos indirectos</a:t>
              </a:r>
              <a:endParaRPr/>
            </a:p>
            <a:p>
              <a:pPr algn="ctr">
                <a:defRPr/>
              </a:pPr>
              <a:r>
                <a:rPr lang="es-ES_tradnl" sz="1200">
                  <a:solidFill>
                    <a:srgbClr val="002060"/>
                  </a:solidFill>
                  <a:latin typeface="Lora"/>
                </a:rPr>
                <a:t>Detección de</a:t>
              </a:r>
              <a:endParaRPr/>
            </a:p>
            <a:p>
              <a:pPr algn="ctr">
                <a:defRPr/>
              </a:pPr>
              <a:r>
                <a:rPr lang="es-ES_tradnl" sz="1200">
                  <a:solidFill>
                    <a:srgbClr val="002060"/>
                  </a:solidFill>
                  <a:latin typeface="Lora"/>
                </a:rPr>
                <a:t>Anticuerpos (AC) (serología)</a:t>
              </a:r>
              <a:endParaRPr/>
            </a:p>
          </p:txBody>
        </p:sp>
        <p:sp>
          <p:nvSpPr>
            <p:cNvPr id="34" name="7 CuadroTexto"/>
            <p:cNvSpPr txBox="1">
              <a:spLocks noChangeArrowheads="1"/>
            </p:cNvSpPr>
            <p:nvPr/>
          </p:nvSpPr>
          <p:spPr bwMode="auto">
            <a:xfrm>
              <a:off x="3492500" y="5273675"/>
              <a:ext cx="184704" cy="2769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27" tIns="45714" rIns="91427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9pPr>
            </a:lstStyle>
            <a:p>
              <a:pPr>
                <a:defRPr/>
              </a:pPr>
              <a:endParaRPr lang="es-AR" sz="120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35" name="34 Rectángulo"/>
            <p:cNvSpPr/>
            <p:nvPr/>
          </p:nvSpPr>
          <p:spPr bwMode="auto">
            <a:xfrm>
              <a:off x="179512" y="979488"/>
              <a:ext cx="4736331" cy="129738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4" rIns="91427" bIns="45714" rtlCol="0" anchor="ctr"/>
            <a:lstStyle/>
            <a:p>
              <a:pPr algn="ctr">
                <a:defRPr/>
              </a:pPr>
              <a:endParaRPr lang="es-ES" sz="120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36" name="35 CuadroTexto"/>
            <p:cNvSpPr txBox="1"/>
            <p:nvPr/>
          </p:nvSpPr>
          <p:spPr bwMode="auto">
            <a:xfrm>
              <a:off x="486820" y="1403484"/>
              <a:ext cx="1060845" cy="276987"/>
            </a:xfrm>
            <a:prstGeom prst="rect">
              <a:avLst/>
            </a:prstGeom>
            <a:noFill/>
          </p:spPr>
          <p:txBody>
            <a:bodyPr wrap="square" lIns="91427" tIns="45714" rIns="91427" bIns="45714" rtlCol="0">
              <a:spAutoFit/>
            </a:bodyPr>
            <a:lstStyle/>
            <a:p>
              <a:pPr>
                <a:defRPr/>
              </a:pPr>
              <a:r>
                <a:rPr lang="es-ES" sz="1200" b="1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Clínico</a:t>
              </a:r>
              <a:endParaRPr/>
            </a:p>
          </p:txBody>
        </p:sp>
        <p:sp>
          <p:nvSpPr>
            <p:cNvPr id="37" name="36 CuadroTexto"/>
            <p:cNvSpPr txBox="1"/>
            <p:nvPr/>
          </p:nvSpPr>
          <p:spPr bwMode="auto">
            <a:xfrm>
              <a:off x="5580112" y="1209197"/>
              <a:ext cx="3312368" cy="6463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lIns="91427" tIns="45714" rIns="91427" bIns="45714" rtlCol="0">
              <a:spAutoFit/>
            </a:bodyPr>
            <a:lstStyle/>
            <a:p>
              <a:pPr algn="ctr">
                <a:defRPr/>
              </a:pPr>
              <a:r>
                <a:rPr lang="es-AR" sz="1200" b="1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SIEMPRE DEBE</a:t>
              </a:r>
              <a:endParaRPr/>
            </a:p>
            <a:p>
              <a:pPr algn="ctr">
                <a:defRPr/>
              </a:pPr>
              <a:r>
                <a:rPr lang="es-AR" sz="1200" b="1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SER CONFIRMADO </a:t>
              </a:r>
              <a:endParaRPr/>
            </a:p>
            <a:p>
              <a:pPr algn="ctr">
                <a:defRPr/>
              </a:pPr>
              <a:r>
                <a:rPr lang="es-AR" sz="1200" b="1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POR LABORATORIO</a:t>
              </a:r>
            </a:p>
          </p:txBody>
        </p:sp>
        <p:sp>
          <p:nvSpPr>
            <p:cNvPr id="38" name="37 Flecha derecha"/>
            <p:cNvSpPr/>
            <p:nvPr/>
          </p:nvSpPr>
          <p:spPr bwMode="auto">
            <a:xfrm>
              <a:off x="5076056" y="1484785"/>
              <a:ext cx="432048" cy="389987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4" rIns="91427" bIns="45714" rtlCol="0" anchor="ctr"/>
            <a:lstStyle/>
            <a:p>
              <a:pPr algn="ctr">
                <a:defRPr/>
              </a:pPr>
              <a:endParaRPr lang="es-AR" sz="120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39" name="38 Rectángulo"/>
            <p:cNvSpPr/>
            <p:nvPr/>
          </p:nvSpPr>
          <p:spPr bwMode="auto">
            <a:xfrm>
              <a:off x="179513" y="2348880"/>
              <a:ext cx="6336703" cy="21384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4" rIns="91427" bIns="45714" rtlCol="0" anchor="ctr"/>
            <a:lstStyle/>
            <a:p>
              <a:pPr algn="ctr">
                <a:defRPr/>
              </a:pPr>
              <a:endParaRPr lang="es-ES" sz="120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40" name="39 Rectángulo"/>
            <p:cNvSpPr/>
            <p:nvPr/>
          </p:nvSpPr>
          <p:spPr bwMode="auto">
            <a:xfrm>
              <a:off x="1872208" y="2492896"/>
              <a:ext cx="4572000" cy="1200316"/>
            </a:xfrm>
            <a:prstGeom prst="rect">
              <a:avLst/>
            </a:prstGeom>
            <a:grpFill/>
          </p:spPr>
          <p:txBody>
            <a:bodyPr lIns="91427" tIns="45714" rIns="91427" bIns="45714">
              <a:spAutoFit/>
            </a:bodyPr>
            <a:lstStyle/>
            <a:p>
              <a:pPr>
                <a:defRPr/>
              </a:pPr>
              <a:r>
                <a:rPr lang="es-AR" sz="12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- ELISA tipificación</a:t>
              </a:r>
              <a:endParaRPr/>
            </a:p>
            <a:p>
              <a:pPr>
                <a:defRPr/>
              </a:pPr>
              <a:r>
                <a:rPr lang="es-AR" sz="12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- Aislamiento viral </a:t>
              </a:r>
              <a:endParaRPr/>
            </a:p>
            <a:p>
              <a:pPr>
                <a:defRPr/>
              </a:pPr>
              <a:r>
                <a:rPr lang="es-AR" sz="12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- Fijación de Complemento</a:t>
              </a:r>
              <a:endParaRPr/>
            </a:p>
            <a:p>
              <a:pPr>
                <a:defRPr/>
              </a:pPr>
              <a:r>
                <a:rPr lang="es-AR" sz="12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- Caracterización por AC monoclonales</a:t>
              </a:r>
              <a:endParaRPr/>
            </a:p>
            <a:p>
              <a:pPr>
                <a:defRPr/>
              </a:pPr>
              <a:r>
                <a:rPr lang="es-AR" sz="12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- RT-PCR y Secuenciación</a:t>
              </a:r>
              <a:endParaRPr/>
            </a:p>
            <a:p>
              <a:pPr>
                <a:defRPr/>
              </a:pPr>
              <a:r>
                <a:rPr lang="es-AR" sz="1200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- Portadores: Probang test+aislamiento   viral + RT-PCR</a:t>
              </a:r>
              <a:endParaRPr/>
            </a:p>
          </p:txBody>
        </p:sp>
        <p:sp>
          <p:nvSpPr>
            <p:cNvPr id="41" name="40 CuadroTexto"/>
            <p:cNvSpPr txBox="1"/>
            <p:nvPr/>
          </p:nvSpPr>
          <p:spPr bwMode="auto">
            <a:xfrm>
              <a:off x="251520" y="3162454"/>
              <a:ext cx="1047055" cy="276987"/>
            </a:xfrm>
            <a:prstGeom prst="rect">
              <a:avLst/>
            </a:prstGeom>
            <a:noFill/>
          </p:spPr>
          <p:txBody>
            <a:bodyPr wrap="none" lIns="91427" tIns="45714" rIns="91427" bIns="45714" rtlCol="0">
              <a:spAutoFit/>
            </a:bodyPr>
            <a:lstStyle/>
            <a:p>
              <a:pPr>
                <a:defRPr/>
              </a:pPr>
              <a:r>
                <a:rPr lang="es-AR" sz="1200" b="1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Laboratorio</a:t>
              </a:r>
              <a:endParaRPr/>
            </a:p>
          </p:txBody>
        </p:sp>
        <p:sp>
          <p:nvSpPr>
            <p:cNvPr id="42" name="41 Rectángulo"/>
            <p:cNvSpPr/>
            <p:nvPr/>
          </p:nvSpPr>
          <p:spPr bwMode="auto">
            <a:xfrm>
              <a:off x="153446" y="4653137"/>
              <a:ext cx="6362771" cy="146788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7" tIns="45714" rIns="91427" bIns="45714" rtlCol="0" anchor="ctr"/>
            <a:lstStyle/>
            <a:p>
              <a:pPr algn="ctr">
                <a:defRPr/>
              </a:pPr>
              <a:endParaRPr lang="es-ES" sz="1200">
                <a:solidFill>
                  <a:srgbClr val="002060"/>
                </a:solidFill>
                <a:latin typeface="Lora"/>
              </a:endParaRPr>
            </a:p>
          </p:txBody>
        </p:sp>
        <p:sp>
          <p:nvSpPr>
            <p:cNvPr id="43" name="42 CuadroTexto"/>
            <p:cNvSpPr txBox="1"/>
            <p:nvPr/>
          </p:nvSpPr>
          <p:spPr bwMode="auto">
            <a:xfrm>
              <a:off x="251519" y="5048315"/>
              <a:ext cx="1047055" cy="276987"/>
            </a:xfrm>
            <a:prstGeom prst="rect">
              <a:avLst/>
            </a:prstGeom>
            <a:noFill/>
          </p:spPr>
          <p:txBody>
            <a:bodyPr wrap="none" lIns="91427" tIns="45714" rIns="91427" bIns="45714" rtlCol="0">
              <a:spAutoFit/>
            </a:bodyPr>
            <a:lstStyle/>
            <a:p>
              <a:pPr>
                <a:defRPr/>
              </a:pPr>
              <a:r>
                <a:rPr lang="es-AR" sz="1200" b="1">
                  <a:solidFill>
                    <a:srgbClr val="002060"/>
                  </a:solidFill>
                  <a:latin typeface="Lora"/>
                  <a:ea typeface="Verdana"/>
                  <a:cs typeface="Verdana"/>
                </a:rPr>
                <a:t>Laboratorio</a:t>
              </a:r>
              <a:endParaRPr/>
            </a:p>
          </p:txBody>
        </p:sp>
        <p:sp>
          <p:nvSpPr>
            <p:cNvPr id="44" name="43 CuadroTexto"/>
            <p:cNvSpPr txBox="1"/>
            <p:nvPr/>
          </p:nvSpPr>
          <p:spPr bwMode="auto">
            <a:xfrm>
              <a:off x="1187624" y="4725144"/>
              <a:ext cx="5544617" cy="1200316"/>
            </a:xfrm>
            <a:prstGeom prst="rect">
              <a:avLst/>
            </a:prstGeom>
            <a:grpFill/>
          </p:spPr>
          <p:txBody>
            <a:bodyPr wrap="square" lIns="91427" tIns="45714" rIns="91427" bIns="45714">
              <a:spAutoFit/>
            </a:bodyPr>
            <a:lstStyle>
              <a:defPPr>
                <a:defRPr lang="es-ES"/>
              </a:defPPr>
              <a:lvl1pPr>
                <a:defRPr sz="1600">
                  <a:latin typeface="Franklin Gothic Medium"/>
                  <a:ea typeface="Verdana"/>
                  <a:cs typeface="Verdana"/>
                </a:defRPr>
              </a:lvl1pPr>
            </a:lstStyle>
            <a:p>
              <a:pPr>
                <a:defRPr/>
              </a:pPr>
              <a:r>
                <a:rPr lang="es-ES" sz="1200">
                  <a:solidFill>
                    <a:srgbClr val="002060"/>
                  </a:solidFill>
                  <a:latin typeface="Lora"/>
                </a:rPr>
                <a:t>  - Detección de AC contra Proteínas estructurales: ELISA fl</a:t>
              </a:r>
            </a:p>
            <a:p>
              <a:pPr>
                <a:defRPr/>
              </a:pPr>
              <a:r>
                <a:rPr lang="es-MX" sz="1200">
                  <a:solidFill>
                    <a:srgbClr val="002060"/>
                  </a:solidFill>
                  <a:latin typeface="Lora"/>
                </a:rPr>
                <a:t>  - Detección de AC contra Proteínas no estructurales:</a:t>
              </a:r>
              <a:r>
                <a:rPr lang="es-ES" sz="1200">
                  <a:solidFill>
                    <a:srgbClr val="002060"/>
                  </a:solidFill>
                  <a:latin typeface="Lora"/>
                </a:rPr>
                <a:t> ELISA 3ABC/EITB (bovinos) y VIAA (ovinos, caprinos, porcinos)</a:t>
              </a:r>
              <a:endParaRPr/>
            </a:p>
            <a:p>
              <a:pPr>
                <a:defRPr/>
              </a:pPr>
              <a:endParaRPr lang="es-ES" sz="1200">
                <a:solidFill>
                  <a:srgbClr val="002060"/>
                </a:solidFill>
                <a:latin typeface="Lora"/>
              </a:endParaRPr>
            </a:p>
            <a:p>
              <a:pPr>
                <a:defRPr/>
              </a:pPr>
              <a:r>
                <a:rPr lang="es-ES" sz="1200">
                  <a:solidFill>
                    <a:srgbClr val="002060"/>
                  </a:solidFill>
                  <a:latin typeface="Lora"/>
                </a:rPr>
                <a:t>   - Virusneutralización</a:t>
              </a:r>
            </a:p>
            <a:p>
              <a:pPr marL="285750" indent="-285750">
                <a:buFontTx/>
                <a:buChar char="-"/>
                <a:defRPr/>
              </a:pPr>
              <a:endParaRPr lang="es-AR" sz="1200">
                <a:solidFill>
                  <a:srgbClr val="002060"/>
                </a:solidFill>
                <a:latin typeface="Lora"/>
              </a:endParaRPr>
            </a:p>
          </p:txBody>
        </p:sp>
      </p:grpSp>
      <p:sp>
        <p:nvSpPr>
          <p:cNvPr id="22" name="Google Shape;196;p23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SzPts val="2400"/>
              <a:defRPr/>
            </a:pPr>
            <a:r>
              <a:rPr lang="es-MX" sz="2400" b="1">
                <a:solidFill>
                  <a:srgbClr val="FFFFFF"/>
                </a:solidFill>
                <a:latin typeface="Lora"/>
                <a:ea typeface="Lora"/>
                <a:cs typeface="Lora"/>
              </a:rPr>
              <a:t>Diagnóstico</a:t>
            </a:r>
            <a:endParaRPr sz="2400" b="1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36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348" name="Google Shape;348;p27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4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349" name="Google Shape;349;p27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50" name="Google Shape;350;p27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Diagnóstico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351" name="Google Shape;351;p27"/>
          <p:cNvSpPr/>
          <p:nvPr/>
        </p:nvSpPr>
        <p:spPr bwMode="auto">
          <a:xfrm>
            <a:off x="471201" y="551275"/>
            <a:ext cx="567819" cy="675155"/>
          </a:xfrm>
          <a:custGeom>
            <a:avLst/>
            <a:gdLst/>
            <a:ahLst/>
            <a:cxnLst/>
            <a:rect l="l" t="t" r="r" b="b"/>
            <a:pathLst>
              <a:path w="38295" h="45534" fill="none" extrusionOk="0">
                <a:moveTo>
                  <a:pt x="15545" y="1"/>
                </a:moveTo>
                <a:cubicBezTo>
                  <a:pt x="21649" y="1"/>
                  <a:pt x="27220" y="2436"/>
                  <a:pt x="31323" y="6372"/>
                </a:cubicBezTo>
                <a:cubicBezTo>
                  <a:pt x="35626" y="10508"/>
                  <a:pt x="38294" y="16312"/>
                  <a:pt x="38294" y="22750"/>
                </a:cubicBezTo>
                <a:cubicBezTo>
                  <a:pt x="38294" y="29455"/>
                  <a:pt x="35426" y="35459"/>
                  <a:pt x="30822" y="39596"/>
                </a:cubicBezTo>
                <a:cubicBezTo>
                  <a:pt x="26786" y="43298"/>
                  <a:pt x="21416" y="45533"/>
                  <a:pt x="15545" y="45533"/>
                </a:cubicBezTo>
                <a:cubicBezTo>
                  <a:pt x="9540" y="45533"/>
                  <a:pt x="4070" y="43198"/>
                  <a:pt x="0" y="39395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130340" y="1329643"/>
            <a:ext cx="8002587" cy="5040313"/>
          </a:xfrm>
          <a:prstGeom prst="rect">
            <a:avLst/>
          </a:prstGeom>
          <a:noFill/>
          <a:ln>
            <a:noFill/>
          </a:ln>
        </p:spPr>
        <p:txBody>
          <a:bodyPr lIns="91427" tIns="45714" rIns="91427" bIns="45714"/>
          <a:lstStyle>
            <a:lvl1pPr marL="342900" indent="-342900">
              <a:defRPr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 algn="ctr">
              <a:defRPr/>
            </a:pPr>
            <a:r>
              <a:rPr lang="es-ES_tradnl" sz="1400" b="1">
                <a:solidFill>
                  <a:srgbClr val="002060"/>
                </a:solidFill>
                <a:latin typeface="Lora"/>
              </a:rPr>
              <a:t>ENFERMEDADES MAS FRECUENTES</a:t>
            </a:r>
            <a:endParaRPr/>
          </a:p>
          <a:p>
            <a:pPr algn="ctr">
              <a:defRPr/>
            </a:pPr>
            <a:endParaRPr lang="es-ES_tradnl" sz="1400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_tradnl" sz="1400" b="1">
                <a:solidFill>
                  <a:srgbClr val="002060"/>
                </a:solidFill>
                <a:latin typeface="Lora"/>
              </a:rPr>
              <a:t>IBR (B):</a:t>
            </a:r>
            <a:r>
              <a:rPr lang="es-ES_tradnl" sz="1400">
                <a:solidFill>
                  <a:srgbClr val="002060"/>
                </a:solidFill>
                <a:latin typeface="Lora"/>
              </a:rPr>
              <a:t> Erosiones, úlceras, pústulas. Fiebre, rinitis, conjuntivitis, vulvovaginitis y aborto.</a:t>
            </a:r>
            <a:endParaRPr/>
          </a:p>
          <a:p>
            <a:pPr>
              <a:buFont typeface="Wingdings"/>
              <a:buChar char="ü"/>
              <a:defRPr/>
            </a:pPr>
            <a:endParaRPr lang="es-ES_tradnl" sz="1400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_tradnl" sz="1400" b="1">
                <a:solidFill>
                  <a:srgbClr val="002060"/>
                </a:solidFill>
                <a:latin typeface="Lora"/>
              </a:rPr>
              <a:t>DVB (B):</a:t>
            </a:r>
            <a:r>
              <a:rPr lang="es-ES_tradnl" sz="1400">
                <a:solidFill>
                  <a:srgbClr val="002060"/>
                </a:solidFill>
                <a:latin typeface="Lora"/>
              </a:rPr>
              <a:t>  Erosiones, úlceras. Fiebre, estomatitis, diarrea.</a:t>
            </a:r>
            <a:endParaRPr/>
          </a:p>
          <a:p>
            <a:pPr>
              <a:buFont typeface="Wingdings"/>
              <a:buChar char="ü"/>
              <a:defRPr/>
            </a:pPr>
            <a:endParaRPr lang="es-ES_tradnl" sz="1400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" sz="1400" b="1">
                <a:solidFill>
                  <a:srgbClr val="002060"/>
                </a:solidFill>
                <a:latin typeface="Lora"/>
              </a:rPr>
              <a:t>Actino</a:t>
            </a:r>
            <a:r>
              <a:rPr lang="es-MX" sz="1400" b="1">
                <a:solidFill>
                  <a:srgbClr val="002060"/>
                </a:solidFill>
                <a:latin typeface="Lora"/>
              </a:rPr>
              <a:t>bacilo</a:t>
            </a:r>
            <a:r>
              <a:rPr lang="es-ES" sz="1400" b="1">
                <a:solidFill>
                  <a:srgbClr val="002060"/>
                </a:solidFill>
                <a:latin typeface="Lora"/>
              </a:rPr>
              <a:t>sis</a:t>
            </a:r>
            <a:r>
              <a:rPr lang="es-MX" sz="1400" b="1">
                <a:solidFill>
                  <a:srgbClr val="002060"/>
                </a:solidFill>
                <a:latin typeface="Lora"/>
              </a:rPr>
              <a:t>-micosis</a:t>
            </a:r>
            <a:r>
              <a:rPr lang="es-ES" sz="1400" b="1">
                <a:solidFill>
                  <a:srgbClr val="002060"/>
                </a:solidFill>
                <a:latin typeface="Lora"/>
              </a:rPr>
              <a:t> (BP)</a:t>
            </a:r>
            <a:r>
              <a:rPr lang="es-MX" sz="1400" b="1">
                <a:solidFill>
                  <a:srgbClr val="002060"/>
                </a:solidFill>
                <a:latin typeface="Lora"/>
              </a:rPr>
              <a:t>:</a:t>
            </a:r>
            <a:r>
              <a:rPr lang="es-ES" sz="1400" b="1">
                <a:solidFill>
                  <a:srgbClr val="002060"/>
                </a:solidFill>
                <a:latin typeface="Lora"/>
              </a:rPr>
              <a:t> </a:t>
            </a:r>
            <a:r>
              <a:rPr lang="es-ES" sz="1400">
                <a:solidFill>
                  <a:srgbClr val="002060"/>
                </a:solidFill>
                <a:latin typeface="Lora"/>
              </a:rPr>
              <a:t>Granulomas, abscesos, fístulas. Osteítis. Fibrosis lingual y sialorrea.</a:t>
            </a:r>
            <a:endParaRPr/>
          </a:p>
          <a:p>
            <a:pPr>
              <a:buFont typeface="Wingdings"/>
              <a:buChar char="ü"/>
              <a:defRPr/>
            </a:pPr>
            <a:endParaRPr lang="es-ES" sz="1400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" sz="1400" b="1">
                <a:solidFill>
                  <a:srgbClr val="002060"/>
                </a:solidFill>
                <a:latin typeface="Lora"/>
              </a:rPr>
              <a:t>Pietín (BOC)</a:t>
            </a:r>
            <a:r>
              <a:rPr lang="es-MX" sz="1400" b="1">
                <a:solidFill>
                  <a:srgbClr val="002060"/>
                </a:solidFill>
                <a:latin typeface="Lora"/>
              </a:rPr>
              <a:t>:</a:t>
            </a:r>
            <a:r>
              <a:rPr lang="es-ES" sz="1400">
                <a:solidFill>
                  <a:srgbClr val="002060"/>
                </a:solidFill>
                <a:latin typeface="Lora"/>
              </a:rPr>
              <a:t> Ulceras, necrosis. Cojera.</a:t>
            </a:r>
            <a:endParaRPr/>
          </a:p>
          <a:p>
            <a:pPr>
              <a:buFont typeface="Wingdings"/>
              <a:buChar char="ü"/>
              <a:defRPr/>
            </a:pPr>
            <a:endParaRPr lang="es-MX" sz="1400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" sz="1400" b="1">
                <a:solidFill>
                  <a:srgbClr val="002060"/>
                </a:solidFill>
                <a:latin typeface="Lora"/>
              </a:rPr>
              <a:t>Festucosis (B)</a:t>
            </a:r>
            <a:r>
              <a:rPr lang="es-MX" sz="1400" b="1">
                <a:solidFill>
                  <a:srgbClr val="002060"/>
                </a:solidFill>
                <a:latin typeface="Lora"/>
              </a:rPr>
              <a:t>:</a:t>
            </a:r>
            <a:r>
              <a:rPr lang="es-ES" sz="1400" b="1">
                <a:solidFill>
                  <a:srgbClr val="002060"/>
                </a:solidFill>
                <a:latin typeface="Lora"/>
              </a:rPr>
              <a:t> </a:t>
            </a:r>
            <a:r>
              <a:rPr lang="es-ES" sz="1400">
                <a:solidFill>
                  <a:srgbClr val="002060"/>
                </a:solidFill>
                <a:latin typeface="Lora"/>
              </a:rPr>
              <a:t>Necrosis (podal). Ptialismo, taquipnea (acaloramiento), anorexia.</a:t>
            </a:r>
            <a:endParaRPr/>
          </a:p>
          <a:p>
            <a:pPr>
              <a:buFont typeface="Wingdings"/>
              <a:buChar char="ü"/>
              <a:defRPr/>
            </a:pPr>
            <a:endParaRPr lang="es-ES" sz="1400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" sz="1400" b="1">
                <a:solidFill>
                  <a:srgbClr val="002060"/>
                </a:solidFill>
                <a:latin typeface="Lora"/>
              </a:rPr>
              <a:t>Fotosensibilización (BOC)</a:t>
            </a:r>
            <a:r>
              <a:rPr lang="es-MX" sz="1400" b="1">
                <a:solidFill>
                  <a:srgbClr val="002060"/>
                </a:solidFill>
                <a:latin typeface="Lora"/>
              </a:rPr>
              <a:t>:</a:t>
            </a:r>
            <a:r>
              <a:rPr lang="es-ES" sz="1400" b="1">
                <a:solidFill>
                  <a:srgbClr val="002060"/>
                </a:solidFill>
                <a:latin typeface="Lora"/>
              </a:rPr>
              <a:t> </a:t>
            </a:r>
            <a:r>
              <a:rPr lang="es-ES" sz="1400">
                <a:solidFill>
                  <a:srgbClr val="002060"/>
                </a:solidFill>
                <a:latin typeface="Lora"/>
              </a:rPr>
              <a:t>Rinitis, úlceras (morro), ptialismo.</a:t>
            </a:r>
            <a:endParaRPr/>
          </a:p>
          <a:p>
            <a:pPr>
              <a:buFont typeface="Wingdings"/>
              <a:buChar char="ü"/>
              <a:defRPr/>
            </a:pPr>
            <a:endParaRPr lang="es-ES" sz="1400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" sz="1400" b="1">
                <a:solidFill>
                  <a:srgbClr val="002060"/>
                </a:solidFill>
                <a:latin typeface="Lora"/>
              </a:rPr>
              <a:t>Obstrucción bucal/esofágica (B)</a:t>
            </a:r>
            <a:r>
              <a:rPr lang="es-MX" sz="1400" b="1">
                <a:solidFill>
                  <a:srgbClr val="002060"/>
                </a:solidFill>
                <a:latin typeface="Lora"/>
              </a:rPr>
              <a:t>:</a:t>
            </a:r>
            <a:r>
              <a:rPr lang="es-ES" sz="1400" b="1">
                <a:solidFill>
                  <a:srgbClr val="002060"/>
                </a:solidFill>
                <a:latin typeface="Lora"/>
              </a:rPr>
              <a:t> </a:t>
            </a:r>
            <a:r>
              <a:rPr lang="es-ES" sz="1400">
                <a:solidFill>
                  <a:srgbClr val="002060"/>
                </a:solidFill>
                <a:latin typeface="Lora"/>
              </a:rPr>
              <a:t>Ptialismo, disfagia, anorexia.</a:t>
            </a:r>
            <a:endParaRPr/>
          </a:p>
          <a:p>
            <a:pPr>
              <a:buFont typeface="Wingdings"/>
              <a:buChar char="ü"/>
              <a:defRPr/>
            </a:pPr>
            <a:endParaRPr lang="es-ES" sz="1400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MX" sz="1400" b="1">
                <a:solidFill>
                  <a:srgbClr val="002060"/>
                </a:solidFill>
                <a:latin typeface="Lora"/>
              </a:rPr>
              <a:t>Pique(Tunga Penetrans)(BOC): </a:t>
            </a:r>
            <a:r>
              <a:rPr lang="es-ES" sz="1400" b="1">
                <a:solidFill>
                  <a:srgbClr val="002060"/>
                </a:solidFill>
                <a:latin typeface="Lora"/>
              </a:rPr>
              <a:t> </a:t>
            </a:r>
            <a:r>
              <a:rPr lang="es-ES" sz="1400">
                <a:solidFill>
                  <a:srgbClr val="002060"/>
                </a:solidFill>
                <a:latin typeface="Lora"/>
              </a:rPr>
              <a:t>Heridas interdigitales. Cojera.</a:t>
            </a:r>
            <a:endParaRPr/>
          </a:p>
        </p:txBody>
      </p:sp>
      <p:sp>
        <p:nvSpPr>
          <p:cNvPr id="11" name="Google Shape;197;p23"/>
          <p:cNvSpPr txBox="1"/>
          <p:nvPr/>
        </p:nvSpPr>
        <p:spPr bwMode="auto">
          <a:xfrm>
            <a:off x="3340988" y="244561"/>
            <a:ext cx="8252913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800"/>
              <a:defRPr/>
            </a:pPr>
            <a:r>
              <a:rPr lang="es-AR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Diagnóstico diferencial</a:t>
            </a:r>
          </a:p>
          <a:p>
            <a:pPr>
              <a:buSzPts val="1100"/>
              <a:defRPr/>
            </a:pPr>
            <a:endParaRPr sz="2200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>
              <a:spcBef>
                <a:spcPts val="3500"/>
              </a:spcBef>
              <a:buSzPts val="2200"/>
              <a:defRPr/>
            </a:pPr>
            <a:endParaRPr sz="2200" b="1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>
              <a:buSzPts val="2200"/>
              <a:defRPr/>
            </a:pPr>
            <a:endParaRPr sz="2200" b="1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37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348" name="Google Shape;348;p27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4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349" name="Google Shape;349;p27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50" name="Google Shape;350;p27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Diagnóstico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351" name="Google Shape;351;p27"/>
          <p:cNvSpPr/>
          <p:nvPr/>
        </p:nvSpPr>
        <p:spPr bwMode="auto">
          <a:xfrm>
            <a:off x="471201" y="551275"/>
            <a:ext cx="567819" cy="675155"/>
          </a:xfrm>
          <a:custGeom>
            <a:avLst/>
            <a:gdLst/>
            <a:ahLst/>
            <a:cxnLst/>
            <a:rect l="l" t="t" r="r" b="b"/>
            <a:pathLst>
              <a:path w="38295" h="45534" fill="none" extrusionOk="0">
                <a:moveTo>
                  <a:pt x="15545" y="1"/>
                </a:moveTo>
                <a:cubicBezTo>
                  <a:pt x="21649" y="1"/>
                  <a:pt x="27220" y="2436"/>
                  <a:pt x="31323" y="6372"/>
                </a:cubicBezTo>
                <a:cubicBezTo>
                  <a:pt x="35626" y="10508"/>
                  <a:pt x="38294" y="16312"/>
                  <a:pt x="38294" y="22750"/>
                </a:cubicBezTo>
                <a:cubicBezTo>
                  <a:pt x="38294" y="29455"/>
                  <a:pt x="35426" y="35459"/>
                  <a:pt x="30822" y="39596"/>
                </a:cubicBezTo>
                <a:cubicBezTo>
                  <a:pt x="26786" y="43298"/>
                  <a:pt x="21416" y="45533"/>
                  <a:pt x="15545" y="45533"/>
                </a:cubicBezTo>
                <a:cubicBezTo>
                  <a:pt x="9540" y="45533"/>
                  <a:pt x="4070" y="43198"/>
                  <a:pt x="0" y="39395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1" name="Google Shape;197;p23"/>
          <p:cNvSpPr txBox="1"/>
          <p:nvPr/>
        </p:nvSpPr>
        <p:spPr bwMode="auto">
          <a:xfrm>
            <a:off x="3340988" y="244561"/>
            <a:ext cx="8252913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2800"/>
              <a:defRPr/>
            </a:pPr>
            <a:r>
              <a:rPr lang="es-AR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Diagnóstico diferencial</a:t>
            </a:r>
          </a:p>
          <a:p>
            <a:pPr>
              <a:buSzPts val="1100"/>
              <a:defRPr/>
            </a:pPr>
            <a:endParaRPr sz="2200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>
              <a:spcBef>
                <a:spcPts val="3500"/>
              </a:spcBef>
              <a:buSzPts val="2200"/>
              <a:defRPr/>
            </a:pPr>
            <a:endParaRPr sz="2200" b="1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>
              <a:buSzPts val="2200"/>
              <a:defRPr/>
            </a:pPr>
            <a:endParaRPr sz="2200" b="1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261504" y="1145013"/>
            <a:ext cx="8027988" cy="4572099"/>
          </a:xfrm>
          <a:prstGeom prst="rect">
            <a:avLst/>
          </a:prstGeom>
          <a:noFill/>
          <a:ln>
            <a:noFill/>
          </a:ln>
        </p:spPr>
        <p:txBody>
          <a:bodyPr lIns="91427" tIns="45714" rIns="91427" bIns="45714"/>
          <a:lstStyle>
            <a:lvl1pPr marL="342900" indent="-342900">
              <a:defRPr>
                <a:solidFill>
                  <a:schemeClr val="tx1"/>
                </a:solidFill>
                <a:latin typeface="Arial"/>
                <a:ea typeface="ＭＳ Ｐゴシック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/>
                <a:ea typeface="ＭＳ Ｐゴシック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/>
                <a:ea typeface="ＭＳ Ｐゴシック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/>
                <a:ea typeface="ＭＳ Ｐゴシック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/>
                <a:ea typeface="ＭＳ Ｐゴシック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Arial"/>
                <a:ea typeface="ＭＳ Ｐゴシック"/>
              </a:defRPr>
            </a:lvl9pPr>
          </a:lstStyle>
          <a:p>
            <a:pPr algn="ctr">
              <a:defRPr/>
            </a:pPr>
            <a:r>
              <a:rPr lang="es-ES" sz="1400" b="1">
                <a:solidFill>
                  <a:srgbClr val="002060"/>
                </a:solidFill>
                <a:latin typeface="Lora"/>
              </a:rPr>
              <a:t>ENFERMEDADES POCO FRECUENTES:</a:t>
            </a:r>
            <a:endParaRPr/>
          </a:p>
          <a:p>
            <a:pPr algn="ctr">
              <a:defRPr/>
            </a:pPr>
            <a:endParaRPr lang="es-ES" sz="1400" b="1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" sz="1400" b="1">
                <a:solidFill>
                  <a:srgbClr val="002060"/>
                </a:solidFill>
                <a:latin typeface="Lora"/>
              </a:rPr>
              <a:t>Ectima Contagiosa (OC): </a:t>
            </a:r>
            <a:r>
              <a:rPr lang="es-ES" sz="1400">
                <a:solidFill>
                  <a:srgbClr val="002060"/>
                </a:solidFill>
                <a:latin typeface="Lora"/>
              </a:rPr>
              <a:t>Vesículas, pústulas, costras. Fiebre, babeo, anorexia.</a:t>
            </a:r>
            <a:endParaRPr/>
          </a:p>
          <a:p>
            <a:pPr>
              <a:buFont typeface="Wingdings"/>
              <a:buChar char="ü"/>
              <a:defRPr/>
            </a:pPr>
            <a:endParaRPr lang="es-ES" sz="1400" b="1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" sz="1400" b="1">
                <a:solidFill>
                  <a:srgbClr val="002060"/>
                </a:solidFill>
                <a:latin typeface="Lora"/>
              </a:rPr>
              <a:t>Viruela Bovina (B): </a:t>
            </a:r>
            <a:r>
              <a:rPr lang="es-ES" sz="1400">
                <a:solidFill>
                  <a:srgbClr val="002060"/>
                </a:solidFill>
                <a:latin typeface="Lora"/>
              </a:rPr>
              <a:t>Vesículas, pústulas, costras. Mastitis. Fiebre.</a:t>
            </a:r>
            <a:endParaRPr/>
          </a:p>
          <a:p>
            <a:pPr>
              <a:buFont typeface="Wingdings"/>
              <a:buChar char="ü"/>
              <a:defRPr/>
            </a:pPr>
            <a:endParaRPr lang="es-ES" sz="1400" b="1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endParaRPr lang="es-ES" sz="1400" b="1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" sz="1400" b="1">
                <a:solidFill>
                  <a:srgbClr val="002060"/>
                </a:solidFill>
                <a:latin typeface="Lora"/>
              </a:rPr>
              <a:t>Micotoxicosis (BOCP): </a:t>
            </a:r>
            <a:r>
              <a:rPr lang="es-ES" sz="1400">
                <a:solidFill>
                  <a:srgbClr val="002060"/>
                </a:solidFill>
                <a:latin typeface="Lora"/>
              </a:rPr>
              <a:t>Babeo, disnea, decaimiento, anorexia, baja de producción.</a:t>
            </a:r>
            <a:endParaRPr/>
          </a:p>
          <a:p>
            <a:pPr>
              <a:buFont typeface="Wingdings"/>
              <a:buChar char="ü"/>
              <a:defRPr/>
            </a:pPr>
            <a:endParaRPr lang="es-ES" sz="1400" b="1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" sz="1400" b="1">
                <a:solidFill>
                  <a:srgbClr val="002060"/>
                </a:solidFill>
                <a:latin typeface="Lora"/>
              </a:rPr>
              <a:t>Intoxicación medicamentosa (BOCP): </a:t>
            </a:r>
            <a:r>
              <a:rPr lang="es-ES" sz="1400">
                <a:solidFill>
                  <a:srgbClr val="002060"/>
                </a:solidFill>
                <a:latin typeface="Lora"/>
              </a:rPr>
              <a:t>Babeo, disnea, temblores.</a:t>
            </a:r>
            <a:endParaRPr/>
          </a:p>
          <a:p>
            <a:pPr>
              <a:buFont typeface="Wingdings"/>
              <a:buChar char="ü"/>
              <a:defRPr/>
            </a:pPr>
            <a:endParaRPr lang="es-ES" sz="1400" b="1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endParaRPr lang="es-ES" sz="1400" b="1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" sz="1400" b="1">
                <a:solidFill>
                  <a:srgbClr val="002060"/>
                </a:solidFill>
                <a:latin typeface="Lora"/>
              </a:rPr>
              <a:t>BOCOPA (eucaliptus) (B): </a:t>
            </a:r>
            <a:r>
              <a:rPr lang="es-ES" sz="1400">
                <a:solidFill>
                  <a:srgbClr val="002060"/>
                </a:solidFill>
                <a:latin typeface="Lora"/>
              </a:rPr>
              <a:t>Ulceras, necrosis (morro, boca, podal, cola).</a:t>
            </a:r>
            <a:endParaRPr/>
          </a:p>
          <a:p>
            <a:pPr>
              <a:buFont typeface="Wingdings"/>
              <a:buChar char="ü"/>
              <a:defRPr/>
            </a:pPr>
            <a:endParaRPr lang="es-ES" sz="1400" b="1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endParaRPr lang="es-ES" sz="1400" b="1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r>
              <a:rPr lang="es-ES" sz="1400" b="1">
                <a:solidFill>
                  <a:srgbClr val="002060"/>
                </a:solidFill>
                <a:latin typeface="Lora"/>
              </a:rPr>
              <a:t>Estomatitis Vesicular (BOPE, HOMBRE): </a:t>
            </a:r>
            <a:r>
              <a:rPr lang="es-ES" sz="1400">
                <a:solidFill>
                  <a:srgbClr val="002060"/>
                </a:solidFill>
                <a:latin typeface="Lora"/>
              </a:rPr>
              <a:t>vesículas, pápulas, erosiones y úlceras alrededor de la boca, pero también pueden estar presentes en las patas, ubre y el prepucio.</a:t>
            </a:r>
            <a:endParaRPr/>
          </a:p>
          <a:p>
            <a:pPr>
              <a:buFont typeface="Wingdings"/>
              <a:buChar char="ü"/>
              <a:defRPr/>
            </a:pPr>
            <a:endParaRPr lang="es-ES" sz="1400">
              <a:solidFill>
                <a:srgbClr val="002060"/>
              </a:solidFill>
              <a:latin typeface="Lora"/>
            </a:endParaRPr>
          </a:p>
          <a:p>
            <a:pPr>
              <a:buFont typeface="Wingdings"/>
              <a:buChar char="ü"/>
              <a:defRPr/>
            </a:pPr>
            <a:endParaRPr lang="es-ES" sz="1400">
              <a:solidFill>
                <a:srgbClr val="002060"/>
              </a:solidFill>
              <a:latin typeface="Lora"/>
            </a:endParaRPr>
          </a:p>
          <a:p>
            <a:pPr marL="0" indent="0">
              <a:defRPr/>
            </a:pPr>
            <a:r>
              <a:rPr lang="es-ES" sz="1400" b="1" i="1">
                <a:solidFill>
                  <a:srgbClr val="002060"/>
                </a:solidFill>
                <a:latin typeface="Lora"/>
              </a:rPr>
              <a:t>         Referencias:</a:t>
            </a:r>
            <a:r>
              <a:rPr lang="es-ES" sz="1400" b="1">
                <a:solidFill>
                  <a:srgbClr val="002060"/>
                </a:solidFill>
                <a:latin typeface="Lora"/>
              </a:rPr>
              <a:t> B: BOVINO, O: OVINO, C: CAPRINO, P: PORCINO, E: EQUINO</a:t>
            </a:r>
            <a:endParaRPr/>
          </a:p>
          <a:p>
            <a:pPr marL="0" indent="0">
              <a:defRPr/>
            </a:pPr>
            <a:endParaRPr lang="es-ES" sz="1400">
              <a:solidFill>
                <a:srgbClr val="002060"/>
              </a:solidFill>
              <a:latin typeface="Lora"/>
            </a:endParaRPr>
          </a:p>
          <a:p>
            <a:pPr>
              <a:spcBef>
                <a:spcPts val="0"/>
              </a:spcBef>
              <a:buFontTx/>
              <a:buChar char="•"/>
              <a:defRPr/>
            </a:pPr>
            <a:endParaRPr lang="es-ES" sz="1400">
              <a:solidFill>
                <a:srgbClr val="002060"/>
              </a:solidFill>
              <a:latin typeface="Lor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9" name="Google Shape;429;p29"/>
          <p:cNvSpPr/>
          <p:nvPr/>
        </p:nvSpPr>
        <p:spPr bwMode="auto">
          <a:xfrm>
            <a:off x="1290075" y="1938565"/>
            <a:ext cx="2784715" cy="2784714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30" name="Google Shape;430;p29"/>
          <p:cNvSpPr txBox="1"/>
          <p:nvPr/>
        </p:nvSpPr>
        <p:spPr bwMode="auto">
          <a:xfrm>
            <a:off x="2042702" y="2369300"/>
            <a:ext cx="1125300" cy="17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  <a:defRPr/>
            </a:pPr>
            <a:r>
              <a:rPr lang="es-AR" sz="11500" b="1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</a:rPr>
              <a:t>5</a:t>
            </a:r>
            <a:endParaRPr sz="10500" b="1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1" name="Google Shape;431;p29"/>
          <p:cNvSpPr/>
          <p:nvPr/>
        </p:nvSpPr>
        <p:spPr bwMode="auto">
          <a:xfrm>
            <a:off x="1290054" y="1938625"/>
            <a:ext cx="2784775" cy="2784600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1143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32" name="Google Shape;432;p29"/>
          <p:cNvSpPr txBox="1"/>
          <p:nvPr/>
        </p:nvSpPr>
        <p:spPr bwMode="auto">
          <a:xfrm>
            <a:off x="4568475" y="2846275"/>
            <a:ext cx="6023100" cy="14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700"/>
              <a:buFont typeface="Arial"/>
              <a:buNone/>
              <a:defRPr/>
            </a:pPr>
            <a:r>
              <a:rPr lang="es-AR" sz="5000" b="1" i="0" u="none" strike="noStrike" cap="none">
                <a:solidFill>
                  <a:schemeClr val="lt1"/>
                </a:solidFill>
                <a:latin typeface="Lora"/>
                <a:ea typeface="Lora"/>
                <a:cs typeface="Lora"/>
              </a:rPr>
              <a:t>Imágenes</a:t>
            </a:r>
            <a:endParaRPr sz="5000" b="1" i="0" u="none" strike="noStrike" cap="none">
              <a:solidFill>
                <a:schemeClr val="lt1"/>
              </a:solidFill>
              <a:latin typeface="Lora"/>
              <a:ea typeface="Lora"/>
              <a:cs typeface="Lor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39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438" name="Google Shape;438;p3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5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9" name="Google Shape;439;p3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0" name="Google Shape;440;p30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Imágenes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41" name="Google Shape;441;p30"/>
          <p:cNvSpPr txBox="1"/>
          <p:nvPr/>
        </p:nvSpPr>
        <p:spPr bwMode="auto">
          <a:xfrm>
            <a:off x="3253502" y="551300"/>
            <a:ext cx="7514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s-AR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Babeo</a:t>
            </a: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442" name="Google Shape;442;p30"/>
          <p:cNvSpPr/>
          <p:nvPr/>
        </p:nvSpPr>
        <p:spPr bwMode="auto">
          <a:xfrm>
            <a:off x="363978" y="551356"/>
            <a:ext cx="675007" cy="674992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grpSp>
        <p:nvGrpSpPr>
          <p:cNvPr id="26" name="1 Grupo"/>
          <p:cNvGrpSpPr/>
          <p:nvPr/>
        </p:nvGrpSpPr>
        <p:grpSpPr bwMode="auto">
          <a:xfrm>
            <a:off x="3253502" y="1814243"/>
            <a:ext cx="8486775" cy="3127375"/>
            <a:chOff x="123485" y="1400887"/>
            <a:chExt cx="8488253" cy="3127354"/>
          </a:xfrm>
        </p:grpSpPr>
        <p:pic>
          <p:nvPicPr>
            <p:cNvPr id="27" name="Picture 2" descr="C:\Mis documentos\ABRUMA\Imágenes\Bases\cattle-mouth-new.jpg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123485" y="1400887"/>
              <a:ext cx="4219472" cy="31137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" name="Picture 4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4498431" y="1414536"/>
              <a:ext cx="4113307" cy="311370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4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41" name="Google Shape;141;p18"/>
          <p:cNvSpPr txBox="1"/>
          <p:nvPr/>
        </p:nvSpPr>
        <p:spPr bwMode="auto">
          <a:xfrm>
            <a:off x="521100" y="671600"/>
            <a:ext cx="5178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1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42" name="Google Shape;142;p18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3" name="Google Shape;143;p18"/>
          <p:cNvSpPr/>
          <p:nvPr/>
        </p:nvSpPr>
        <p:spPr bwMode="auto">
          <a:xfrm>
            <a:off x="699993" y="548330"/>
            <a:ext cx="234625" cy="94055"/>
          </a:xfrm>
          <a:custGeom>
            <a:avLst/>
            <a:gdLst/>
            <a:ahLst/>
            <a:cxnLst/>
            <a:rect l="l" t="t" r="r" b="b"/>
            <a:pathLst>
              <a:path w="15813" h="6339" fill="none" extrusionOk="0">
                <a:moveTo>
                  <a:pt x="1" y="1"/>
                </a:moveTo>
                <a:cubicBezTo>
                  <a:pt x="6139" y="1"/>
                  <a:pt x="11709" y="2402"/>
                  <a:pt x="15812" y="6338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4" name="Google Shape;144;p18"/>
          <p:cNvSpPr txBox="1"/>
          <p:nvPr/>
        </p:nvSpPr>
        <p:spPr bwMode="auto">
          <a:xfrm>
            <a:off x="321602" y="1415775"/>
            <a:ext cx="17955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2400"/>
              <a:defRPr/>
            </a:pPr>
            <a:r>
              <a:rPr lang="es-AR" sz="2400" b="1">
                <a:solidFill>
                  <a:schemeClr val="bg1"/>
                </a:solidFill>
                <a:latin typeface="Lora"/>
                <a:ea typeface="Lora"/>
                <a:cs typeface="Lora"/>
              </a:rPr>
              <a:t>Agente etiológico</a:t>
            </a:r>
            <a:endParaRPr/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lang="es-AR"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1400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45" name="Google Shape;145;p18"/>
          <p:cNvSpPr txBox="1"/>
          <p:nvPr/>
        </p:nvSpPr>
        <p:spPr bwMode="auto">
          <a:xfrm>
            <a:off x="3253500" y="475100"/>
            <a:ext cx="7679400" cy="5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s-AR" sz="28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Fiebre Aftosa</a:t>
            </a:r>
            <a:endParaRPr sz="21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Es una enfermedad de curso agudo, la más contagiosa de los mamíferos, que afecta a biungulados, caracterizada principalmente por vesículas en boca, pezuñas y mamas.</a:t>
            </a:r>
            <a:endParaRPr/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Sinonimia:  Glosopeda, FMD (Foot and Mouth Disease)</a:t>
            </a:r>
            <a:endParaRPr/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Tiene gran impacto en la producción animal, limitaciones en el comercio internacional </a:t>
            </a:r>
            <a:endParaRPr/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y local, impacto social a nivel de producciones familiares y </a:t>
            </a:r>
            <a:endParaRPr/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grandes costos en la gestión de riesgo por parte de las autoridades sanitarias.</a:t>
            </a:r>
            <a:endParaRPr/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Consecuencias directas e indirectas:</a:t>
            </a:r>
            <a:endParaRPr/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    - Pérdidas de producción (tambo, engorde, cría)</a:t>
            </a:r>
            <a:endParaRPr/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    - Costos de campañas de control y erradicación</a:t>
            </a:r>
            <a:endParaRPr/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    - Pérdidas de mercados de productos agropecuarios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1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40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438" name="Google Shape;438;p3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5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9" name="Google Shape;439;p3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0" name="Google Shape;440;p30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Imágenes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41" name="Google Shape;441;p30"/>
          <p:cNvSpPr txBox="1"/>
          <p:nvPr/>
        </p:nvSpPr>
        <p:spPr bwMode="auto">
          <a:xfrm>
            <a:off x="3253502" y="551300"/>
            <a:ext cx="7514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s-AR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Vesículas en lengua</a:t>
            </a: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442" name="Google Shape;442;p30"/>
          <p:cNvSpPr/>
          <p:nvPr/>
        </p:nvSpPr>
        <p:spPr bwMode="auto">
          <a:xfrm>
            <a:off x="363978" y="551356"/>
            <a:ext cx="675007" cy="674992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1" name="2 Imagen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571206" y="1537928"/>
            <a:ext cx="5614987" cy="374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41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438" name="Google Shape;438;p3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5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9" name="Google Shape;439;p3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0" name="Google Shape;440;p30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Imágenes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41" name="Google Shape;441;p30"/>
          <p:cNvSpPr txBox="1"/>
          <p:nvPr/>
        </p:nvSpPr>
        <p:spPr bwMode="auto">
          <a:xfrm>
            <a:off x="3253502" y="551300"/>
            <a:ext cx="7514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s-AR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Úlceras en paladar</a:t>
            </a:r>
            <a:endParaRPr sz="14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442" name="Google Shape;442;p30"/>
          <p:cNvSpPr/>
          <p:nvPr/>
        </p:nvSpPr>
        <p:spPr bwMode="auto">
          <a:xfrm>
            <a:off x="363978" y="551356"/>
            <a:ext cx="675007" cy="674992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1 Imagen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962161" y="1734150"/>
            <a:ext cx="6493933" cy="329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42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438" name="Google Shape;438;p3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5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9" name="Google Shape;439;p3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0" name="Google Shape;440;p30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Imágenes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41" name="Google Shape;441;p30"/>
          <p:cNvSpPr txBox="1"/>
          <p:nvPr/>
        </p:nvSpPr>
        <p:spPr bwMode="auto">
          <a:xfrm>
            <a:off x="3253502" y="551300"/>
            <a:ext cx="7514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Erosiones en lengua y cavidad oral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442" name="Google Shape;442;p30"/>
          <p:cNvSpPr/>
          <p:nvPr/>
        </p:nvSpPr>
        <p:spPr bwMode="auto">
          <a:xfrm>
            <a:off x="363978" y="551356"/>
            <a:ext cx="675007" cy="674992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" name="Picture 2" descr="C:\Mis documentos\ABRUMA\Imágenes\Bases\Image1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171563" y="1467444"/>
            <a:ext cx="6419850" cy="433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43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438" name="Google Shape;438;p3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5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9" name="Google Shape;439;p3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0" name="Google Shape;440;p30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Imágenes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41" name="Google Shape;441;p30"/>
          <p:cNvSpPr txBox="1"/>
          <p:nvPr/>
        </p:nvSpPr>
        <p:spPr bwMode="auto">
          <a:xfrm>
            <a:off x="3253502" y="551300"/>
            <a:ext cx="7514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Erosiones en lengua 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442" name="Google Shape;442;p30"/>
          <p:cNvSpPr/>
          <p:nvPr/>
        </p:nvSpPr>
        <p:spPr bwMode="auto">
          <a:xfrm>
            <a:off x="363978" y="551356"/>
            <a:ext cx="675007" cy="674992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2" descr="C:\Mis documentos\ABRUMA\Imágenes\Bases\cattle-mouth2-new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106220" y="1144700"/>
            <a:ext cx="5808663" cy="4878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44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438" name="Google Shape;438;p3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5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9" name="Google Shape;439;p3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0" name="Google Shape;440;p30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Imágenes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41" name="Google Shape;441;p30"/>
          <p:cNvSpPr txBox="1"/>
          <p:nvPr/>
        </p:nvSpPr>
        <p:spPr bwMode="auto">
          <a:xfrm>
            <a:off x="3253502" y="551300"/>
            <a:ext cx="7514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Vesículas en espacio interdigital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442" name="Google Shape;442;p30"/>
          <p:cNvSpPr/>
          <p:nvPr/>
        </p:nvSpPr>
        <p:spPr bwMode="auto">
          <a:xfrm>
            <a:off x="363978" y="551356"/>
            <a:ext cx="675007" cy="674992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" name="Picture 2" descr="C:\Mis documentos\ABRUMA\Imágenes\Bases\cattle-foot-new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874754" y="1274090"/>
            <a:ext cx="6227763" cy="4589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45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438" name="Google Shape;438;p3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5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9" name="Google Shape;439;p3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0" name="Google Shape;440;p30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Imágenes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41" name="Google Shape;441;p30"/>
          <p:cNvSpPr txBox="1"/>
          <p:nvPr/>
        </p:nvSpPr>
        <p:spPr bwMode="auto">
          <a:xfrm>
            <a:off x="3253502" y="551300"/>
            <a:ext cx="7514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Erosiones en pezuña 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442" name="Google Shape;442;p30"/>
          <p:cNvSpPr/>
          <p:nvPr/>
        </p:nvSpPr>
        <p:spPr bwMode="auto">
          <a:xfrm>
            <a:off x="363978" y="551356"/>
            <a:ext cx="675007" cy="674992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" name="Picture 2" descr="C:\Mis documentos\ABRUMA\Imágenes\Bases\Image4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5115494" y="1331674"/>
            <a:ext cx="4535487" cy="4506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46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438" name="Google Shape;438;p3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5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9" name="Google Shape;439;p3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0" name="Google Shape;440;p30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Imágenes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41" name="Google Shape;441;p30"/>
          <p:cNvSpPr txBox="1"/>
          <p:nvPr/>
        </p:nvSpPr>
        <p:spPr bwMode="auto">
          <a:xfrm>
            <a:off x="3253502" y="551300"/>
            <a:ext cx="7514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Vesículas en ubre 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200" b="0" i="0" u="none" strike="noStrike" cap="none">
              <a:solidFill>
                <a:srgbClr val="002060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3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002060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442" name="Google Shape;442;p30"/>
          <p:cNvSpPr/>
          <p:nvPr/>
        </p:nvSpPr>
        <p:spPr bwMode="auto">
          <a:xfrm>
            <a:off x="363978" y="551356"/>
            <a:ext cx="675007" cy="674992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763997" y="1503272"/>
            <a:ext cx="5040313" cy="35369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47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438" name="Google Shape;438;p3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5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9" name="Google Shape;439;p3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0" name="Google Shape;440;p30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Imágenes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41" name="Google Shape;441;p30"/>
          <p:cNvSpPr txBox="1"/>
          <p:nvPr/>
        </p:nvSpPr>
        <p:spPr bwMode="auto">
          <a:xfrm>
            <a:off x="3253502" y="551300"/>
            <a:ext cx="7514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Erosiones en hocico: Porcino</a:t>
            </a:r>
          </a:p>
        </p:txBody>
      </p:sp>
      <p:sp>
        <p:nvSpPr>
          <p:cNvPr id="442" name="Google Shape;442;p30"/>
          <p:cNvSpPr/>
          <p:nvPr/>
        </p:nvSpPr>
        <p:spPr bwMode="auto">
          <a:xfrm>
            <a:off x="363978" y="551356"/>
            <a:ext cx="675007" cy="674992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" name="Picture 2" descr="C:\Mis documentos\ABRUMA\Imágenes\Bases\FMDVporco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256747" y="1591752"/>
            <a:ext cx="6094412" cy="4192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48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438" name="Google Shape;438;p3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5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9" name="Google Shape;439;p3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0" name="Google Shape;440;p30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Imágenes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41" name="Google Shape;441;p30"/>
          <p:cNvSpPr txBox="1"/>
          <p:nvPr/>
        </p:nvSpPr>
        <p:spPr bwMode="auto">
          <a:xfrm>
            <a:off x="3253502" y="551300"/>
            <a:ext cx="7514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Vesículas en pezuñas: Porcino</a:t>
            </a:r>
          </a:p>
        </p:txBody>
      </p:sp>
      <p:sp>
        <p:nvSpPr>
          <p:cNvPr id="442" name="Google Shape;442;p30"/>
          <p:cNvSpPr/>
          <p:nvPr/>
        </p:nvSpPr>
        <p:spPr bwMode="auto">
          <a:xfrm>
            <a:off x="363978" y="551356"/>
            <a:ext cx="675007" cy="674992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2" descr="C:\Mis documentos\ABRUMA\Imágenes\Bases\pig-foot-new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285052" y="1520825"/>
            <a:ext cx="5580062" cy="407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49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438" name="Google Shape;438;p3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5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9" name="Google Shape;439;p3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0" name="Google Shape;440;p30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Imágenes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41" name="Google Shape;441;p30"/>
          <p:cNvSpPr txBox="1"/>
          <p:nvPr/>
        </p:nvSpPr>
        <p:spPr bwMode="auto">
          <a:xfrm>
            <a:off x="3253502" y="551300"/>
            <a:ext cx="7514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Miocarditis</a:t>
            </a:r>
          </a:p>
        </p:txBody>
      </p:sp>
      <p:sp>
        <p:nvSpPr>
          <p:cNvPr id="442" name="Google Shape;442;p30"/>
          <p:cNvSpPr/>
          <p:nvPr/>
        </p:nvSpPr>
        <p:spPr bwMode="auto">
          <a:xfrm>
            <a:off x="363978" y="551356"/>
            <a:ext cx="675007" cy="674992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0" name="Picture 2" descr="C:\Mis documentos\ABRUMA\Imágenes\Bases\pig-miocarditis-new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4138044" y="1144700"/>
            <a:ext cx="5927725" cy="504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5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41" name="Google Shape;141;p18"/>
          <p:cNvSpPr txBox="1"/>
          <p:nvPr/>
        </p:nvSpPr>
        <p:spPr bwMode="auto">
          <a:xfrm>
            <a:off x="521100" y="671600"/>
            <a:ext cx="5178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1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42" name="Google Shape;142;p18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3" name="Google Shape;143;p18"/>
          <p:cNvSpPr/>
          <p:nvPr/>
        </p:nvSpPr>
        <p:spPr bwMode="auto">
          <a:xfrm>
            <a:off x="699993" y="548330"/>
            <a:ext cx="234625" cy="94055"/>
          </a:xfrm>
          <a:custGeom>
            <a:avLst/>
            <a:gdLst/>
            <a:ahLst/>
            <a:cxnLst/>
            <a:rect l="l" t="t" r="r" b="b"/>
            <a:pathLst>
              <a:path w="15813" h="6339" fill="none" extrusionOk="0">
                <a:moveTo>
                  <a:pt x="1" y="1"/>
                </a:moveTo>
                <a:cubicBezTo>
                  <a:pt x="6139" y="1"/>
                  <a:pt x="11709" y="2402"/>
                  <a:pt x="15812" y="6338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5" name="Google Shape;145;p18"/>
          <p:cNvSpPr txBox="1"/>
          <p:nvPr/>
        </p:nvSpPr>
        <p:spPr bwMode="auto">
          <a:xfrm>
            <a:off x="3253500" y="475100"/>
            <a:ext cx="7679400" cy="5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s-AR" sz="28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Virus de la Fiebre Aftosa</a:t>
            </a:r>
            <a:endParaRPr sz="21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AR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- ARN </a:t>
            </a:r>
          </a:p>
          <a:p>
            <a:pPr lvl="0">
              <a:buClr>
                <a:schemeClr val="dk1"/>
              </a:buClr>
              <a:buSzPts val="1100"/>
              <a:defRPr/>
            </a:pPr>
            <a:endParaRPr lang="es-AR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AR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- Familia:  Picornaviridae (virus pequeño)</a:t>
            </a:r>
            <a:endParaRPr/>
          </a:p>
          <a:p>
            <a:pPr lvl="0">
              <a:buClr>
                <a:schemeClr val="dk1"/>
              </a:buClr>
              <a:buSzPts val="1100"/>
              <a:defRPr/>
            </a:pPr>
            <a:endParaRPr lang="es-AR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AR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- Género: Aftovirus</a:t>
            </a:r>
          </a:p>
          <a:p>
            <a:pPr lvl="0">
              <a:buClr>
                <a:schemeClr val="dk1"/>
              </a:buClr>
              <a:buSzPts val="1100"/>
              <a:defRPr/>
            </a:pPr>
            <a:endParaRPr lang="es-AR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AR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- Existen 7 serotipos :  A, O, C, SAT1, SAT2, SAT3, Asia1 (dentro de los serotipos existen múltiples cepas)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1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</p:txBody>
      </p:sp>
      <p:grpSp>
        <p:nvGrpSpPr>
          <p:cNvPr id="8" name="7 Grupo"/>
          <p:cNvGrpSpPr/>
          <p:nvPr/>
        </p:nvGrpSpPr>
        <p:grpSpPr bwMode="auto">
          <a:xfrm>
            <a:off x="3325932" y="4068780"/>
            <a:ext cx="8081961" cy="2496797"/>
            <a:chOff x="798514" y="3810000"/>
            <a:chExt cx="8081961" cy="2496797"/>
          </a:xfrm>
        </p:grpSpPr>
        <p:pic>
          <p:nvPicPr>
            <p:cNvPr id="9" name="Picture 2" descr="C:\Mis documentos\ABRUMA\Imágenes\Bases\FMDV3.jpg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6110166" y="3810000"/>
              <a:ext cx="1490662" cy="13906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1 Rectángulo"/>
            <p:cNvSpPr>
              <a:spLocks noChangeArrowheads="1"/>
            </p:cNvSpPr>
            <p:nvPr/>
          </p:nvSpPr>
          <p:spPr bwMode="auto">
            <a:xfrm>
              <a:off x="4791075" y="5301217"/>
              <a:ext cx="4089400" cy="938706"/>
            </a:xfrm>
            <a:prstGeom prst="rect">
              <a:avLst/>
            </a:prstGeom>
            <a:noFill/>
            <a:ln>
              <a:noFill/>
            </a:ln>
          </p:spPr>
          <p:txBody>
            <a:bodyPr lIns="91427" tIns="45714" rIns="91427" bIns="45714">
              <a:spAutoFit/>
            </a:bodyPr>
            <a:lstStyle/>
            <a:p>
              <a:pPr algn="ctr">
                <a:defRPr/>
              </a:pPr>
              <a:r>
                <a:rPr lang="es-ES" sz="1100" i="1">
                  <a:latin typeface="Lora"/>
                </a:rPr>
                <a:t>Superificie molecular de una partícula del virus de la Fiebre aftosa visto por cristalografia de rayos X. </a:t>
              </a:r>
              <a:br>
                <a:rPr lang="es-ES" sz="1100" i="1">
                  <a:latin typeface="Lora"/>
                </a:rPr>
              </a:br>
              <a:r>
                <a:rPr lang="es-ES" sz="1100" i="1">
                  <a:latin typeface="Lora"/>
                </a:rPr>
                <a:t>Origen de la foto:</a:t>
              </a:r>
              <a:br>
                <a:rPr lang="es-ES" sz="1100" i="1">
                  <a:latin typeface="Lora"/>
                </a:rPr>
              </a:br>
              <a:r>
                <a:rPr lang="es-ES" sz="1100" u="sng">
                  <a:latin typeface="Lora"/>
                  <a:hlinkClick r:id="rId3" tooltip="http://www.virology.net/Big_Virology/BVRNApicorna.html"/>
                </a:rPr>
                <a:t>http://www.virology.net/Big_Virology/BVRNApicorna.html</a:t>
              </a:r>
              <a:endParaRPr lang="es-ES" sz="1100">
                <a:latin typeface="Lora"/>
              </a:endParaRPr>
            </a:p>
          </p:txBody>
        </p:sp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4"/>
            <a:stretch/>
          </p:blipFill>
          <p:spPr bwMode="auto">
            <a:xfrm>
              <a:off x="1473109" y="3810000"/>
              <a:ext cx="1954213" cy="139065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2" name="3 CuadroTexto"/>
            <p:cNvSpPr txBox="1">
              <a:spLocks noChangeArrowheads="1"/>
            </p:cNvSpPr>
            <p:nvPr/>
          </p:nvSpPr>
          <p:spPr bwMode="auto">
            <a:xfrm>
              <a:off x="798514" y="5291146"/>
              <a:ext cx="3313112" cy="1015650"/>
            </a:xfrm>
            <a:prstGeom prst="rect">
              <a:avLst/>
            </a:prstGeom>
            <a:noFill/>
            <a:ln>
              <a:noFill/>
            </a:ln>
          </p:spPr>
          <p:txBody>
            <a:bodyPr lIns="91427" tIns="45714" rIns="91427" bIns="45714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5pPr>
              <a:lvl6pPr marL="25146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6pPr>
              <a:lvl7pPr marL="29718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7pPr>
              <a:lvl8pPr marL="34290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8pPr>
              <a:lvl9pPr marL="3886200" indent="-228600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ＭＳ Ｐゴシック"/>
                </a:defRPr>
              </a:lvl9pPr>
            </a:lstStyle>
            <a:p>
              <a:pPr algn="ctr">
                <a:defRPr/>
              </a:pPr>
              <a:endParaRPr lang="es-ES" sz="1200" i="1">
                <a:latin typeface="Lora"/>
              </a:endParaRPr>
            </a:p>
            <a:p>
              <a:pPr algn="ctr">
                <a:defRPr/>
              </a:pPr>
              <a:r>
                <a:rPr lang="es-ES" sz="1200" i="1">
                  <a:latin typeface="Lora"/>
                </a:rPr>
                <a:t>Micrografía Electrónica de Transmisión (Coloreada - TEM) de un grupo de virus que causan la fiebre aftosa</a:t>
              </a:r>
              <a:endParaRPr/>
            </a:p>
            <a:p>
              <a:pPr algn="ctr">
                <a:defRPr/>
              </a:pPr>
              <a:endParaRPr lang="es-ES" sz="1200" i="1">
                <a:latin typeface="Lora"/>
              </a:endParaRPr>
            </a:p>
          </p:txBody>
        </p:sp>
      </p:grpSp>
      <p:sp>
        <p:nvSpPr>
          <p:cNvPr id="14" name="Google Shape;144;p18"/>
          <p:cNvSpPr txBox="1"/>
          <p:nvPr/>
        </p:nvSpPr>
        <p:spPr bwMode="auto">
          <a:xfrm>
            <a:off x="321602" y="1415775"/>
            <a:ext cx="17955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2400"/>
              <a:defRPr/>
            </a:pPr>
            <a:r>
              <a:rPr lang="es-AR" sz="2400" b="1">
                <a:solidFill>
                  <a:schemeClr val="bg1"/>
                </a:solidFill>
                <a:latin typeface="Lora"/>
                <a:ea typeface="Lora"/>
                <a:cs typeface="Lora"/>
              </a:rPr>
              <a:t>Agente etiológico</a:t>
            </a:r>
            <a:endParaRPr/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lang="es-AR"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1400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7" name="Google Shape;437;p30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50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438" name="Google Shape;438;p30"/>
          <p:cNvSpPr txBox="1"/>
          <p:nvPr/>
        </p:nvSpPr>
        <p:spPr bwMode="auto">
          <a:xfrm>
            <a:off x="521100" y="671600"/>
            <a:ext cx="6750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5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39" name="Google Shape;439;p30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440" name="Google Shape;440;p30"/>
          <p:cNvSpPr txBox="1"/>
          <p:nvPr/>
        </p:nvSpPr>
        <p:spPr bwMode="auto">
          <a:xfrm>
            <a:off x="321600" y="1415775"/>
            <a:ext cx="2190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Imágenes</a:t>
            </a:r>
            <a:endParaRPr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441" name="Google Shape;441;p30"/>
          <p:cNvSpPr txBox="1"/>
          <p:nvPr/>
        </p:nvSpPr>
        <p:spPr bwMode="auto">
          <a:xfrm>
            <a:off x="3253502" y="551300"/>
            <a:ext cx="7514100" cy="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Miocarditis</a:t>
            </a:r>
          </a:p>
        </p:txBody>
      </p:sp>
      <p:sp>
        <p:nvSpPr>
          <p:cNvPr id="442" name="Google Shape;442;p30"/>
          <p:cNvSpPr/>
          <p:nvPr/>
        </p:nvSpPr>
        <p:spPr bwMode="auto">
          <a:xfrm>
            <a:off x="363978" y="551356"/>
            <a:ext cx="675007" cy="674992"/>
          </a:xfrm>
          <a:custGeom>
            <a:avLst/>
            <a:gdLst/>
            <a:ahLst/>
            <a:cxnLst/>
            <a:rect l="l" t="t" r="r" b="b"/>
            <a:pathLst>
              <a:path w="45501" h="45500" fill="none" extrusionOk="0">
                <a:moveTo>
                  <a:pt x="22750" y="0"/>
                </a:moveTo>
                <a:cubicBezTo>
                  <a:pt x="28888" y="0"/>
                  <a:pt x="34425" y="2435"/>
                  <a:pt x="38528" y="6372"/>
                </a:cubicBezTo>
                <a:cubicBezTo>
                  <a:pt x="42831" y="10508"/>
                  <a:pt x="45500" y="16312"/>
                  <a:pt x="45500" y="22750"/>
                </a:cubicBezTo>
                <a:cubicBezTo>
                  <a:pt x="45500" y="29421"/>
                  <a:pt x="42631" y="35426"/>
                  <a:pt x="38061" y="39595"/>
                </a:cubicBezTo>
                <a:cubicBezTo>
                  <a:pt x="33992" y="43265"/>
                  <a:pt x="28621" y="45500"/>
                  <a:pt x="22750" y="45500"/>
                </a:cubicBezTo>
                <a:cubicBezTo>
                  <a:pt x="16746" y="45500"/>
                  <a:pt x="11276" y="43198"/>
                  <a:pt x="7206" y="39395"/>
                </a:cubicBezTo>
                <a:cubicBezTo>
                  <a:pt x="2770" y="35226"/>
                  <a:pt x="1" y="29321"/>
                  <a:pt x="1" y="22750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9" name="Picture 2" descr="C:\WINDOWS\Escritorio\hb corazon 15.bmp.jpg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730536" y="1226400"/>
            <a:ext cx="6194424" cy="46450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252C4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Imagen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428404" y="3152813"/>
            <a:ext cx="3113477" cy="57797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6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41" name="Google Shape;141;p18"/>
          <p:cNvSpPr txBox="1"/>
          <p:nvPr/>
        </p:nvSpPr>
        <p:spPr bwMode="auto">
          <a:xfrm>
            <a:off x="521100" y="671600"/>
            <a:ext cx="5178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1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42" name="Google Shape;142;p18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3" name="Google Shape;143;p18"/>
          <p:cNvSpPr/>
          <p:nvPr/>
        </p:nvSpPr>
        <p:spPr bwMode="auto">
          <a:xfrm>
            <a:off x="699993" y="548330"/>
            <a:ext cx="234625" cy="94055"/>
          </a:xfrm>
          <a:custGeom>
            <a:avLst/>
            <a:gdLst/>
            <a:ahLst/>
            <a:cxnLst/>
            <a:rect l="l" t="t" r="r" b="b"/>
            <a:pathLst>
              <a:path w="15813" h="6339" fill="none" extrusionOk="0">
                <a:moveTo>
                  <a:pt x="1" y="1"/>
                </a:moveTo>
                <a:cubicBezTo>
                  <a:pt x="6139" y="1"/>
                  <a:pt x="11709" y="2402"/>
                  <a:pt x="15812" y="6338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5" name="Google Shape;145;p18"/>
          <p:cNvSpPr txBox="1"/>
          <p:nvPr/>
        </p:nvSpPr>
        <p:spPr bwMode="auto">
          <a:xfrm>
            <a:off x="3253500" y="475100"/>
            <a:ext cx="7679400" cy="5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MX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Clasificación de la familia Picornaviridae</a:t>
            </a: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21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1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</p:txBody>
      </p:sp>
      <p:grpSp>
        <p:nvGrpSpPr>
          <p:cNvPr id="13" name="3 Grupo"/>
          <p:cNvGrpSpPr/>
          <p:nvPr/>
        </p:nvGrpSpPr>
        <p:grpSpPr bwMode="auto">
          <a:xfrm>
            <a:off x="3173702" y="989702"/>
            <a:ext cx="8604250" cy="4895928"/>
            <a:chOff x="-90198" y="989701"/>
            <a:chExt cx="8604250" cy="4895850"/>
          </a:xfrm>
        </p:grpSpPr>
        <p:grpSp>
          <p:nvGrpSpPr>
            <p:cNvPr id="14" name="3 Grupo"/>
            <p:cNvGrpSpPr/>
            <p:nvPr/>
          </p:nvGrpSpPr>
          <p:grpSpPr bwMode="auto">
            <a:xfrm>
              <a:off x="-90198" y="989701"/>
              <a:ext cx="8604250" cy="4895850"/>
              <a:chOff x="-440016" y="771247"/>
              <a:chExt cx="9144000" cy="5248275"/>
            </a:xfrm>
          </p:grpSpPr>
          <p:pic>
            <p:nvPicPr>
              <p:cNvPr id="16" name="Picture 2" descr="C:\Mis documentos\ABRUMA\Imágenes\Minhas figuras\0-chrt-classification.gif"/>
              <p:cNvPicPr>
                <a:picLocks noChangeAspect="1" noChangeArrowheads="1"/>
              </p:cNvPicPr>
              <p:nvPr/>
            </p:nvPicPr>
            <p:blipFill>
              <a:blip r:embed="rId2"/>
              <a:stretch/>
            </p:blipFill>
            <p:spPr bwMode="auto">
              <a:xfrm>
                <a:off x="-440016" y="771247"/>
                <a:ext cx="9144000" cy="52482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16 Elipse"/>
              <p:cNvSpPr/>
              <p:nvPr/>
            </p:nvSpPr>
            <p:spPr bwMode="auto">
              <a:xfrm>
                <a:off x="5327814" y="3968094"/>
                <a:ext cx="3060372" cy="1296732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AR">
                  <a:latin typeface="Franklin Gothic Medium"/>
                </a:endParaRPr>
              </a:p>
            </p:txBody>
          </p:sp>
        </p:grpSp>
        <p:sp>
          <p:nvSpPr>
            <p:cNvPr id="15" name="14 CuadroTexto"/>
            <p:cNvSpPr txBox="1"/>
            <p:nvPr/>
          </p:nvSpPr>
          <p:spPr bwMode="auto">
            <a:xfrm>
              <a:off x="5732463" y="5005076"/>
              <a:ext cx="2089150" cy="261606"/>
            </a:xfrm>
            <a:prstGeom prst="rect">
              <a:avLst/>
            </a:prstGeom>
            <a:solidFill>
              <a:srgbClr val="FF9933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" sz="1100" b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Franklin Gothic Medium"/>
                  <a:ea typeface="Verdana"/>
                  <a:cs typeface="Verdana"/>
                </a:rPr>
                <a:t>FIEBRE AFTOSA </a:t>
              </a:r>
              <a:endParaRPr lang="es-ES" sz="1100">
                <a:latin typeface="Franklin Gothic Medium"/>
                <a:ea typeface="Verdana"/>
                <a:cs typeface="Verdana"/>
              </a:endParaRPr>
            </a:p>
          </p:txBody>
        </p:sp>
      </p:grpSp>
      <p:sp>
        <p:nvSpPr>
          <p:cNvPr id="18" name="Google Shape;144;p18"/>
          <p:cNvSpPr txBox="1"/>
          <p:nvPr/>
        </p:nvSpPr>
        <p:spPr bwMode="auto">
          <a:xfrm>
            <a:off x="321602" y="1415775"/>
            <a:ext cx="17955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2400"/>
              <a:defRPr/>
            </a:pPr>
            <a:r>
              <a:rPr lang="es-AR" sz="2400" b="1">
                <a:solidFill>
                  <a:schemeClr val="bg1"/>
                </a:solidFill>
                <a:latin typeface="Lora"/>
                <a:ea typeface="Lora"/>
                <a:cs typeface="Lora"/>
              </a:rPr>
              <a:t>Agente etiológico</a:t>
            </a:r>
            <a:endParaRPr/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lang="es-AR"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1400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7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41" name="Google Shape;141;p18"/>
          <p:cNvSpPr txBox="1"/>
          <p:nvPr/>
        </p:nvSpPr>
        <p:spPr bwMode="auto">
          <a:xfrm>
            <a:off x="521100" y="671600"/>
            <a:ext cx="5178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1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42" name="Google Shape;142;p18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3" name="Google Shape;143;p18"/>
          <p:cNvSpPr/>
          <p:nvPr/>
        </p:nvSpPr>
        <p:spPr bwMode="auto">
          <a:xfrm>
            <a:off x="699993" y="548330"/>
            <a:ext cx="234625" cy="94055"/>
          </a:xfrm>
          <a:custGeom>
            <a:avLst/>
            <a:gdLst/>
            <a:ahLst/>
            <a:cxnLst/>
            <a:rect l="l" t="t" r="r" b="b"/>
            <a:pathLst>
              <a:path w="15813" h="6339" fill="none" extrusionOk="0">
                <a:moveTo>
                  <a:pt x="1" y="1"/>
                </a:moveTo>
                <a:cubicBezTo>
                  <a:pt x="6139" y="1"/>
                  <a:pt x="11709" y="2402"/>
                  <a:pt x="15812" y="6338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5" name="Google Shape;145;p18"/>
          <p:cNvSpPr txBox="1"/>
          <p:nvPr/>
        </p:nvSpPr>
        <p:spPr bwMode="auto">
          <a:xfrm>
            <a:off x="3253500" y="475100"/>
            <a:ext cx="7679400" cy="5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r>
              <a:rPr lang="es-AR" sz="2800" b="1" i="0" u="none" strike="noStrike" cap="none">
                <a:solidFill>
                  <a:srgbClr val="002060"/>
                </a:solidFill>
                <a:latin typeface="Lora"/>
                <a:ea typeface="Lora"/>
                <a:cs typeface="Lora"/>
              </a:rPr>
              <a:t>Fiebre Aftosa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lang="es-MX" sz="2800" b="1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21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- La infección con un serotipo no confiere inmunidad contra otros serotipos. </a:t>
            </a:r>
            <a:endParaRPr/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- Entre cepas de un mismo serotipo existe inmunidad cruzada, la que es distinta en   intensidad y duración para cada una de ellos.</a:t>
            </a:r>
            <a:endParaRPr/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1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8" name="7 CuadroTexto"/>
          <p:cNvSpPr txBox="1"/>
          <p:nvPr/>
        </p:nvSpPr>
        <p:spPr bwMode="auto">
          <a:xfrm>
            <a:off x="3622542" y="4379034"/>
            <a:ext cx="7632848" cy="738652"/>
          </a:xfrm>
          <a:prstGeom prst="rect">
            <a:avLst/>
          </a:prstGeom>
          <a:noFill/>
          <a:ln w="57150">
            <a:solidFill>
              <a:srgbClr val="7EB7EA"/>
            </a:solidFill>
          </a:ln>
        </p:spPr>
        <p:txBody>
          <a:bodyPr wrap="square" lIns="91427" tIns="45714" rIns="91427" bIns="45714" rtlCol="0">
            <a:spAutoFit/>
          </a:bodyPr>
          <a:lstStyle/>
          <a:p>
            <a:pPr algn="ctr">
              <a:buClr>
                <a:schemeClr val="dk1"/>
              </a:buClr>
              <a:buSzPts val="1100"/>
              <a:defRPr/>
            </a:pPr>
            <a:r>
              <a:rPr lang="es-ES" sz="21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En la historia de la enfermedad en Argentina se han presentado los serotipos A, O y C.</a:t>
            </a:r>
            <a:endParaRPr/>
          </a:p>
        </p:txBody>
      </p:sp>
      <p:sp>
        <p:nvSpPr>
          <p:cNvPr id="9" name="Google Shape;144;p18"/>
          <p:cNvSpPr txBox="1"/>
          <p:nvPr/>
        </p:nvSpPr>
        <p:spPr bwMode="auto">
          <a:xfrm>
            <a:off x="321602" y="1415775"/>
            <a:ext cx="17955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2400"/>
              <a:defRPr/>
            </a:pPr>
            <a:r>
              <a:rPr lang="es-AR" sz="2400" b="1">
                <a:solidFill>
                  <a:schemeClr val="bg1"/>
                </a:solidFill>
                <a:latin typeface="Lora"/>
                <a:ea typeface="Lora"/>
                <a:cs typeface="Lora"/>
              </a:rPr>
              <a:t>Agente etiológico</a:t>
            </a:r>
            <a:endParaRPr/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lang="es-AR"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1400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8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41" name="Google Shape;141;p18"/>
          <p:cNvSpPr txBox="1"/>
          <p:nvPr/>
        </p:nvSpPr>
        <p:spPr bwMode="auto">
          <a:xfrm>
            <a:off x="521100" y="671600"/>
            <a:ext cx="5178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1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42" name="Google Shape;142;p18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3" name="Google Shape;143;p18"/>
          <p:cNvSpPr/>
          <p:nvPr/>
        </p:nvSpPr>
        <p:spPr bwMode="auto">
          <a:xfrm>
            <a:off x="699993" y="548330"/>
            <a:ext cx="234625" cy="94055"/>
          </a:xfrm>
          <a:custGeom>
            <a:avLst/>
            <a:gdLst/>
            <a:ahLst/>
            <a:cxnLst/>
            <a:rect l="l" t="t" r="r" b="b"/>
            <a:pathLst>
              <a:path w="15813" h="6339" fill="none" extrusionOk="0">
                <a:moveTo>
                  <a:pt x="1" y="1"/>
                </a:moveTo>
                <a:cubicBezTo>
                  <a:pt x="6139" y="1"/>
                  <a:pt x="11709" y="2402"/>
                  <a:pt x="15812" y="6338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5" name="Google Shape;145;p18"/>
          <p:cNvSpPr txBox="1"/>
          <p:nvPr/>
        </p:nvSpPr>
        <p:spPr bwMode="auto">
          <a:xfrm>
            <a:off x="3253500" y="475100"/>
            <a:ext cx="7679400" cy="5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AR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Características del virus</a:t>
            </a:r>
            <a:endParaRPr/>
          </a:p>
          <a:p>
            <a:pPr lvl="0">
              <a:buSzPts val="28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a.</a:t>
            </a:r>
            <a:r>
              <a:rPr lang="es-MX" sz="2800">
                <a:solidFill>
                  <a:srgbClr val="002060"/>
                </a:solidFill>
                <a:latin typeface="Lora"/>
                <a:ea typeface="Lora"/>
                <a:cs typeface="Lora"/>
              </a:rPr>
              <a:t> </a:t>
            </a:r>
            <a:r>
              <a:rPr lang="es-MX" sz="2100" u="sng">
                <a:solidFill>
                  <a:srgbClr val="002060"/>
                </a:solidFill>
                <a:latin typeface="Lora"/>
                <a:ea typeface="Lora"/>
                <a:cs typeface="Lora"/>
              </a:rPr>
              <a:t>Poder inmunógeno: </a:t>
            </a:r>
            <a:endParaRPr/>
          </a:p>
          <a:p>
            <a:pPr lvl="0">
              <a:buSzPts val="28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- Prolongado en infecciones naturales por enfermedad. </a:t>
            </a:r>
            <a:endParaRPr/>
          </a:p>
          <a:p>
            <a:pPr lvl="0">
              <a:buSzPts val="28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- Menor duración por vacunas.</a:t>
            </a:r>
          </a:p>
          <a:p>
            <a:pPr lvl="0">
              <a:buSzPts val="28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b. </a:t>
            </a:r>
            <a:r>
              <a:rPr lang="es-MX" sz="2100" u="sng">
                <a:solidFill>
                  <a:srgbClr val="002060"/>
                </a:solidFill>
                <a:latin typeface="Lora"/>
                <a:ea typeface="Lora"/>
                <a:cs typeface="Lora"/>
              </a:rPr>
              <a:t>Variabilidad:</a:t>
            </a: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 Gran capacidad de mutación, supervivencia ante diferentes condiciones, principalmente el tipo A.</a:t>
            </a:r>
            <a:endParaRPr/>
          </a:p>
          <a:p>
            <a:pPr lvl="0">
              <a:buSzPts val="28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c. </a:t>
            </a:r>
            <a:r>
              <a:rPr lang="es-MX" sz="2100" u="sng">
                <a:solidFill>
                  <a:srgbClr val="002060"/>
                </a:solidFill>
                <a:latin typeface="Lora"/>
                <a:ea typeface="Lora"/>
                <a:cs typeface="Lora"/>
              </a:rPr>
              <a:t>Viabilidad:</a:t>
            </a: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 </a:t>
            </a:r>
          </a:p>
          <a:p>
            <a:pPr lvl="0">
              <a:buSzPts val="28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- Permanencia en el medio externo, resiste según las condiciones por ej: protegido por materia orgánica. (Fuente: Cottral y Wittman).</a:t>
            </a:r>
            <a:endParaRPr/>
          </a:p>
          <a:p>
            <a:pPr lvl="0">
              <a:buSzPts val="28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- Sensible a cambios de pH y temperatura. </a:t>
            </a:r>
            <a:endParaRPr/>
          </a:p>
          <a:p>
            <a:pPr lvl="0">
              <a:buSzPts val="28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d. </a:t>
            </a:r>
            <a:r>
              <a:rPr lang="es-MX" sz="2100" u="sng">
                <a:solidFill>
                  <a:srgbClr val="002060"/>
                </a:solidFill>
                <a:latin typeface="Lora"/>
                <a:ea typeface="Lora"/>
                <a:cs typeface="Lora"/>
              </a:rPr>
              <a:t>Patogenicidad:</a:t>
            </a: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 Diferentes presentaciones: lesiones típicas y cuadros atípicos que dependen del nivel inmunitario del huésped y el mecanismo de transmisión.</a:t>
            </a:r>
            <a:endParaRPr/>
          </a:p>
          <a:p>
            <a:pPr lvl="0">
              <a:buSzPts val="28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e. </a:t>
            </a:r>
            <a:r>
              <a:rPr lang="es-MX" sz="2100" u="sng">
                <a:solidFill>
                  <a:srgbClr val="002060"/>
                </a:solidFill>
                <a:latin typeface="Lora"/>
                <a:ea typeface="Lora"/>
                <a:cs typeface="Lora"/>
              </a:rPr>
              <a:t>Virulencia:</a:t>
            </a: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 Se pueden observar ondas epidémicas que dependen del equilibrio entre el estado inmunitario de la población y la dosis infecciosa  (actividad viral).</a:t>
            </a:r>
            <a:endParaRPr/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lang="es-AR" sz="2800" b="1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lang="es-MX" sz="2800" b="1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21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1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</p:txBody>
      </p:sp>
      <p:sp>
        <p:nvSpPr>
          <p:cNvPr id="8" name="Google Shape;144;p18"/>
          <p:cNvSpPr txBox="1"/>
          <p:nvPr/>
        </p:nvSpPr>
        <p:spPr bwMode="auto">
          <a:xfrm>
            <a:off x="321602" y="1415775"/>
            <a:ext cx="17955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2400"/>
              <a:defRPr/>
            </a:pPr>
            <a:r>
              <a:rPr lang="es-AR" sz="2400" b="1">
                <a:solidFill>
                  <a:schemeClr val="bg1"/>
                </a:solidFill>
                <a:latin typeface="Lora"/>
                <a:ea typeface="Lora"/>
                <a:cs typeface="Lora"/>
              </a:rPr>
              <a:t>Agente etiológico</a:t>
            </a:r>
            <a:endParaRPr/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lang="es-AR"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1400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sldNum" idx="12"/>
          </p:nvPr>
        </p:nvSpPr>
        <p:spPr bwMode="auto">
          <a:xfrm>
            <a:off x="8984451" y="6115175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/>
            </a:pPr>
            <a:fld id="{00000000-1234-1234-1234-123412341234}" type="slidenum">
              <a:rPr lang="es-AR">
                <a:latin typeface="Lora"/>
                <a:ea typeface="Lora"/>
                <a:cs typeface="Lora"/>
              </a:rPr>
              <a:t>9</a:t>
            </a:fld>
            <a:endParaRPr>
              <a:latin typeface="Lora"/>
              <a:ea typeface="Lora"/>
              <a:cs typeface="Lora"/>
            </a:endParaRPr>
          </a:p>
        </p:txBody>
      </p:sp>
      <p:sp>
        <p:nvSpPr>
          <p:cNvPr id="141" name="Google Shape;141;p18"/>
          <p:cNvSpPr txBox="1"/>
          <p:nvPr/>
        </p:nvSpPr>
        <p:spPr bwMode="auto">
          <a:xfrm>
            <a:off x="521100" y="671600"/>
            <a:ext cx="5178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r>
              <a:rPr lang="es-AR" sz="2400" b="1" i="0" u="none" strike="noStrike" cap="none">
                <a:solidFill>
                  <a:srgbClr val="FFFFFF"/>
                </a:solidFill>
                <a:latin typeface="Lora"/>
                <a:ea typeface="Lora"/>
                <a:cs typeface="Lora"/>
              </a:rPr>
              <a:t>1</a:t>
            </a:r>
            <a:endParaRPr sz="2000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</p:txBody>
      </p:sp>
      <p:sp>
        <p:nvSpPr>
          <p:cNvPr id="142" name="Google Shape;142;p18"/>
          <p:cNvSpPr/>
          <p:nvPr/>
        </p:nvSpPr>
        <p:spPr bwMode="auto">
          <a:xfrm>
            <a:off x="363925" y="551294"/>
            <a:ext cx="675107" cy="675106"/>
          </a:xfrm>
          <a:custGeom>
            <a:avLst/>
            <a:gdLst/>
            <a:ahLst/>
            <a:cxnLst/>
            <a:rect l="l" t="t" r="r" b="b"/>
            <a:pathLst>
              <a:path w="45500" h="45500" fill="none" extrusionOk="0">
                <a:moveTo>
                  <a:pt x="45500" y="22750"/>
                </a:moveTo>
                <a:cubicBezTo>
                  <a:pt x="45500" y="35326"/>
                  <a:pt x="35292" y="45500"/>
                  <a:pt x="22750" y="45500"/>
                </a:cubicBezTo>
                <a:cubicBezTo>
                  <a:pt x="10174" y="45500"/>
                  <a:pt x="0" y="35326"/>
                  <a:pt x="0" y="22750"/>
                </a:cubicBezTo>
                <a:cubicBezTo>
                  <a:pt x="0" y="10208"/>
                  <a:pt x="10174" y="1"/>
                  <a:pt x="22750" y="1"/>
                </a:cubicBezTo>
                <a:cubicBezTo>
                  <a:pt x="35292" y="1"/>
                  <a:pt x="45500" y="10208"/>
                  <a:pt x="45500" y="22750"/>
                </a:cubicBezTo>
                <a:close/>
              </a:path>
            </a:pathLst>
          </a:custGeom>
          <a:noFill/>
          <a:ln w="28575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3" name="Google Shape;143;p18"/>
          <p:cNvSpPr/>
          <p:nvPr/>
        </p:nvSpPr>
        <p:spPr bwMode="auto">
          <a:xfrm>
            <a:off x="699993" y="548330"/>
            <a:ext cx="234625" cy="94055"/>
          </a:xfrm>
          <a:custGeom>
            <a:avLst/>
            <a:gdLst/>
            <a:ahLst/>
            <a:cxnLst/>
            <a:rect l="l" t="t" r="r" b="b"/>
            <a:pathLst>
              <a:path w="15813" h="6339" fill="none" extrusionOk="0">
                <a:moveTo>
                  <a:pt x="1" y="1"/>
                </a:moveTo>
                <a:cubicBezTo>
                  <a:pt x="6139" y="1"/>
                  <a:pt x="11709" y="2402"/>
                  <a:pt x="15812" y="6338"/>
                </a:cubicBezTo>
              </a:path>
            </a:pathLst>
          </a:custGeom>
          <a:noFill/>
          <a:ln w="76200" cap="flat" cmpd="sng">
            <a:solidFill>
              <a:srgbClr val="FFFFFF"/>
            </a:solidFill>
            <a:prstDash val="solid"/>
            <a:miter lim="3335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45" name="Google Shape;145;p18"/>
          <p:cNvSpPr txBox="1"/>
          <p:nvPr/>
        </p:nvSpPr>
        <p:spPr bwMode="auto">
          <a:xfrm>
            <a:off x="3253500" y="475100"/>
            <a:ext cx="7679400" cy="5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SzPts val="2800"/>
              <a:defRPr/>
            </a:pPr>
            <a:r>
              <a:rPr lang="es-AR" sz="2800" b="1">
                <a:solidFill>
                  <a:srgbClr val="002060"/>
                </a:solidFill>
                <a:latin typeface="Lora"/>
                <a:ea typeface="Lora"/>
                <a:cs typeface="Lora"/>
              </a:rPr>
              <a:t>Características del virus</a:t>
            </a:r>
            <a:endParaRPr/>
          </a:p>
          <a:p>
            <a:pPr lvl="0" algn="ctr">
              <a:buSzPts val="2800"/>
              <a:defRPr/>
            </a:pPr>
            <a:r>
              <a:rPr lang="es-MX" sz="2100">
                <a:solidFill>
                  <a:srgbClr val="002060"/>
                </a:solidFill>
                <a:latin typeface="Lora"/>
                <a:ea typeface="Lora"/>
                <a:cs typeface="Lora"/>
              </a:rPr>
              <a:t>TIEMPO DE SUPERVIVENCIA DEL VIRUS DE LA FIEBRE AFTOSA EN SUSPENSIONES DE CULTIVOS DE TEJIDO A DIFERENTES pH</a:t>
            </a:r>
            <a:endParaRPr/>
          </a:p>
          <a:p>
            <a:pPr lvl="0">
              <a:buSzPts val="2800"/>
              <a:defRPr/>
            </a:pPr>
            <a:endParaRPr lang="es-MX" sz="2100" u="sng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lang="es-AR" sz="2800" b="1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lang="es-MX" sz="2800" b="1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/>
            </a:pPr>
            <a:endParaRPr sz="21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lvl="0">
              <a:buClr>
                <a:schemeClr val="dk1"/>
              </a:buClr>
              <a:buSzPts val="1100"/>
              <a:defRPr/>
            </a:pPr>
            <a:endParaRPr lang="es-MX" sz="2100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/>
            </a:pPr>
            <a:endParaRPr sz="2100" i="0" u="none" strike="noStrike" cap="none">
              <a:solidFill>
                <a:srgbClr val="002060"/>
              </a:solidFill>
              <a:latin typeface="Lora"/>
              <a:ea typeface="Lora"/>
              <a:cs typeface="Lora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  <a:p>
            <a: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/>
            </a:pPr>
            <a:endParaRPr sz="2200" b="1" i="0" u="none" strike="noStrike" cap="none">
              <a:solidFill>
                <a:srgbClr val="4BD0FF"/>
              </a:solidFill>
              <a:latin typeface="Encode Sans"/>
              <a:ea typeface="Encode Sans"/>
              <a:cs typeface="Encode Sans"/>
            </a:endParaRPr>
          </a:p>
        </p:txBody>
      </p:sp>
      <p:grpSp>
        <p:nvGrpSpPr>
          <p:cNvPr id="10" name="9 Grupo"/>
          <p:cNvGrpSpPr/>
          <p:nvPr/>
        </p:nvGrpSpPr>
        <p:grpSpPr bwMode="auto">
          <a:xfrm>
            <a:off x="3589125" y="1964065"/>
            <a:ext cx="7343775" cy="4431983"/>
            <a:chOff x="900499" y="2133418"/>
            <a:chExt cx="7344136" cy="4431824"/>
          </a:xfrm>
        </p:grpSpPr>
        <p:sp>
          <p:nvSpPr>
            <p:cNvPr id="11" name="10 Rectángulo"/>
            <p:cNvSpPr/>
            <p:nvPr/>
          </p:nvSpPr>
          <p:spPr bwMode="auto">
            <a:xfrm>
              <a:off x="900499" y="2133418"/>
              <a:ext cx="7344136" cy="4431824"/>
            </a:xfrm>
            <a:prstGeom prst="rect">
              <a:avLst/>
            </a:prstGeom>
            <a:grpFill/>
          </p:spPr>
          <p:txBody>
            <a:bodyPr>
              <a:spAutoFit/>
            </a:bodyPr>
            <a:lstStyle/>
            <a:p>
              <a:pPr algn="ctr">
                <a:defRPr/>
              </a:pPr>
              <a:endParaRPr lang="es-ES_tradnl" sz="1400" b="1">
                <a:solidFill>
                  <a:srgbClr val="0070C0"/>
                </a:solidFill>
                <a:latin typeface="Lora"/>
                <a:ea typeface="Verdana"/>
                <a:cs typeface="Verdana"/>
              </a:endParaRPr>
            </a:p>
            <a:p>
              <a:pPr>
                <a:defRPr/>
              </a:pPr>
              <a:r>
                <a:rPr lang="es-ES_tradnl" sz="1400" b="1">
                  <a:latin typeface="Lora"/>
                  <a:ea typeface="Verdana"/>
                  <a:cs typeface="Verdana"/>
                </a:rPr>
                <a:t>	</a:t>
              </a: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pH                                                   Tiempo</a:t>
              </a:r>
              <a:endParaRPr/>
            </a:p>
            <a:p>
              <a:pPr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  <a:p>
              <a:pPr marL="355550"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2.2			menos de 15 seg.</a:t>
              </a:r>
              <a:endParaRPr/>
            </a:p>
            <a:p>
              <a:pPr marL="355550"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4			menos de 15 seg.</a:t>
              </a:r>
              <a:endParaRPr/>
            </a:p>
            <a:p>
              <a:pPr marL="355550"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6			2 minutos.</a:t>
              </a:r>
              <a:endParaRPr/>
            </a:p>
            <a:p>
              <a:pPr marL="641259" indent="-285710">
                <a:buFont typeface="Arial"/>
                <a:buChar char="•"/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  <a:p>
              <a:pPr marL="355550"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7			varias semanas</a:t>
              </a:r>
              <a:endParaRPr/>
            </a:p>
            <a:p>
              <a:pPr marL="641259" indent="-285710">
                <a:buFont typeface="Arial"/>
                <a:buChar char="•"/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  <a:p>
              <a:pPr marL="355550"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9			1 semana</a:t>
              </a:r>
              <a:endParaRPr/>
            </a:p>
            <a:p>
              <a:pPr marL="355550">
                <a:tabLst>
                  <a:tab pos="803161" algn="l"/>
                </a:tabLst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</a:t>
              </a:r>
              <a:endParaRPr/>
            </a:p>
            <a:p>
              <a:pPr marL="355550">
                <a:tabLst>
                  <a:tab pos="803161" algn="l"/>
                </a:tabLst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10			14 horas</a:t>
              </a:r>
              <a:endParaRPr/>
            </a:p>
            <a:p>
              <a:pPr marL="355550">
                <a:tabLst>
                  <a:tab pos="803161" algn="l"/>
                </a:tabLst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</a:t>
              </a:r>
              <a:endParaRPr/>
            </a:p>
            <a:p>
              <a:pPr marL="355550">
                <a:tabLst>
                  <a:tab pos="803161" algn="l"/>
                </a:tabLst>
                <a:defRPr/>
              </a:pPr>
              <a:r>
                <a:rPr lang="es-ES_tradnl" sz="16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	12.5			menos de 15 seg.</a:t>
              </a:r>
              <a:endParaRPr/>
            </a:p>
            <a:p>
              <a:pPr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  <a:p>
              <a:pPr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  <a:p>
              <a:pPr>
                <a:defRPr/>
              </a:pPr>
              <a:r>
                <a:rPr lang="es-ES_tradnl" sz="1200">
                  <a:solidFill>
                    <a:srgbClr val="002060"/>
                  </a:solidFill>
                  <a:latin typeface="Lora"/>
                  <a:ea typeface="Lora"/>
                  <a:cs typeface="Lora"/>
                </a:rPr>
                <a:t>Fellowes ON, Chemical inactivation of FMD virus,  Annals of the N Y Academy of Sciences, 1960</a:t>
              </a:r>
              <a:endParaRPr/>
            </a:p>
            <a:p>
              <a:pPr>
                <a:defRPr/>
              </a:pPr>
              <a:endParaRPr lang="es-ES_tradnl" sz="1600">
                <a:solidFill>
                  <a:srgbClr val="002060"/>
                </a:solidFill>
                <a:latin typeface="Lora"/>
                <a:ea typeface="Lora"/>
                <a:cs typeface="Lora"/>
              </a:endParaRPr>
            </a:p>
          </p:txBody>
        </p:sp>
        <p:sp>
          <p:nvSpPr>
            <p:cNvPr id="12" name="11 Flecha arriba"/>
            <p:cNvSpPr/>
            <p:nvPr/>
          </p:nvSpPr>
          <p:spPr bwMode="auto">
            <a:xfrm>
              <a:off x="3189787" y="2852530"/>
              <a:ext cx="287351" cy="754035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Franklin Gothic Medium"/>
              </a:endParaRPr>
            </a:p>
          </p:txBody>
        </p:sp>
        <p:sp>
          <p:nvSpPr>
            <p:cNvPr id="13" name="12 Rectángulo"/>
            <p:cNvSpPr/>
            <p:nvPr/>
          </p:nvSpPr>
          <p:spPr bwMode="auto">
            <a:xfrm>
              <a:off x="3189788" y="3858969"/>
              <a:ext cx="287350" cy="782833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latin typeface="Franklin Gothic Medium"/>
              </a:endParaRPr>
            </a:p>
          </p:txBody>
        </p:sp>
        <p:sp>
          <p:nvSpPr>
            <p:cNvPr id="14" name="13 Flecha arriba"/>
            <p:cNvSpPr/>
            <p:nvPr/>
          </p:nvSpPr>
          <p:spPr bwMode="auto">
            <a:xfrm rot="10800000">
              <a:off x="3206331" y="4919381"/>
              <a:ext cx="287353" cy="557192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latin typeface="Franklin Gothic Medium"/>
              </a:endParaRPr>
            </a:p>
          </p:txBody>
        </p:sp>
        <p:sp>
          <p:nvSpPr>
            <p:cNvPr id="16" name="15 Rectángulo"/>
            <p:cNvSpPr/>
            <p:nvPr/>
          </p:nvSpPr>
          <p:spPr bwMode="auto">
            <a:xfrm>
              <a:off x="1703814" y="3790709"/>
              <a:ext cx="5231069" cy="132695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latin typeface="Franklin Gothic Medium"/>
              </a:endParaRPr>
            </a:p>
          </p:txBody>
        </p:sp>
      </p:grpSp>
      <p:grpSp>
        <p:nvGrpSpPr>
          <p:cNvPr id="17" name="16 Grupo"/>
          <p:cNvGrpSpPr/>
          <p:nvPr/>
        </p:nvGrpSpPr>
        <p:grpSpPr bwMode="auto">
          <a:xfrm>
            <a:off x="9999561" y="2795341"/>
            <a:ext cx="776288" cy="2513011"/>
            <a:chOff x="7127875" y="2859089"/>
            <a:chExt cx="776288" cy="2513011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7237413" y="2859089"/>
              <a:ext cx="557212" cy="55721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2"/>
            <a:stretch/>
          </p:blipFill>
          <p:spPr bwMode="auto">
            <a:xfrm>
              <a:off x="7237413" y="4814888"/>
              <a:ext cx="557212" cy="557212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20" name="Picture 10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7127875" y="3754439"/>
              <a:ext cx="776288" cy="77470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21" name="Google Shape;144;p18"/>
          <p:cNvSpPr txBox="1"/>
          <p:nvPr/>
        </p:nvSpPr>
        <p:spPr bwMode="auto">
          <a:xfrm>
            <a:off x="321602" y="1415775"/>
            <a:ext cx="17955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2400"/>
              <a:defRPr/>
            </a:pPr>
            <a:r>
              <a:rPr lang="es-AR" sz="2400" b="1">
                <a:solidFill>
                  <a:schemeClr val="bg1"/>
                </a:solidFill>
                <a:latin typeface="Lora"/>
                <a:ea typeface="Lora"/>
                <a:cs typeface="Lora"/>
              </a:rPr>
              <a:t>Agente etiológico</a:t>
            </a:r>
            <a:endParaRPr/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lang="es-AR" sz="2400" b="1" i="0" u="none" strike="noStrike" cap="none">
              <a:solidFill>
                <a:srgbClr val="FFFFFF"/>
              </a:solidFill>
              <a:latin typeface="Lora"/>
              <a:ea typeface="Lora"/>
              <a:cs typeface="Lora"/>
            </a:endParaRPr>
          </a:p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/>
            </a:pPr>
            <a:endParaRPr sz="1400" i="0" u="none" strike="noStrike" cap="none">
              <a:solidFill>
                <a:srgbClr val="000000"/>
              </a:solidFill>
              <a:latin typeface="Lora"/>
              <a:ea typeface="Lora"/>
              <a:cs typeface="Lor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AccentBoxVTI">
  <a:themeElements>
    <a:clrScheme name="AccentBoxVTI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AccentBoxVTI">
  <a:themeElements>
    <a:clrScheme name="AccentBoxVTI">
      <a:dk1>
        <a:srgbClr val="000000"/>
      </a:dk1>
      <a:lt1>
        <a:srgbClr val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2572</Words>
  <Application>Microsoft Office PowerPoint</Application>
  <DocSecurity>0</DocSecurity>
  <PresentationFormat>Panorámica</PresentationFormat>
  <Paragraphs>667</Paragraphs>
  <Slides>51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51</vt:i4>
      </vt:variant>
    </vt:vector>
  </HeadingPairs>
  <TitlesOfParts>
    <vt:vector size="64" baseType="lpstr">
      <vt:lpstr>Lora</vt:lpstr>
      <vt:lpstr>Calibri</vt:lpstr>
      <vt:lpstr>Arial</vt:lpstr>
      <vt:lpstr>Encode Sans</vt:lpstr>
      <vt:lpstr>Roboto</vt:lpstr>
      <vt:lpstr>Avenir</vt:lpstr>
      <vt:lpstr>Wingdings</vt:lpstr>
      <vt:lpstr>Verdana</vt:lpstr>
      <vt:lpstr>ＭＳ Ｐゴシック</vt:lpstr>
      <vt:lpstr>Franklin Gothic Medium</vt:lpstr>
      <vt:lpstr>1_AccentBoxVTI</vt:lpstr>
      <vt:lpstr>AccentBoxVTI</vt:lpstr>
      <vt:lpstr>2_AccentBoxVTI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Maria Jose parenti</dc:creator>
  <cp:keywords/>
  <dc:description/>
  <cp:lastModifiedBy>CIANO SANTIAGO</cp:lastModifiedBy>
  <cp:revision>93</cp:revision>
  <dcterms:modified xsi:type="dcterms:W3CDTF">2024-07-05T17:59:52Z</dcterms:modified>
  <cp:category/>
  <dc:identifier/>
  <cp:contentStatus/>
  <dc:language/>
  <cp:version/>
</cp:coreProperties>
</file>