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9" r:id="rId13"/>
    <p:sldId id="271" r:id="rId14"/>
    <p:sldId id="270" r:id="rId15"/>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0AD87A-1A12-5901-909B-963EA10C40F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id="{8E9F315F-1A6A-5E42-92CB-1A15BD9A19F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id="{8FC085E1-2FA2-01D3-E4DA-C6CD9F4BDC10}"/>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5" name="Marcador de pie de página 4">
            <a:extLst>
              <a:ext uri="{FF2B5EF4-FFF2-40B4-BE49-F238E27FC236}">
                <a16:creationId xmlns:a16="http://schemas.microsoft.com/office/drawing/2014/main" id="{EAECBF6A-9E65-B848-5E8B-37D967D1F6A0}"/>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EBDE7429-790C-862C-CFE2-40C03142665B}"/>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1870738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BA0D68-6949-AD22-5BC8-7F883DE370D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E56F532C-7637-D828-6AEC-D1B87FF5EC0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79861C73-0158-F4FC-FCD7-5BBD2A3037CA}"/>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5" name="Marcador de pie de página 4">
            <a:extLst>
              <a:ext uri="{FF2B5EF4-FFF2-40B4-BE49-F238E27FC236}">
                <a16:creationId xmlns:a16="http://schemas.microsoft.com/office/drawing/2014/main" id="{245B7264-06BB-04DB-AFE9-C75529F4C7F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B6516AC5-D039-2EE7-C53D-DC520902C9F8}"/>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4169760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99883DB-719E-7F35-4FCD-62E964FB5FC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id="{F47B603A-910F-7375-F129-D98E7A065DB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DE59B600-C0D2-5067-9884-BEA12D5C310B}"/>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5" name="Marcador de pie de página 4">
            <a:extLst>
              <a:ext uri="{FF2B5EF4-FFF2-40B4-BE49-F238E27FC236}">
                <a16:creationId xmlns:a16="http://schemas.microsoft.com/office/drawing/2014/main" id="{DF4469C2-E669-7839-F264-6668495BE272}"/>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239319D7-C20B-5821-9C16-CAD27BB9668A}"/>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3558239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250F30-6CFF-0B58-3CE7-35CBAE15FA40}"/>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B6BEFAFC-8E1A-04E3-7BF3-7B98E3B4612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1B91F654-5DA3-5683-AE58-AC23C2B140BB}"/>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5" name="Marcador de pie de página 4">
            <a:extLst>
              <a:ext uri="{FF2B5EF4-FFF2-40B4-BE49-F238E27FC236}">
                <a16:creationId xmlns:a16="http://schemas.microsoft.com/office/drawing/2014/main" id="{D9EBD22F-80C6-956C-E16F-0EE47937E99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A3F2B1BB-0D24-1F09-B75E-A8696EA52579}"/>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2528875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51DD9B-63E6-421D-0E39-E95B2B6A0A0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435B7DA3-AF7F-7ADD-531A-35D8AF5A817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A16939B9-A510-FECE-59F0-44ED4B44B336}"/>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5" name="Marcador de pie de página 4">
            <a:extLst>
              <a:ext uri="{FF2B5EF4-FFF2-40B4-BE49-F238E27FC236}">
                <a16:creationId xmlns:a16="http://schemas.microsoft.com/office/drawing/2014/main" id="{15EFAF0D-C6DF-4C01-EADE-818C16DE577F}"/>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id="{5C40B4AF-275E-3C9B-7881-D19E0644D8A7}"/>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1160127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60717B-2029-897D-F695-3F81E3381B5D}"/>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C8E13BC2-CC91-1B7A-00AB-D7D0AEE5BDA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id="{C67AA3CE-F03C-4B07-28EA-5C408FB2ACA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id="{1408D267-24B8-F3D0-D7A3-2EFF0C5D2DA7}"/>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6" name="Marcador de pie de página 5">
            <a:extLst>
              <a:ext uri="{FF2B5EF4-FFF2-40B4-BE49-F238E27FC236}">
                <a16:creationId xmlns:a16="http://schemas.microsoft.com/office/drawing/2014/main" id="{37338FBC-4A91-3A72-B505-36A969E4800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386C6B13-4494-E705-952C-BD8BD614DC73}"/>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3645984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9EB333-15F4-FD9C-E3EC-280F4AD7FD4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284F0F3B-E04C-049E-0869-3D491E2EFF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33A99D3-8B08-FBC9-CC35-DF68CDB14A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id="{ACF6C0DC-CDF8-398C-3D47-1E59312514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73B04FC-A311-2BF0-062B-5D6035D2445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id="{CB9B6A49-8976-DC92-3AB2-9FC640D3F255}"/>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8" name="Marcador de pie de página 7">
            <a:extLst>
              <a:ext uri="{FF2B5EF4-FFF2-40B4-BE49-F238E27FC236}">
                <a16:creationId xmlns:a16="http://schemas.microsoft.com/office/drawing/2014/main" id="{166D8D9C-2D00-849F-6AF8-232E2A3379EC}"/>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id="{67FC9FBA-443B-FE0D-923B-0FFAE1A6131B}"/>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3806141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1DEBC0-3F4C-BE98-02EF-C615E7CBD203}"/>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id="{85CF428C-3FDB-537D-B6A6-B87C1DD9AD6D}"/>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4" name="Marcador de pie de página 3">
            <a:extLst>
              <a:ext uri="{FF2B5EF4-FFF2-40B4-BE49-F238E27FC236}">
                <a16:creationId xmlns:a16="http://schemas.microsoft.com/office/drawing/2014/main" id="{A49572FC-701F-278A-B44C-3CEB33AFBD3D}"/>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id="{530C2A2D-89A6-7939-CBC0-1DE9B20E50EC}"/>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3164640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92FDE2F-A70F-5A5D-12F3-5BB8738CEB47}"/>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3" name="Marcador de pie de página 2">
            <a:extLst>
              <a:ext uri="{FF2B5EF4-FFF2-40B4-BE49-F238E27FC236}">
                <a16:creationId xmlns:a16="http://schemas.microsoft.com/office/drawing/2014/main" id="{F3F92712-B38E-43AB-B635-6829F5EE6CAA}"/>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id="{CA23E55B-FCE0-5CCF-9F32-CD56BA11F029}"/>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1927266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6EAAE7-A619-B359-7001-B7BE7D88659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id="{0A65905B-3CD9-462F-6799-6E3C38969C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id="{94B9462F-5F12-D42B-373D-ACE7E93234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2AEDCF9-B44E-194E-C050-F06D20C2D987}"/>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6" name="Marcador de pie de página 5">
            <a:extLst>
              <a:ext uri="{FF2B5EF4-FFF2-40B4-BE49-F238E27FC236}">
                <a16:creationId xmlns:a16="http://schemas.microsoft.com/office/drawing/2014/main" id="{9857CB0F-A181-BC19-DC11-7807589D0CBF}"/>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76B9964B-00B9-CEE3-1226-05A6012A7470}"/>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806199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77D0EF-4DBE-1CE6-C55F-8BECD9581DF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id="{85378E1C-71A1-47BE-7553-6041D87A71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id="{E1FE8684-F0BA-0A6C-1458-8903F36B14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7D1D25-5477-A28D-DC41-A422F04A88B2}"/>
              </a:ext>
            </a:extLst>
          </p:cNvPr>
          <p:cNvSpPr>
            <a:spLocks noGrp="1"/>
          </p:cNvSpPr>
          <p:nvPr>
            <p:ph type="dt" sz="half" idx="10"/>
          </p:nvPr>
        </p:nvSpPr>
        <p:spPr/>
        <p:txBody>
          <a:bodyPr/>
          <a:lstStyle/>
          <a:p>
            <a:fld id="{DA3D878D-9C95-4AAE-8CD0-E4662158B573}" type="datetimeFigureOut">
              <a:rPr lang="es-AR" smtClean="0"/>
              <a:t>20/8/2023</a:t>
            </a:fld>
            <a:endParaRPr lang="es-AR"/>
          </a:p>
        </p:txBody>
      </p:sp>
      <p:sp>
        <p:nvSpPr>
          <p:cNvPr id="6" name="Marcador de pie de página 5">
            <a:extLst>
              <a:ext uri="{FF2B5EF4-FFF2-40B4-BE49-F238E27FC236}">
                <a16:creationId xmlns:a16="http://schemas.microsoft.com/office/drawing/2014/main" id="{4481728B-8972-AC06-7200-F3089B4B96D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id="{CDA41CF8-EA1C-BC75-7327-5B79926EDBB9}"/>
              </a:ext>
            </a:extLst>
          </p:cNvPr>
          <p:cNvSpPr>
            <a:spLocks noGrp="1"/>
          </p:cNvSpPr>
          <p:nvPr>
            <p:ph type="sldNum" sz="quarter" idx="12"/>
          </p:nvPr>
        </p:nvSpPr>
        <p:spPr/>
        <p:txBody>
          <a:bodyPr/>
          <a:lstStyle/>
          <a:p>
            <a:fld id="{8E4BF28C-7095-443A-A34E-E0E2F3C2E205}" type="slidenum">
              <a:rPr lang="es-AR" smtClean="0"/>
              <a:t>‹Nº›</a:t>
            </a:fld>
            <a:endParaRPr lang="es-AR"/>
          </a:p>
        </p:txBody>
      </p:sp>
    </p:spTree>
    <p:extLst>
      <p:ext uri="{BB962C8B-B14F-4D97-AF65-F5344CB8AC3E}">
        <p14:creationId xmlns:p14="http://schemas.microsoft.com/office/powerpoint/2010/main" val="1894246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87C1BA-3F9C-B028-725A-E2ED9D106B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id="{EBFC266C-6B4F-DBFF-0F2C-2FBDFC5546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id="{0EF26992-62AD-9175-3BF6-512FAE5ECA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D878D-9C95-4AAE-8CD0-E4662158B573}" type="datetimeFigureOut">
              <a:rPr lang="es-AR" smtClean="0"/>
              <a:t>20/8/2023</a:t>
            </a:fld>
            <a:endParaRPr lang="es-AR"/>
          </a:p>
        </p:txBody>
      </p:sp>
      <p:sp>
        <p:nvSpPr>
          <p:cNvPr id="5" name="Marcador de pie de página 4">
            <a:extLst>
              <a:ext uri="{FF2B5EF4-FFF2-40B4-BE49-F238E27FC236}">
                <a16:creationId xmlns:a16="http://schemas.microsoft.com/office/drawing/2014/main" id="{90A98B9A-4858-5FC6-635E-6A62ABC850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id="{A2182121-0620-A972-9E2F-8ADD527423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BF28C-7095-443A-A34E-E0E2F3C2E205}" type="slidenum">
              <a:rPr lang="es-AR" smtClean="0"/>
              <a:t>‹Nº›</a:t>
            </a:fld>
            <a:endParaRPr lang="es-AR"/>
          </a:p>
        </p:txBody>
      </p:sp>
    </p:spTree>
    <p:extLst>
      <p:ext uri="{BB962C8B-B14F-4D97-AF65-F5344CB8AC3E}">
        <p14:creationId xmlns:p14="http://schemas.microsoft.com/office/powerpoint/2010/main" val="1541036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D9D6A5-9794-7AFE-AB99-418EC3B44437}"/>
              </a:ext>
            </a:extLst>
          </p:cNvPr>
          <p:cNvSpPr>
            <a:spLocks noGrp="1"/>
          </p:cNvSpPr>
          <p:nvPr>
            <p:ph type="ctrTitle"/>
          </p:nvPr>
        </p:nvSpPr>
        <p:spPr>
          <a:xfrm>
            <a:off x="1362074" y="160337"/>
            <a:ext cx="9477375" cy="3525838"/>
          </a:xfrm>
        </p:spPr>
        <p:txBody>
          <a:bodyPr>
            <a:normAutofit/>
          </a:bodyPr>
          <a:lstStyle/>
          <a:p>
            <a:r>
              <a:rPr lang="es-AR" b="1" dirty="0">
                <a:latin typeface="Arial" panose="020B0604020202020204" pitchFamily="34" charset="0"/>
                <a:cs typeface="Arial" panose="020B0604020202020204" pitchFamily="34" charset="0"/>
              </a:rPr>
              <a:t>Dirección Nacional de Migraciones</a:t>
            </a:r>
            <a:r>
              <a:rPr lang="es-AR" dirty="0">
                <a:latin typeface="Arial" panose="020B0604020202020204" pitchFamily="34" charset="0"/>
                <a:cs typeface="Arial" panose="020B0604020202020204" pitchFamily="34" charset="0"/>
              </a:rPr>
              <a:t> </a:t>
            </a:r>
            <a:br>
              <a:rPr lang="es-AR" dirty="0">
                <a:latin typeface="Arial" panose="020B0604020202020204" pitchFamily="34" charset="0"/>
                <a:cs typeface="Arial" panose="020B0604020202020204" pitchFamily="34" charset="0"/>
              </a:rPr>
            </a:br>
            <a:br>
              <a:rPr lang="es-AR" dirty="0"/>
            </a:br>
            <a:r>
              <a:rPr lang="es-AR" sz="4800" dirty="0">
                <a:latin typeface="Arial" panose="020B0604020202020204" pitchFamily="34" charset="0"/>
                <a:cs typeface="Arial" panose="020B0604020202020204" pitchFamily="34" charset="0"/>
              </a:rPr>
              <a:t>Desafíos para un acceso federal</a:t>
            </a:r>
          </a:p>
        </p:txBody>
      </p:sp>
      <p:sp>
        <p:nvSpPr>
          <p:cNvPr id="3" name="Subtítulo 2">
            <a:extLst>
              <a:ext uri="{FF2B5EF4-FFF2-40B4-BE49-F238E27FC236}">
                <a16:creationId xmlns:a16="http://schemas.microsoft.com/office/drawing/2014/main" id="{BEF63AE9-CFFC-B802-6567-60F5FB8E41FF}"/>
              </a:ext>
            </a:extLst>
          </p:cNvPr>
          <p:cNvSpPr>
            <a:spLocks noGrp="1"/>
          </p:cNvSpPr>
          <p:nvPr>
            <p:ph type="subTitle" idx="1"/>
          </p:nvPr>
        </p:nvSpPr>
        <p:spPr>
          <a:xfrm>
            <a:off x="1362075" y="3924300"/>
            <a:ext cx="9163050" cy="2228850"/>
          </a:xfrm>
        </p:spPr>
        <p:txBody>
          <a:bodyPr>
            <a:normAutofit/>
          </a:bodyPr>
          <a:lstStyle/>
          <a:p>
            <a:r>
              <a:rPr lang="es-AR" sz="3600" dirty="0"/>
              <a:t>Prof. Alejo Melucci</a:t>
            </a:r>
          </a:p>
          <a:p>
            <a:r>
              <a:rPr lang="es-AR" sz="3600" dirty="0"/>
              <a:t>Departamento de Archivo Intermedio</a:t>
            </a:r>
          </a:p>
        </p:txBody>
      </p:sp>
    </p:spTree>
    <p:extLst>
      <p:ext uri="{BB962C8B-B14F-4D97-AF65-F5344CB8AC3E}">
        <p14:creationId xmlns:p14="http://schemas.microsoft.com/office/powerpoint/2010/main" val="705088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324E0C3-33C7-2093-071D-D4CFD7A9A0C3}"/>
              </a:ext>
            </a:extLst>
          </p:cNvPr>
          <p:cNvPicPr>
            <a:picLocks noChangeAspect="1"/>
          </p:cNvPicPr>
          <p:nvPr/>
        </p:nvPicPr>
        <p:blipFill>
          <a:blip r:embed="rId2"/>
          <a:stretch>
            <a:fillRect/>
          </a:stretch>
        </p:blipFill>
        <p:spPr>
          <a:xfrm>
            <a:off x="169333" y="756356"/>
            <a:ext cx="11830755" cy="6053666"/>
          </a:xfrm>
          <a:prstGeom prst="rect">
            <a:avLst/>
          </a:prstGeom>
        </p:spPr>
      </p:pic>
      <p:sp>
        <p:nvSpPr>
          <p:cNvPr id="4" name="CuadroTexto 3">
            <a:extLst>
              <a:ext uri="{FF2B5EF4-FFF2-40B4-BE49-F238E27FC236}">
                <a16:creationId xmlns:a16="http://schemas.microsoft.com/office/drawing/2014/main" id="{CDE352E3-7D37-B1A6-AB19-7249EBF29406}"/>
              </a:ext>
            </a:extLst>
          </p:cNvPr>
          <p:cNvSpPr txBox="1"/>
          <p:nvPr/>
        </p:nvSpPr>
        <p:spPr>
          <a:xfrm>
            <a:off x="169333" y="203200"/>
            <a:ext cx="6637867" cy="400110"/>
          </a:xfrm>
          <a:prstGeom prst="rect">
            <a:avLst/>
          </a:prstGeom>
          <a:noFill/>
        </p:spPr>
        <p:txBody>
          <a:bodyPr wrap="square" rtlCol="0">
            <a:spAutoFit/>
          </a:bodyPr>
          <a:lstStyle/>
          <a:p>
            <a:r>
              <a:rPr lang="es-AR" sz="2000" b="1" dirty="0"/>
              <a:t>Visualización de la serie </a:t>
            </a:r>
            <a:r>
              <a:rPr lang="es-AR" sz="2000" b="1" dirty="0" err="1"/>
              <a:t>lpme</a:t>
            </a:r>
            <a:r>
              <a:rPr lang="es-AR" sz="2000" b="1" dirty="0"/>
              <a:t> en AGN-Bicentenario</a:t>
            </a:r>
          </a:p>
        </p:txBody>
      </p:sp>
    </p:spTree>
    <p:extLst>
      <p:ext uri="{BB962C8B-B14F-4D97-AF65-F5344CB8AC3E}">
        <p14:creationId xmlns:p14="http://schemas.microsoft.com/office/powerpoint/2010/main" val="1464261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31445450-DC39-818C-0AB5-8C12458322A2}"/>
              </a:ext>
            </a:extLst>
          </p:cNvPr>
          <p:cNvPicPr>
            <a:picLocks noChangeAspect="1"/>
          </p:cNvPicPr>
          <p:nvPr/>
        </p:nvPicPr>
        <p:blipFill>
          <a:blip r:embed="rId2"/>
          <a:stretch>
            <a:fillRect/>
          </a:stretch>
        </p:blipFill>
        <p:spPr>
          <a:xfrm>
            <a:off x="0" y="835378"/>
            <a:ext cx="12177815" cy="5754180"/>
          </a:xfrm>
          <a:prstGeom prst="rect">
            <a:avLst/>
          </a:prstGeom>
        </p:spPr>
      </p:pic>
      <p:sp>
        <p:nvSpPr>
          <p:cNvPr id="5" name="CuadroTexto 4">
            <a:extLst>
              <a:ext uri="{FF2B5EF4-FFF2-40B4-BE49-F238E27FC236}">
                <a16:creationId xmlns:a16="http://schemas.microsoft.com/office/drawing/2014/main" id="{107E355B-5DF8-EE36-7FE9-E25ABE17FA73}"/>
              </a:ext>
            </a:extLst>
          </p:cNvPr>
          <p:cNvSpPr txBox="1"/>
          <p:nvPr/>
        </p:nvSpPr>
        <p:spPr>
          <a:xfrm>
            <a:off x="135467" y="189047"/>
            <a:ext cx="5689600" cy="677108"/>
          </a:xfrm>
          <a:prstGeom prst="rect">
            <a:avLst/>
          </a:prstGeom>
          <a:noFill/>
        </p:spPr>
        <p:txBody>
          <a:bodyPr wrap="square" rtlCol="0">
            <a:spAutoFit/>
          </a:bodyPr>
          <a:lstStyle/>
          <a:p>
            <a:r>
              <a:rPr lang="es-AR" sz="2000" b="1" dirty="0"/>
              <a:t>Visualización de la serie </a:t>
            </a:r>
            <a:r>
              <a:rPr lang="es-AR" sz="2000" b="1" dirty="0" err="1"/>
              <a:t>lpme</a:t>
            </a:r>
            <a:r>
              <a:rPr lang="es-AR" sz="2000" b="1" dirty="0"/>
              <a:t> en AGN-Bicentenario</a:t>
            </a:r>
          </a:p>
          <a:p>
            <a:endParaRPr lang="es-AR" dirty="0"/>
          </a:p>
        </p:txBody>
      </p:sp>
    </p:spTree>
    <p:extLst>
      <p:ext uri="{BB962C8B-B14F-4D97-AF65-F5344CB8AC3E}">
        <p14:creationId xmlns:p14="http://schemas.microsoft.com/office/powerpoint/2010/main" val="3422609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FEE4FD-7FD2-DD36-FF52-B76EB28DDD16}"/>
              </a:ext>
            </a:extLst>
          </p:cNvPr>
          <p:cNvPicPr>
            <a:picLocks noChangeAspect="1"/>
          </p:cNvPicPr>
          <p:nvPr/>
        </p:nvPicPr>
        <p:blipFill>
          <a:blip r:embed="rId2"/>
          <a:stretch>
            <a:fillRect/>
          </a:stretch>
        </p:blipFill>
        <p:spPr>
          <a:xfrm>
            <a:off x="0" y="1670756"/>
            <a:ext cx="4233333" cy="4583288"/>
          </a:xfrm>
          <a:prstGeom prst="rect">
            <a:avLst/>
          </a:prstGeom>
        </p:spPr>
      </p:pic>
      <p:sp>
        <p:nvSpPr>
          <p:cNvPr id="6" name="Flecha: a la derecha 5">
            <a:extLst>
              <a:ext uri="{FF2B5EF4-FFF2-40B4-BE49-F238E27FC236}">
                <a16:creationId xmlns:a16="http://schemas.microsoft.com/office/drawing/2014/main" id="{2F7CC3E5-699B-90C9-FF4E-CF51C4F01CF9}"/>
              </a:ext>
            </a:extLst>
          </p:cNvPr>
          <p:cNvSpPr/>
          <p:nvPr/>
        </p:nvSpPr>
        <p:spPr>
          <a:xfrm>
            <a:off x="4402666" y="3155244"/>
            <a:ext cx="903112" cy="76764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9" name="Imagen 8">
            <a:extLst>
              <a:ext uri="{FF2B5EF4-FFF2-40B4-BE49-F238E27FC236}">
                <a16:creationId xmlns:a16="http://schemas.microsoft.com/office/drawing/2014/main" id="{00A12422-1087-6205-A458-F457CFB8AB11}"/>
              </a:ext>
            </a:extLst>
          </p:cNvPr>
          <p:cNvPicPr>
            <a:picLocks noChangeAspect="1"/>
          </p:cNvPicPr>
          <p:nvPr/>
        </p:nvPicPr>
        <p:blipFill>
          <a:blip r:embed="rId3"/>
          <a:stretch>
            <a:fillRect/>
          </a:stretch>
        </p:blipFill>
        <p:spPr>
          <a:xfrm>
            <a:off x="5554135" y="1185334"/>
            <a:ext cx="6372072" cy="5276041"/>
          </a:xfrm>
          <a:prstGeom prst="rect">
            <a:avLst/>
          </a:prstGeom>
        </p:spPr>
      </p:pic>
      <p:sp>
        <p:nvSpPr>
          <p:cNvPr id="10" name="CuadroTexto 9">
            <a:extLst>
              <a:ext uri="{FF2B5EF4-FFF2-40B4-BE49-F238E27FC236}">
                <a16:creationId xmlns:a16="http://schemas.microsoft.com/office/drawing/2014/main" id="{5EB1112B-CF5F-B8DA-1316-71822510D543}"/>
              </a:ext>
            </a:extLst>
          </p:cNvPr>
          <p:cNvSpPr txBox="1"/>
          <p:nvPr/>
        </p:nvSpPr>
        <p:spPr>
          <a:xfrm>
            <a:off x="90311" y="396625"/>
            <a:ext cx="5689600" cy="677108"/>
          </a:xfrm>
          <a:prstGeom prst="rect">
            <a:avLst/>
          </a:prstGeom>
          <a:noFill/>
        </p:spPr>
        <p:txBody>
          <a:bodyPr wrap="square" rtlCol="0">
            <a:spAutoFit/>
          </a:bodyPr>
          <a:lstStyle/>
          <a:p>
            <a:r>
              <a:rPr lang="es-AR" sz="2000" b="1" dirty="0"/>
              <a:t>Visualización de la serie </a:t>
            </a:r>
            <a:r>
              <a:rPr lang="es-AR" sz="2000" b="1" dirty="0" err="1"/>
              <a:t>lpme</a:t>
            </a:r>
            <a:r>
              <a:rPr lang="es-AR" sz="2000" b="1" dirty="0"/>
              <a:t> en AGN-Bicentenario</a:t>
            </a:r>
          </a:p>
          <a:p>
            <a:endParaRPr lang="es-AR" dirty="0"/>
          </a:p>
        </p:txBody>
      </p:sp>
    </p:spTree>
    <p:extLst>
      <p:ext uri="{BB962C8B-B14F-4D97-AF65-F5344CB8AC3E}">
        <p14:creationId xmlns:p14="http://schemas.microsoft.com/office/powerpoint/2010/main" val="1865857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3FC6402A-8298-F5F3-13EB-C6FE8C900C3A}"/>
              </a:ext>
            </a:extLst>
          </p:cNvPr>
          <p:cNvSpPr txBox="1"/>
          <p:nvPr/>
        </p:nvSpPr>
        <p:spPr>
          <a:xfrm>
            <a:off x="571500" y="504825"/>
            <a:ext cx="10915650" cy="38164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2800" b="1" dirty="0">
                <a:solidFill>
                  <a:prstClr val="black"/>
                </a:solidFill>
                <a:latin typeface="Calibri" panose="020F0502020204030204"/>
              </a:rPr>
              <a:t>Tareas pendientes: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A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2800" b="1" dirty="0">
                <a:solidFill>
                  <a:prstClr val="black"/>
                </a:solidFill>
                <a:latin typeface="Calibri" panose="020F0502020204030204"/>
              </a:rPr>
              <a:t>-Descripción de nuevas series a digitalizar: </a:t>
            </a:r>
            <a:r>
              <a:rPr lang="es-AR" sz="2800" b="1" dirty="0" err="1">
                <a:solidFill>
                  <a:prstClr val="black"/>
                </a:solidFill>
                <a:latin typeface="Calibri" panose="020F0502020204030204"/>
              </a:rPr>
              <a:t>lmps</a:t>
            </a:r>
            <a:r>
              <a:rPr lang="es-AR" sz="2800" b="1" dirty="0">
                <a:solidFill>
                  <a:prstClr val="black"/>
                </a:solidFill>
                <a:latin typeface="Calibri" panose="020F0502020204030204"/>
              </a:rPr>
              <a:t> 202 unidades documentales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Calibri" panose="020F0502020204030204"/>
                <a:ea typeface="+mn-ea"/>
                <a:cs typeface="+mn-cs"/>
              </a:rPr>
              <a:t>-Ingesta de </a:t>
            </a:r>
            <a:r>
              <a:rPr lang="es-AR" sz="2800" b="1" dirty="0">
                <a:solidFill>
                  <a:prstClr val="black"/>
                </a:solidFill>
                <a:latin typeface="Calibri" panose="020F0502020204030204"/>
              </a:rPr>
              <a:t>las 24,400 UDC de </a:t>
            </a:r>
            <a:r>
              <a:rPr lang="es-AR" sz="2800" b="1" dirty="0" err="1">
                <a:solidFill>
                  <a:prstClr val="black"/>
                </a:solidFill>
                <a:latin typeface="Calibri" panose="020F0502020204030204"/>
              </a:rPr>
              <a:t>aim</a:t>
            </a:r>
            <a:r>
              <a:rPr lang="es-AR" sz="2800" b="1" dirty="0">
                <a:solidFill>
                  <a:prstClr val="black"/>
                </a:solidFill>
                <a:latin typeface="Calibri" panose="020F0502020204030204"/>
              </a:rPr>
              <a:t> y 1900 de </a:t>
            </a:r>
            <a:r>
              <a:rPr lang="es-AR" sz="2800" b="1" dirty="0" err="1">
                <a:solidFill>
                  <a:prstClr val="black"/>
                </a:solidFill>
                <a:latin typeface="Calibri" panose="020F0502020204030204"/>
              </a:rPr>
              <a:t>cci</a:t>
            </a:r>
            <a:endParaRPr lang="es-AR" sz="2800"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Calibri" panose="020F0502020204030204"/>
                <a:ea typeface="+mn-ea"/>
                <a:cs typeface="+mn-cs"/>
              </a:rPr>
              <a:t>-Carga de descripciones normalizadas de todas las series (UDC) en ATOM</a:t>
            </a:r>
          </a:p>
          <a:p>
            <a:pPr marL="0" marR="0" lvl="0" indent="0" algn="l" defTabSz="914400" rtl="0" eaLnBrk="1" fontAlgn="auto" latinLnBrk="0" hangingPunct="1">
              <a:lnSpc>
                <a:spcPct val="100000"/>
              </a:lnSpc>
              <a:spcBef>
                <a:spcPts val="0"/>
              </a:spcBef>
              <a:spcAft>
                <a:spcPts val="0"/>
              </a:spcAft>
              <a:buClrTx/>
              <a:buSzTx/>
              <a:buFontTx/>
              <a:buNone/>
              <a:tabLst/>
              <a:defRPr/>
            </a:pPr>
            <a:r>
              <a:rPr lang="es-AR" sz="2800" b="1" dirty="0">
                <a:solidFill>
                  <a:prstClr val="black"/>
                </a:solidFill>
                <a:latin typeface="Calibri" panose="020F0502020204030204"/>
              </a:rPr>
              <a:t>-Establecer pruebas de visualización en ATOM de las series </a:t>
            </a:r>
            <a:r>
              <a:rPr lang="es-AR" sz="2800" b="1" dirty="0" err="1">
                <a:solidFill>
                  <a:prstClr val="black"/>
                </a:solidFill>
                <a:latin typeface="Calibri" panose="020F0502020204030204"/>
              </a:rPr>
              <a:t>aim</a:t>
            </a:r>
            <a:r>
              <a:rPr lang="es-AR" sz="2800" b="1" dirty="0">
                <a:solidFill>
                  <a:prstClr val="black"/>
                </a:solidFill>
                <a:latin typeface="Calibri" panose="020F0502020204030204"/>
              </a:rPr>
              <a:t> y </a:t>
            </a:r>
            <a:r>
              <a:rPr lang="es-AR" sz="2800" b="1" dirty="0" err="1">
                <a:solidFill>
                  <a:prstClr val="black"/>
                </a:solidFill>
                <a:latin typeface="Calibri" panose="020F0502020204030204"/>
              </a:rPr>
              <a:t>cci</a:t>
            </a:r>
            <a:r>
              <a:rPr lang="es-AR" sz="2800" b="1" dirty="0">
                <a:solidFill>
                  <a:prstClr val="black"/>
                </a:solidFill>
                <a:latin typeface="Calibri" panose="020F0502020204030204"/>
              </a:rPr>
              <a:t> una vez </a:t>
            </a:r>
            <a:r>
              <a:rPr lang="es-AR" sz="2800" b="1" dirty="0" err="1">
                <a:solidFill>
                  <a:prstClr val="black"/>
                </a:solidFill>
                <a:latin typeface="Calibri" panose="020F0502020204030204"/>
              </a:rPr>
              <a:t>ingestadas</a:t>
            </a:r>
            <a:endParaRPr lang="es-AR" sz="2800"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A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9987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3FC6402A-8298-F5F3-13EB-C6FE8C900C3A}"/>
              </a:ext>
            </a:extLst>
          </p:cNvPr>
          <p:cNvSpPr txBox="1"/>
          <p:nvPr/>
        </p:nvSpPr>
        <p:spPr>
          <a:xfrm>
            <a:off x="571500" y="504825"/>
            <a:ext cx="10915650" cy="53860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AR" sz="2800" b="1" u="sng" dirty="0">
                <a:solidFill>
                  <a:prstClr val="black"/>
                </a:solidFill>
                <a:latin typeface="Calibri" panose="020F0502020204030204"/>
              </a:rPr>
              <a:t>Desafíos para garantizar un acceso federal al acervo del AGN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AR" sz="2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AR" sz="2800" b="1" dirty="0">
                <a:solidFill>
                  <a:prstClr val="black"/>
                </a:solidFill>
                <a:latin typeface="Calibri" panose="020F0502020204030204"/>
              </a:rPr>
              <a:t>-</a:t>
            </a:r>
            <a:r>
              <a:rPr lang="es-AR" sz="2000" b="1" dirty="0">
                <a:solidFill>
                  <a:prstClr val="black"/>
                </a:solidFill>
                <a:latin typeface="Calibri" panose="020F0502020204030204"/>
              </a:rPr>
              <a:t>Ninguna herramienta tecnológica es en sí misma la respuesta final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2000" b="1" i="0" u="none" strike="noStrike" kern="1200" cap="none" spc="0" normalizeH="0" baseline="0" noProof="0" dirty="0">
                <a:ln>
                  <a:noFill/>
                </a:ln>
                <a:solidFill>
                  <a:prstClr val="black"/>
                </a:solidFill>
                <a:effectLst/>
                <a:uLnTx/>
                <a:uFillTx/>
                <a:latin typeface="Calibri" panose="020F0502020204030204"/>
                <a:ea typeface="+mn-ea"/>
                <a:cs typeface="+mn-cs"/>
              </a:rPr>
              <a:t>-</a:t>
            </a:r>
            <a:r>
              <a:rPr lang="es-AR" sz="2000" b="1" dirty="0">
                <a:solidFill>
                  <a:prstClr val="black"/>
                </a:solidFill>
                <a:latin typeface="Calibri" panose="020F0502020204030204"/>
              </a:rPr>
              <a:t>Los problemas que experimentamos en documentos analógicos no sólo pueden sostenerse siendo objetos digitales, sino que además se suman los nuevos atinentes a su preservación y difusión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2000" b="1" i="0" u="none" strike="noStrike" kern="1200" cap="none" spc="0" normalizeH="0" baseline="0" noProof="0" dirty="0">
                <a:ln>
                  <a:noFill/>
                </a:ln>
                <a:solidFill>
                  <a:prstClr val="black"/>
                </a:solidFill>
                <a:effectLst/>
                <a:uLnTx/>
                <a:uFillTx/>
                <a:latin typeface="Calibri" panose="020F0502020204030204"/>
                <a:ea typeface="+mn-ea"/>
                <a:cs typeface="+mn-cs"/>
              </a:rPr>
              <a:t>-Las relaciones inter disc</a:t>
            </a:r>
            <a:r>
              <a:rPr lang="es-AR" sz="2000" b="1" dirty="0" err="1">
                <a:solidFill>
                  <a:prstClr val="black"/>
                </a:solidFill>
                <a:latin typeface="Calibri" panose="020F0502020204030204"/>
              </a:rPr>
              <a:t>iplinarios</a:t>
            </a:r>
            <a:r>
              <a:rPr lang="es-AR" sz="2000" b="1" dirty="0">
                <a:solidFill>
                  <a:prstClr val="black"/>
                </a:solidFill>
                <a:latin typeface="Calibri" panose="020F0502020204030204"/>
              </a:rPr>
              <a:t> no deben ser un mero acto declaratorio, sino un compromiso que se debe plasmar en grupos de trabajo consolidados. Los encapsulamientos departamentales atentan con los desafíos de un Archivo del siglo XXI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2000" b="1" i="0" u="none" strike="noStrike" kern="1200" cap="none" spc="0" normalizeH="0" baseline="0" noProof="0" dirty="0">
                <a:ln>
                  <a:noFill/>
                </a:ln>
                <a:solidFill>
                  <a:prstClr val="black"/>
                </a:solidFill>
                <a:effectLst/>
                <a:uLnTx/>
                <a:uFillTx/>
                <a:latin typeface="Calibri" panose="020F0502020204030204"/>
                <a:ea typeface="+mn-ea"/>
                <a:cs typeface="+mn-cs"/>
              </a:rPr>
              <a:t>-La perspectiva archivista debe ampliarse y hacer propia las tareas de preservación digital y difusión web. En tanto ya no alcanza disponer de un acervo identificado, descripto y dispuesto a la consulta en forma analógica</a:t>
            </a:r>
          </a:p>
          <a:p>
            <a:pPr marL="0" marR="0" lvl="0" indent="0" algn="l" defTabSz="914400" rtl="0" eaLnBrk="1" fontAlgn="auto" latinLnBrk="0" hangingPunct="1">
              <a:lnSpc>
                <a:spcPct val="100000"/>
              </a:lnSpc>
              <a:spcBef>
                <a:spcPts val="0"/>
              </a:spcBef>
              <a:spcAft>
                <a:spcPts val="0"/>
              </a:spcAft>
              <a:buClrTx/>
              <a:buSzTx/>
              <a:buFontTx/>
              <a:buNone/>
              <a:tabLst/>
              <a:defRPr/>
            </a:pPr>
            <a:r>
              <a:rPr lang="es-AR" sz="2000" b="1" dirty="0">
                <a:solidFill>
                  <a:prstClr val="black"/>
                </a:solidFill>
                <a:latin typeface="Calibri" panose="020F0502020204030204"/>
              </a:rPr>
              <a:t>-La federalización del acceso a nuestro acervo documental debe ser la guía de nuestras acciones cotidianas</a:t>
            </a:r>
          </a:p>
          <a:p>
            <a:pPr marL="0" marR="0" lvl="0" indent="0" algn="l" defTabSz="914400" rtl="0" eaLnBrk="1" fontAlgn="auto" latinLnBrk="0" hangingPunct="1">
              <a:lnSpc>
                <a:spcPct val="100000"/>
              </a:lnSpc>
              <a:spcBef>
                <a:spcPts val="0"/>
              </a:spcBef>
              <a:spcAft>
                <a:spcPts val="0"/>
              </a:spcAft>
              <a:buClrTx/>
              <a:buSzTx/>
              <a:buFontTx/>
              <a:buNone/>
              <a:tabLst/>
              <a:defRPr/>
            </a:pPr>
            <a:r>
              <a:rPr lang="es-AR" sz="2000" b="1" dirty="0">
                <a:solidFill>
                  <a:prstClr val="black"/>
                </a:solidFill>
                <a:latin typeface="Calibri" panose="020F0502020204030204"/>
              </a:rPr>
              <a:t>-El reconocimiento profesional de los y las archivistas es imprescindible para poder apuntalar los desafíos de la gestión documental del Siglo XXI, tanto para documentos digitalizados como para los nativos.</a:t>
            </a:r>
            <a:endParaRPr kumimoji="0" lang="es-A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945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3FC6402A-8298-F5F3-13EB-C6FE8C900C3A}"/>
              </a:ext>
            </a:extLst>
          </p:cNvPr>
          <p:cNvSpPr txBox="1"/>
          <p:nvPr/>
        </p:nvSpPr>
        <p:spPr>
          <a:xfrm>
            <a:off x="571500" y="504825"/>
            <a:ext cx="10915650" cy="5693866"/>
          </a:xfrm>
          <a:prstGeom prst="rect">
            <a:avLst/>
          </a:prstGeom>
          <a:noFill/>
        </p:spPr>
        <p:txBody>
          <a:bodyPr wrap="square" rtlCol="0">
            <a:spAutoFit/>
          </a:bodyPr>
          <a:lstStyle/>
          <a:p>
            <a:r>
              <a:rPr lang="es-AR" sz="2800" b="1" dirty="0"/>
              <a:t>Características generales del proyecto</a:t>
            </a:r>
            <a:r>
              <a:rPr lang="es-AR" dirty="0"/>
              <a:t>:</a:t>
            </a:r>
          </a:p>
          <a:p>
            <a:endParaRPr lang="es-AR" sz="2400" dirty="0">
              <a:latin typeface="Arial" panose="020B0604020202020204" pitchFamily="34" charset="0"/>
              <a:cs typeface="Arial" panose="020B0604020202020204" pitchFamily="34" charset="0"/>
            </a:endParaRPr>
          </a:p>
          <a:p>
            <a:r>
              <a:rPr lang="es-AR" sz="2400" dirty="0">
                <a:latin typeface="Arial" panose="020B0604020202020204" pitchFamily="34" charset="0"/>
                <a:cs typeface="Arial" panose="020B0604020202020204" pitchFamily="34" charset="0"/>
              </a:rPr>
              <a:t>-Descripción normalizada de todas las series que integran el fondo</a:t>
            </a:r>
          </a:p>
          <a:p>
            <a:r>
              <a:rPr lang="es-AR" sz="2400" dirty="0">
                <a:latin typeface="Arial" panose="020B0604020202020204" pitchFamily="34" charset="0"/>
                <a:cs typeface="Arial" panose="020B0604020202020204" pitchFamily="34" charset="0"/>
              </a:rPr>
              <a:t>-Relevamiento y puesta a punto del estado de conservación de las unidades documentales</a:t>
            </a:r>
          </a:p>
          <a:p>
            <a:r>
              <a:rPr lang="es-AR" sz="2400" dirty="0">
                <a:latin typeface="Arial" panose="020B0604020202020204" pitchFamily="34" charset="0"/>
                <a:cs typeface="Arial" panose="020B0604020202020204" pitchFamily="34" charset="0"/>
              </a:rPr>
              <a:t>-Pensar un esquema de digitalización que permita tanto la creación de los objetos digitales, como el control de los códigos de identificación de cada unidad documental</a:t>
            </a:r>
          </a:p>
          <a:p>
            <a:r>
              <a:rPr lang="es-AR" sz="2400" dirty="0">
                <a:latin typeface="Arial" panose="020B0604020202020204" pitchFamily="34" charset="0"/>
                <a:cs typeface="Arial" panose="020B0604020202020204" pitchFamily="34" charset="0"/>
              </a:rPr>
              <a:t>-Recuperación del objeto digital transferido por disco duro (control de cadena de custodia)</a:t>
            </a:r>
          </a:p>
          <a:p>
            <a:r>
              <a:rPr lang="es-AR" sz="2400" dirty="0">
                <a:latin typeface="Arial" panose="020B0604020202020204" pitchFamily="34" charset="0"/>
                <a:cs typeface="Arial" panose="020B0604020202020204" pitchFamily="34" charset="0"/>
              </a:rPr>
              <a:t>-Control de integridad del contenido y nominación de los objetos digitales</a:t>
            </a:r>
          </a:p>
          <a:p>
            <a:r>
              <a:rPr lang="es-AR" sz="2400" dirty="0">
                <a:latin typeface="Arial" panose="020B0604020202020204" pitchFamily="34" charset="0"/>
                <a:cs typeface="Arial" panose="020B0604020202020204" pitchFamily="34" charset="0"/>
              </a:rPr>
              <a:t>-Carga al espacio de guarda del Ministerio (Master-</a:t>
            </a:r>
            <a:r>
              <a:rPr lang="es-AR" sz="2400" dirty="0" err="1">
                <a:latin typeface="Arial" panose="020B0604020202020204" pitchFamily="34" charset="0"/>
                <a:cs typeface="Arial" panose="020B0604020202020204" pitchFamily="34" charset="0"/>
              </a:rPr>
              <a:t>Isilon</a:t>
            </a:r>
            <a:r>
              <a:rPr lang="es-AR" sz="2400" dirty="0">
                <a:latin typeface="Arial" panose="020B0604020202020204" pitchFamily="34" charset="0"/>
                <a:cs typeface="Arial" panose="020B0604020202020204" pitchFamily="34" charset="0"/>
              </a:rPr>
              <a:t>)</a:t>
            </a:r>
          </a:p>
          <a:p>
            <a:r>
              <a:rPr lang="es-AR" sz="2400" dirty="0">
                <a:latin typeface="Arial" panose="020B0604020202020204" pitchFamily="34" charset="0"/>
                <a:cs typeface="Arial" panose="020B0604020202020204" pitchFamily="34" charset="0"/>
              </a:rPr>
              <a:t>-Ingesta media programa de desarrollo propio (Gestión-</a:t>
            </a:r>
            <a:r>
              <a:rPr lang="es-AR" sz="2400" dirty="0" err="1">
                <a:latin typeface="Arial" panose="020B0604020202020204" pitchFamily="34" charset="0"/>
                <a:cs typeface="Arial" panose="020B0604020202020204" pitchFamily="34" charset="0"/>
              </a:rPr>
              <a:t>Doc</a:t>
            </a:r>
            <a:r>
              <a:rPr lang="es-AR" sz="2400" dirty="0">
                <a:latin typeface="Arial" panose="020B0604020202020204" pitchFamily="34" charset="0"/>
                <a:cs typeface="Arial" panose="020B0604020202020204" pitchFamily="34" charset="0"/>
              </a:rPr>
              <a:t>)</a:t>
            </a:r>
          </a:p>
          <a:p>
            <a:r>
              <a:rPr lang="es-AR" sz="2400" dirty="0">
                <a:latin typeface="Arial" panose="020B0604020202020204" pitchFamily="34" charset="0"/>
                <a:cs typeface="Arial" panose="020B0604020202020204" pitchFamily="34" charset="0"/>
              </a:rPr>
              <a:t>-Control de derivadas y metadatos para la preservación digital</a:t>
            </a:r>
          </a:p>
          <a:p>
            <a:r>
              <a:rPr lang="es-AR" sz="2400" dirty="0">
                <a:latin typeface="Arial" panose="020B0604020202020204" pitchFamily="34" charset="0"/>
                <a:cs typeface="Arial" panose="020B0604020202020204" pitchFamily="34" charset="0"/>
              </a:rPr>
              <a:t>-Espacios de visualización web para los objetos digitales</a:t>
            </a:r>
          </a:p>
        </p:txBody>
      </p:sp>
    </p:spTree>
    <p:extLst>
      <p:ext uri="{BB962C8B-B14F-4D97-AF65-F5344CB8AC3E}">
        <p14:creationId xmlns:p14="http://schemas.microsoft.com/office/powerpoint/2010/main" val="3275033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AF6A761-36D4-BF05-D5A6-B16A7A9FE69A}"/>
              </a:ext>
            </a:extLst>
          </p:cNvPr>
          <p:cNvSpPr txBox="1"/>
          <p:nvPr/>
        </p:nvSpPr>
        <p:spPr>
          <a:xfrm>
            <a:off x="249116" y="265234"/>
            <a:ext cx="10820400" cy="461665"/>
          </a:xfrm>
          <a:prstGeom prst="rect">
            <a:avLst/>
          </a:prstGeom>
          <a:noFill/>
        </p:spPr>
        <p:txBody>
          <a:bodyPr wrap="square" rtlCol="0">
            <a:spAutoFit/>
          </a:bodyPr>
          <a:lstStyle/>
          <a:p>
            <a:r>
              <a:rPr lang="es-AR" sz="24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Descripción y conservación de las series documentales</a:t>
            </a:r>
          </a:p>
        </p:txBody>
      </p:sp>
      <p:sp>
        <p:nvSpPr>
          <p:cNvPr id="3" name="Elipse 2">
            <a:extLst>
              <a:ext uri="{FF2B5EF4-FFF2-40B4-BE49-F238E27FC236}">
                <a16:creationId xmlns:a16="http://schemas.microsoft.com/office/drawing/2014/main" id="{D4BD447D-1263-E26A-D705-11888E038B6E}"/>
              </a:ext>
            </a:extLst>
          </p:cNvPr>
          <p:cNvSpPr/>
          <p:nvPr/>
        </p:nvSpPr>
        <p:spPr>
          <a:xfrm>
            <a:off x="527538" y="996462"/>
            <a:ext cx="3294185" cy="474958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Libros de entradas de pasajeros vía marítima</a:t>
            </a:r>
          </a:p>
          <a:p>
            <a:pPr algn="ctr"/>
            <a:endParaRPr lang="es-AR" dirty="0">
              <a:latin typeface="Arial" panose="020B0604020202020204" pitchFamily="34" charset="0"/>
              <a:cs typeface="Arial" panose="020B0604020202020204" pitchFamily="34" charset="0"/>
            </a:endParaRPr>
          </a:p>
          <a:p>
            <a:pPr algn="ctr"/>
            <a:r>
              <a:rPr lang="es-AR" dirty="0">
                <a:latin typeface="Arial" panose="020B0604020202020204" pitchFamily="34" charset="0"/>
                <a:cs typeface="Arial" panose="020B0604020202020204" pitchFamily="34" charset="0"/>
              </a:rPr>
              <a:t>804 Libros</a:t>
            </a:r>
          </a:p>
          <a:p>
            <a:pPr algn="ctr"/>
            <a:r>
              <a:rPr lang="es-AR" dirty="0">
                <a:latin typeface="Arial" panose="020B0604020202020204" pitchFamily="34" charset="0"/>
                <a:cs typeface="Arial" panose="020B0604020202020204" pitchFamily="34" charset="0"/>
              </a:rPr>
              <a:t>Descripción finalizada previo digitalización</a:t>
            </a:r>
          </a:p>
          <a:p>
            <a:pPr algn="ctr"/>
            <a:r>
              <a:rPr lang="es-AR" dirty="0">
                <a:latin typeface="Arial" panose="020B0604020202020204" pitchFamily="34" charset="0"/>
                <a:cs typeface="Arial" panose="020B0604020202020204" pitchFamily="34" charset="0"/>
              </a:rPr>
              <a:t>100 Acondicionados</a:t>
            </a:r>
          </a:p>
          <a:p>
            <a:pPr algn="ctr"/>
            <a:r>
              <a:rPr lang="es-AR" dirty="0">
                <a:latin typeface="Arial" panose="020B0604020202020204" pitchFamily="34" charset="0"/>
                <a:cs typeface="Arial" panose="020B0604020202020204" pitchFamily="34" charset="0"/>
              </a:rPr>
              <a:t>600 en esquemas de trabajo</a:t>
            </a:r>
          </a:p>
          <a:p>
            <a:pPr algn="ctr"/>
            <a:endParaRPr lang="es-AR" dirty="0"/>
          </a:p>
          <a:p>
            <a:pPr algn="ctr"/>
            <a:endParaRPr lang="es-AR" dirty="0"/>
          </a:p>
        </p:txBody>
      </p:sp>
      <p:sp>
        <p:nvSpPr>
          <p:cNvPr id="4" name="Elipse 3">
            <a:extLst>
              <a:ext uri="{FF2B5EF4-FFF2-40B4-BE49-F238E27FC236}">
                <a16:creationId xmlns:a16="http://schemas.microsoft.com/office/drawing/2014/main" id="{BF0CF34D-F8F4-79DA-D82D-75451C9750CD}"/>
              </a:ext>
            </a:extLst>
          </p:cNvPr>
          <p:cNvSpPr/>
          <p:nvPr/>
        </p:nvSpPr>
        <p:spPr>
          <a:xfrm>
            <a:off x="4448907" y="996463"/>
            <a:ext cx="3294185" cy="474958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Actas de inspección marítima</a:t>
            </a:r>
          </a:p>
          <a:p>
            <a:pPr algn="ctr"/>
            <a:endParaRPr lang="es-AR" dirty="0">
              <a:latin typeface="Arial" panose="020B0604020202020204" pitchFamily="34" charset="0"/>
              <a:cs typeface="Arial" panose="020B0604020202020204" pitchFamily="34" charset="0"/>
            </a:endParaRPr>
          </a:p>
          <a:p>
            <a:pPr algn="ctr"/>
            <a:r>
              <a:rPr lang="es-AR" dirty="0">
                <a:latin typeface="Arial" panose="020B0604020202020204" pitchFamily="34" charset="0"/>
                <a:cs typeface="Arial" panose="020B0604020202020204" pitchFamily="34" charset="0"/>
              </a:rPr>
              <a:t>24,400 unidades documentales descriptas previa digitalización</a:t>
            </a:r>
          </a:p>
          <a:p>
            <a:pPr algn="ctr"/>
            <a:r>
              <a:rPr lang="es-AR" dirty="0">
                <a:latin typeface="Arial" panose="020B0604020202020204" pitchFamily="34" charset="0"/>
                <a:cs typeface="Arial" panose="020B0604020202020204" pitchFamily="34" charset="0"/>
              </a:rPr>
              <a:t>Muestreo de estado de conservación, resultando óptimas en un 95%</a:t>
            </a:r>
          </a:p>
          <a:p>
            <a:pPr algn="ctr"/>
            <a:endParaRPr lang="es-AR" dirty="0"/>
          </a:p>
        </p:txBody>
      </p:sp>
      <p:sp>
        <p:nvSpPr>
          <p:cNvPr id="5" name="Elipse 4">
            <a:extLst>
              <a:ext uri="{FF2B5EF4-FFF2-40B4-BE49-F238E27FC236}">
                <a16:creationId xmlns:a16="http://schemas.microsoft.com/office/drawing/2014/main" id="{1F079B38-AC2A-76BD-E8A5-8748A04FE819}"/>
              </a:ext>
            </a:extLst>
          </p:cNvPr>
          <p:cNvSpPr/>
          <p:nvPr/>
        </p:nvSpPr>
        <p:spPr>
          <a:xfrm>
            <a:off x="8370277" y="996462"/>
            <a:ext cx="3294185" cy="46833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Cédulas Consulares de Identidad</a:t>
            </a:r>
          </a:p>
          <a:p>
            <a:pPr algn="ctr"/>
            <a:endParaRPr lang="es-AR" dirty="0">
              <a:latin typeface="Arial" panose="020B0604020202020204" pitchFamily="34" charset="0"/>
              <a:cs typeface="Arial" panose="020B0604020202020204" pitchFamily="34" charset="0"/>
            </a:endParaRPr>
          </a:p>
          <a:p>
            <a:pPr algn="ctr"/>
            <a:r>
              <a:rPr lang="es-AR" dirty="0">
                <a:latin typeface="Arial" panose="020B0604020202020204" pitchFamily="34" charset="0"/>
                <a:cs typeface="Arial" panose="020B0604020202020204" pitchFamily="34" charset="0"/>
              </a:rPr>
              <a:t>1902 Unidades de conservación descriptas</a:t>
            </a:r>
          </a:p>
          <a:p>
            <a:pPr algn="ctr"/>
            <a:r>
              <a:rPr lang="es-AR" dirty="0">
                <a:latin typeface="Arial" panose="020B0604020202020204" pitchFamily="34" charset="0"/>
                <a:cs typeface="Arial" panose="020B0604020202020204" pitchFamily="34" charset="0"/>
              </a:rPr>
              <a:t>100,000 Unidades Documentales</a:t>
            </a:r>
          </a:p>
          <a:p>
            <a:pPr algn="ctr"/>
            <a:r>
              <a:rPr lang="es-AR" dirty="0">
                <a:latin typeface="Arial" panose="020B0604020202020204" pitchFamily="34" charset="0"/>
                <a:cs typeface="Arial" panose="020B0604020202020204" pitchFamily="34" charset="0"/>
              </a:rPr>
              <a:t>Muestreo de estado de conservación, resultando óptimas en un 95%</a:t>
            </a:r>
          </a:p>
          <a:p>
            <a:pPr algn="ctr"/>
            <a:endParaRPr lang="es-AR" dirty="0"/>
          </a:p>
        </p:txBody>
      </p:sp>
    </p:spTree>
    <p:extLst>
      <p:ext uri="{BB962C8B-B14F-4D97-AF65-F5344CB8AC3E}">
        <p14:creationId xmlns:p14="http://schemas.microsoft.com/office/powerpoint/2010/main" val="1501180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3FC6402A-8298-F5F3-13EB-C6FE8C900C3A}"/>
              </a:ext>
            </a:extLst>
          </p:cNvPr>
          <p:cNvSpPr txBox="1"/>
          <p:nvPr/>
        </p:nvSpPr>
        <p:spPr>
          <a:xfrm>
            <a:off x="90311" y="90073"/>
            <a:ext cx="10915650"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AR" sz="2800" b="1" i="0" u="none" strike="noStrike" kern="1200" cap="none" spc="0" normalizeH="0" baseline="0" noProof="0" dirty="0">
                <a:ln>
                  <a:noFill/>
                </a:ln>
                <a:solidFill>
                  <a:prstClr val="black"/>
                </a:solidFill>
                <a:effectLst/>
                <a:uLnTx/>
                <a:uFillTx/>
                <a:latin typeface="Calibri" panose="020F0502020204030204"/>
                <a:ea typeface="+mn-ea"/>
                <a:cs typeface="+mn-cs"/>
              </a:rPr>
              <a:t>Digitalización:</a:t>
            </a:r>
            <a:endParaRPr kumimoji="0" lang="es-A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AR"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ángulo 1">
            <a:extLst>
              <a:ext uri="{FF2B5EF4-FFF2-40B4-BE49-F238E27FC236}">
                <a16:creationId xmlns:a16="http://schemas.microsoft.com/office/drawing/2014/main" id="{505C673F-B9AE-8442-AC58-8CFD89A0DAE4}"/>
              </a:ext>
            </a:extLst>
          </p:cNvPr>
          <p:cNvSpPr/>
          <p:nvPr/>
        </p:nvSpPr>
        <p:spPr>
          <a:xfrm>
            <a:off x="338667" y="876124"/>
            <a:ext cx="2991554" cy="30254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Libros de Pasajeros:</a:t>
            </a:r>
          </a:p>
          <a:p>
            <a:pPr algn="ctr"/>
            <a:r>
              <a:rPr lang="es-AR" dirty="0">
                <a:latin typeface="Arial" panose="020B0604020202020204" pitchFamily="34" charset="0"/>
                <a:cs typeface="Arial" panose="020B0604020202020204" pitchFamily="34" charset="0"/>
              </a:rPr>
              <a:t>Se acondicionaron y digitalizaron más de 100 libros entre agosto de 2022 y agosto de 2023</a:t>
            </a:r>
          </a:p>
          <a:p>
            <a:pPr algn="ctr"/>
            <a:r>
              <a:rPr lang="es-AR" dirty="0">
                <a:latin typeface="Arial" panose="020B0604020202020204" pitchFamily="34" charset="0"/>
                <a:cs typeface="Arial" panose="020B0604020202020204" pitchFamily="34" charset="0"/>
              </a:rPr>
              <a:t>Se realizó un relevamiento del restante, definiendo prioridades de intervención</a:t>
            </a:r>
          </a:p>
        </p:txBody>
      </p:sp>
      <p:sp>
        <p:nvSpPr>
          <p:cNvPr id="4" name="Rectángulo 3">
            <a:extLst>
              <a:ext uri="{FF2B5EF4-FFF2-40B4-BE49-F238E27FC236}">
                <a16:creationId xmlns:a16="http://schemas.microsoft.com/office/drawing/2014/main" id="{9D270851-8758-D707-6D76-C9667FBA32DB}"/>
              </a:ext>
            </a:extLst>
          </p:cNvPr>
          <p:cNvSpPr/>
          <p:nvPr/>
        </p:nvSpPr>
        <p:spPr>
          <a:xfrm>
            <a:off x="4219575" y="876124"/>
            <a:ext cx="3276247" cy="30254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Actas de inspección marítima:</a:t>
            </a:r>
          </a:p>
          <a:p>
            <a:pPr algn="ctr"/>
            <a:r>
              <a:rPr lang="es-AR" dirty="0">
                <a:latin typeface="Arial" panose="020B0604020202020204" pitchFamily="34" charset="0"/>
                <a:cs typeface="Arial" panose="020B0604020202020204" pitchFamily="34" charset="0"/>
              </a:rPr>
              <a:t>Se digitalizó el total de las 24,400 unidas documentales entre agosto de 2022 y marzo de 2023</a:t>
            </a:r>
          </a:p>
          <a:p>
            <a:pPr algn="ctr"/>
            <a:r>
              <a:rPr lang="es-AR" dirty="0">
                <a:latin typeface="Arial" panose="020B0604020202020204" pitchFamily="34" charset="0"/>
                <a:cs typeface="Arial" panose="020B0604020202020204" pitchFamily="34" charset="0"/>
              </a:rPr>
              <a:t>Se incorporaron a la descripción unas 700 novedades resultantes del proceso de digitalización</a:t>
            </a:r>
          </a:p>
        </p:txBody>
      </p:sp>
      <p:sp>
        <p:nvSpPr>
          <p:cNvPr id="5" name="Rectángulo 4">
            <a:extLst>
              <a:ext uri="{FF2B5EF4-FFF2-40B4-BE49-F238E27FC236}">
                <a16:creationId xmlns:a16="http://schemas.microsoft.com/office/drawing/2014/main" id="{0A4D20F9-6A23-5680-4625-4F8A994B92C9}"/>
              </a:ext>
            </a:extLst>
          </p:cNvPr>
          <p:cNvSpPr/>
          <p:nvPr/>
        </p:nvSpPr>
        <p:spPr>
          <a:xfrm>
            <a:off x="8368772" y="914526"/>
            <a:ext cx="3089450" cy="302542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Cédulas Consulares de Identidad:</a:t>
            </a:r>
          </a:p>
          <a:p>
            <a:pPr algn="ctr"/>
            <a:endParaRPr lang="es-AR" dirty="0">
              <a:latin typeface="Arial" panose="020B0604020202020204" pitchFamily="34" charset="0"/>
              <a:cs typeface="Arial" panose="020B0604020202020204" pitchFamily="34" charset="0"/>
            </a:endParaRPr>
          </a:p>
          <a:p>
            <a:pPr algn="ctr"/>
            <a:r>
              <a:rPr lang="es-AR" dirty="0">
                <a:latin typeface="Arial" panose="020B0604020202020204" pitchFamily="34" charset="0"/>
                <a:cs typeface="Arial" panose="020B0604020202020204" pitchFamily="34" charset="0"/>
              </a:rPr>
              <a:t>Se digitalizó el total de las 1900 unidades de conservación entre marzo y junio de 2023</a:t>
            </a:r>
          </a:p>
          <a:p>
            <a:pPr algn="ctr"/>
            <a:endParaRPr lang="es-AR" dirty="0"/>
          </a:p>
        </p:txBody>
      </p:sp>
      <p:sp>
        <p:nvSpPr>
          <p:cNvPr id="6" name="Rectángulo: esquinas redondeadas 5">
            <a:extLst>
              <a:ext uri="{FF2B5EF4-FFF2-40B4-BE49-F238E27FC236}">
                <a16:creationId xmlns:a16="http://schemas.microsoft.com/office/drawing/2014/main" id="{8C229B91-9371-9A6A-E841-C033D833B664}"/>
              </a:ext>
            </a:extLst>
          </p:cNvPr>
          <p:cNvSpPr/>
          <p:nvPr/>
        </p:nvSpPr>
        <p:spPr>
          <a:xfrm>
            <a:off x="434621" y="4279724"/>
            <a:ext cx="11164712" cy="137600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dirty="0"/>
              <a:t>Los procesos de digitalización implican mucho más que la captura digital de la unidad en soporte papel, contempla en control de la nominación de los objetos digitales y la incorporación constante de novedades que pueden surgir entre lo que se encuentra al momento de digitalizar con las descripciones previas. Es FUNDAMENTAL generar </a:t>
            </a:r>
            <a:r>
              <a:rPr lang="es-AR" b="1" dirty="0">
                <a:ln w="22225">
                  <a:solidFill>
                    <a:schemeClr val="accent2"/>
                  </a:solidFill>
                  <a:prstDash val="solid"/>
                </a:ln>
                <a:solidFill>
                  <a:schemeClr val="accent2">
                    <a:lumMod val="40000"/>
                    <a:lumOff val="60000"/>
                  </a:schemeClr>
                </a:solidFill>
              </a:rPr>
              <a:t>herramientas colaborativas </a:t>
            </a:r>
            <a:r>
              <a:rPr lang="es-AR" dirty="0"/>
              <a:t>de trabajo para el seguimiento y control de las tareas.</a:t>
            </a:r>
          </a:p>
        </p:txBody>
      </p:sp>
      <p:sp>
        <p:nvSpPr>
          <p:cNvPr id="7" name="Rectángulo: esquinas redondeadas 6">
            <a:extLst>
              <a:ext uri="{FF2B5EF4-FFF2-40B4-BE49-F238E27FC236}">
                <a16:creationId xmlns:a16="http://schemas.microsoft.com/office/drawing/2014/main" id="{B39F6FD3-0B11-4AB2-29DC-5C5FFCA7FF75}"/>
              </a:ext>
            </a:extLst>
          </p:cNvPr>
          <p:cNvSpPr/>
          <p:nvPr/>
        </p:nvSpPr>
        <p:spPr>
          <a:xfrm>
            <a:off x="1658231" y="5870096"/>
            <a:ext cx="8398933" cy="48542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sz="2000" b="1" dirty="0"/>
              <a:t>Total digitalizado: 1,150,000 imágenes</a:t>
            </a:r>
          </a:p>
        </p:txBody>
      </p:sp>
    </p:spTree>
    <p:extLst>
      <p:ext uri="{BB962C8B-B14F-4D97-AF65-F5344CB8AC3E}">
        <p14:creationId xmlns:p14="http://schemas.microsoft.com/office/powerpoint/2010/main" val="1437094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B2D2CC5-AF04-33D8-AD1E-87458F9B0668}"/>
              </a:ext>
            </a:extLst>
          </p:cNvPr>
          <p:cNvSpPr txBox="1"/>
          <p:nvPr/>
        </p:nvSpPr>
        <p:spPr>
          <a:xfrm>
            <a:off x="417688" y="282223"/>
            <a:ext cx="9471378" cy="369332"/>
          </a:xfrm>
          <a:prstGeom prst="rect">
            <a:avLst/>
          </a:prstGeom>
          <a:noFill/>
        </p:spPr>
        <p:txBody>
          <a:bodyPr wrap="square" rtlCol="0">
            <a:spAutoFit/>
          </a:bodyPr>
          <a:lstStyle/>
          <a:p>
            <a:r>
              <a:rPr lang="es-AR" b="1" dirty="0">
                <a:latin typeface="Arial" panose="020B0604020202020204" pitchFamily="34" charset="0"/>
                <a:cs typeface="Arial" panose="020B0604020202020204" pitchFamily="34" charset="0"/>
              </a:rPr>
              <a:t>Convenio de colaboración con la organización </a:t>
            </a:r>
            <a:r>
              <a:rPr lang="es-AR" b="1" dirty="0" err="1">
                <a:latin typeface="Arial" panose="020B0604020202020204" pitchFamily="34" charset="0"/>
                <a:cs typeface="Arial" panose="020B0604020202020204" pitchFamily="34" charset="0"/>
              </a:rPr>
              <a:t>Family</a:t>
            </a:r>
            <a:r>
              <a:rPr lang="es-AR" b="1" dirty="0">
                <a:latin typeface="Arial" panose="020B0604020202020204" pitchFamily="34" charset="0"/>
                <a:cs typeface="Arial" panose="020B0604020202020204" pitchFamily="34" charset="0"/>
              </a:rPr>
              <a:t> </a:t>
            </a:r>
            <a:r>
              <a:rPr lang="es-AR" b="1" dirty="0" err="1">
                <a:latin typeface="Arial" panose="020B0604020202020204" pitchFamily="34" charset="0"/>
                <a:cs typeface="Arial" panose="020B0604020202020204" pitchFamily="34" charset="0"/>
              </a:rPr>
              <a:t>Search</a:t>
            </a:r>
            <a:endParaRPr lang="es-AR" b="1" dirty="0">
              <a:latin typeface="Arial" panose="020B06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9FB866C7-1CEA-03D3-EB9B-27B3923BF077}"/>
              </a:ext>
            </a:extLst>
          </p:cNvPr>
          <p:cNvSpPr txBox="1"/>
          <p:nvPr/>
        </p:nvSpPr>
        <p:spPr>
          <a:xfrm>
            <a:off x="428978" y="948267"/>
            <a:ext cx="7191022" cy="1477328"/>
          </a:xfrm>
          <a:prstGeom prst="rect">
            <a:avLst/>
          </a:prstGeom>
          <a:noFill/>
        </p:spPr>
        <p:txBody>
          <a:bodyPr wrap="square" rtlCol="0">
            <a:spAutoFit/>
          </a:bodyPr>
          <a:lstStyle/>
          <a:p>
            <a:r>
              <a:rPr lang="es-AR" dirty="0">
                <a:latin typeface="Arial" panose="020B0604020202020204" pitchFamily="34" charset="0"/>
                <a:cs typeface="Arial" panose="020B0604020202020204" pitchFamily="34" charset="0"/>
              </a:rPr>
              <a:t>•Acuerdo para la </a:t>
            </a:r>
            <a:r>
              <a:rPr lang="es-AR" b="1" dirty="0">
                <a:latin typeface="Arial" panose="020B0604020202020204" pitchFamily="34" charset="0"/>
                <a:cs typeface="Arial" panose="020B0604020202020204" pitchFamily="34" charset="0"/>
              </a:rPr>
              <a:t>nominación de objetos digitales</a:t>
            </a:r>
          </a:p>
          <a:p>
            <a:endParaRPr lang="es-AR" dirty="0">
              <a:latin typeface="Arial" panose="020B0604020202020204" pitchFamily="34" charset="0"/>
              <a:cs typeface="Arial" panose="020B0604020202020204" pitchFamily="34" charset="0"/>
            </a:endParaRPr>
          </a:p>
          <a:p>
            <a:r>
              <a:rPr lang="es-AR" dirty="0">
                <a:latin typeface="Arial" panose="020B0604020202020204" pitchFamily="34" charset="0"/>
                <a:cs typeface="Arial" panose="020B0604020202020204" pitchFamily="34" charset="0"/>
              </a:rPr>
              <a:t>Combinación de ID AGN/ Código DGS (código numérico de FSI)</a:t>
            </a:r>
          </a:p>
          <a:p>
            <a:r>
              <a:rPr lang="es-AR" dirty="0">
                <a:latin typeface="Arial" panose="020B0604020202020204" pitchFamily="34" charset="0"/>
                <a:cs typeface="Arial" panose="020B0604020202020204" pitchFamily="34" charset="0"/>
              </a:rPr>
              <a:t>Estructura de guarda respetando el arbolado orgánico de cada unidad documental: FONDO/SERIE/UDC</a:t>
            </a:r>
          </a:p>
        </p:txBody>
      </p:sp>
      <p:pic>
        <p:nvPicPr>
          <p:cNvPr id="12" name="Imagen 11">
            <a:extLst>
              <a:ext uri="{FF2B5EF4-FFF2-40B4-BE49-F238E27FC236}">
                <a16:creationId xmlns:a16="http://schemas.microsoft.com/office/drawing/2014/main" id="{6363ACA6-C7B2-7B79-D9AB-7C05DEBCCF23}"/>
              </a:ext>
            </a:extLst>
          </p:cNvPr>
          <p:cNvPicPr>
            <a:picLocks noChangeAspect="1"/>
          </p:cNvPicPr>
          <p:nvPr/>
        </p:nvPicPr>
        <p:blipFill>
          <a:blip r:embed="rId2"/>
          <a:stretch>
            <a:fillRect/>
          </a:stretch>
        </p:blipFill>
        <p:spPr>
          <a:xfrm>
            <a:off x="4467957" y="3025591"/>
            <a:ext cx="2522307" cy="3247760"/>
          </a:xfrm>
          <a:prstGeom prst="rect">
            <a:avLst/>
          </a:prstGeom>
        </p:spPr>
      </p:pic>
      <p:pic>
        <p:nvPicPr>
          <p:cNvPr id="14" name="Imagen 13">
            <a:extLst>
              <a:ext uri="{FF2B5EF4-FFF2-40B4-BE49-F238E27FC236}">
                <a16:creationId xmlns:a16="http://schemas.microsoft.com/office/drawing/2014/main" id="{FA3437B1-9C6B-9C30-B36B-0153AAF2F216}"/>
              </a:ext>
            </a:extLst>
          </p:cNvPr>
          <p:cNvPicPr>
            <a:picLocks noChangeAspect="1"/>
          </p:cNvPicPr>
          <p:nvPr/>
        </p:nvPicPr>
        <p:blipFill>
          <a:blip r:embed="rId3"/>
          <a:stretch>
            <a:fillRect/>
          </a:stretch>
        </p:blipFill>
        <p:spPr>
          <a:xfrm>
            <a:off x="587022" y="3025591"/>
            <a:ext cx="2325511" cy="3164730"/>
          </a:xfrm>
          <a:prstGeom prst="rect">
            <a:avLst/>
          </a:prstGeom>
        </p:spPr>
      </p:pic>
      <p:cxnSp>
        <p:nvCxnSpPr>
          <p:cNvPr id="16" name="Conector: angular 15">
            <a:extLst>
              <a:ext uri="{FF2B5EF4-FFF2-40B4-BE49-F238E27FC236}">
                <a16:creationId xmlns:a16="http://schemas.microsoft.com/office/drawing/2014/main" id="{609543D2-5E8D-0853-8A97-FE540AC64F18}"/>
              </a:ext>
            </a:extLst>
          </p:cNvPr>
          <p:cNvCxnSpPr/>
          <p:nvPr/>
        </p:nvCxnSpPr>
        <p:spPr>
          <a:xfrm rot="16200000" flipH="1">
            <a:off x="3025422" y="4188177"/>
            <a:ext cx="1117600" cy="620889"/>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18" name="Conector: angular 17">
            <a:extLst>
              <a:ext uri="{FF2B5EF4-FFF2-40B4-BE49-F238E27FC236}">
                <a16:creationId xmlns:a16="http://schemas.microsoft.com/office/drawing/2014/main" id="{64AE944C-664E-F1CB-4637-DBB14DC9F75B}"/>
              </a:ext>
            </a:extLst>
          </p:cNvPr>
          <p:cNvCxnSpPr>
            <a:cxnSpLocks/>
          </p:cNvCxnSpPr>
          <p:nvPr/>
        </p:nvCxnSpPr>
        <p:spPr>
          <a:xfrm rot="16200000" flipH="1">
            <a:off x="7230531" y="4272842"/>
            <a:ext cx="1196624" cy="530580"/>
          </a:xfrm>
          <a:prstGeom prst="bentConnector3">
            <a:avLst/>
          </a:prstGeom>
          <a:ln>
            <a:solidFill>
              <a:schemeClr val="tx1">
                <a:lumMod val="85000"/>
                <a:lumOff val="15000"/>
              </a:schemeClr>
            </a:solidFill>
            <a:tailEnd type="triangle"/>
          </a:ln>
          <a:effectLst>
            <a:outerShdw blurRad="50800" dist="38100" dir="2700000" algn="tl" rotWithShape="0">
              <a:prstClr val="black">
                <a:alpha val="40000"/>
              </a:prstClr>
            </a:outerShdw>
          </a:effectLst>
        </p:spPr>
        <p:style>
          <a:lnRef idx="3">
            <a:schemeClr val="dk1"/>
          </a:lnRef>
          <a:fillRef idx="0">
            <a:schemeClr val="dk1"/>
          </a:fillRef>
          <a:effectRef idx="2">
            <a:schemeClr val="dk1"/>
          </a:effectRef>
          <a:fontRef idx="minor">
            <a:schemeClr val="tx1"/>
          </a:fontRef>
        </p:style>
      </p:cxnSp>
      <p:sp>
        <p:nvSpPr>
          <p:cNvPr id="21" name="CuadroTexto 20">
            <a:extLst>
              <a:ext uri="{FF2B5EF4-FFF2-40B4-BE49-F238E27FC236}">
                <a16:creationId xmlns:a16="http://schemas.microsoft.com/office/drawing/2014/main" id="{4C9B0A5D-435E-D884-33EF-C4A717D1867D}"/>
              </a:ext>
            </a:extLst>
          </p:cNvPr>
          <p:cNvSpPr txBox="1"/>
          <p:nvPr/>
        </p:nvSpPr>
        <p:spPr>
          <a:xfrm>
            <a:off x="8410222" y="466889"/>
            <a:ext cx="3414888" cy="1754326"/>
          </a:xfrm>
          <a:prstGeom prst="rect">
            <a:avLst/>
          </a:prstGeom>
          <a:noFill/>
        </p:spPr>
        <p:txBody>
          <a:bodyPr wrap="square" rtlCol="0">
            <a:spAutoFit/>
          </a:bodyPr>
          <a:lstStyle/>
          <a:p>
            <a:r>
              <a:rPr lang="es-AR" dirty="0">
                <a:solidFill>
                  <a:srgbClr val="FF0000"/>
                </a:solidFill>
              </a:rPr>
              <a:t>La combinación de códigos de identificación permitirán trabajos colaborativos para la ampliación de datos en cada unidad documental, por ejemplo los nombres de pasajeros</a:t>
            </a:r>
          </a:p>
        </p:txBody>
      </p:sp>
      <p:pic>
        <p:nvPicPr>
          <p:cNvPr id="23" name="Imagen 22">
            <a:extLst>
              <a:ext uri="{FF2B5EF4-FFF2-40B4-BE49-F238E27FC236}">
                <a16:creationId xmlns:a16="http://schemas.microsoft.com/office/drawing/2014/main" id="{3B0B9503-D2CE-8871-FDEF-FD07D17A33B3}"/>
              </a:ext>
            </a:extLst>
          </p:cNvPr>
          <p:cNvPicPr>
            <a:picLocks noChangeAspect="1"/>
          </p:cNvPicPr>
          <p:nvPr/>
        </p:nvPicPr>
        <p:blipFill>
          <a:blip r:embed="rId4"/>
          <a:stretch>
            <a:fillRect/>
          </a:stretch>
        </p:blipFill>
        <p:spPr>
          <a:xfrm>
            <a:off x="8708570" y="2619579"/>
            <a:ext cx="3184273" cy="4059783"/>
          </a:xfrm>
          <a:prstGeom prst="rect">
            <a:avLst/>
          </a:prstGeom>
        </p:spPr>
      </p:pic>
    </p:spTree>
    <p:extLst>
      <p:ext uri="{BB962C8B-B14F-4D97-AF65-F5344CB8AC3E}">
        <p14:creationId xmlns:p14="http://schemas.microsoft.com/office/powerpoint/2010/main" val="3243971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299CB2E-0620-7189-206E-D08B2DE93498}"/>
              </a:ext>
            </a:extLst>
          </p:cNvPr>
          <p:cNvSpPr txBox="1"/>
          <p:nvPr/>
        </p:nvSpPr>
        <p:spPr>
          <a:xfrm>
            <a:off x="90312" y="317339"/>
            <a:ext cx="10374488" cy="400110"/>
          </a:xfrm>
          <a:prstGeom prst="rect">
            <a:avLst/>
          </a:prstGeom>
          <a:noFill/>
        </p:spPr>
        <p:txBody>
          <a:bodyPr wrap="square" rtlCol="0">
            <a:spAutoFit/>
          </a:bodyPr>
          <a:lstStyle/>
          <a:p>
            <a:r>
              <a:rPr lang="es-AR" sz="2000" b="1" dirty="0">
                <a:latin typeface="Arial" panose="020B0604020202020204" pitchFamily="34" charset="0"/>
                <a:cs typeface="Arial" panose="020B0604020202020204" pitchFamily="34" charset="0"/>
              </a:rPr>
              <a:t>Preservación de los objetos digitales dentro del AGN</a:t>
            </a:r>
          </a:p>
        </p:txBody>
      </p:sp>
      <p:sp>
        <p:nvSpPr>
          <p:cNvPr id="3" name="CuadroTexto 2">
            <a:extLst>
              <a:ext uri="{FF2B5EF4-FFF2-40B4-BE49-F238E27FC236}">
                <a16:creationId xmlns:a16="http://schemas.microsoft.com/office/drawing/2014/main" id="{EA185838-2D5A-63FB-55E4-8FEBF6342C84}"/>
              </a:ext>
            </a:extLst>
          </p:cNvPr>
          <p:cNvSpPr txBox="1"/>
          <p:nvPr/>
        </p:nvSpPr>
        <p:spPr>
          <a:xfrm>
            <a:off x="237067" y="860762"/>
            <a:ext cx="5858933" cy="1200329"/>
          </a:xfrm>
          <a:prstGeom prst="rect">
            <a:avLst/>
          </a:prstGeom>
          <a:noFill/>
        </p:spPr>
        <p:txBody>
          <a:bodyPr wrap="square" rtlCol="0">
            <a:spAutoFit/>
          </a:bodyPr>
          <a:lstStyle/>
          <a:p>
            <a:r>
              <a:rPr lang="es-AR" dirty="0"/>
              <a:t>Las digitalizaciones que se realizan dentro del AGN son preservadas en un área de trabajo para luego ser </a:t>
            </a:r>
            <a:r>
              <a:rPr lang="es-AR" dirty="0" err="1"/>
              <a:t>ingestada</a:t>
            </a:r>
            <a:r>
              <a:rPr lang="es-AR" dirty="0"/>
              <a:t> a un área normalizada y segura dentro del Ministerio del Interior llamada Storage ISILON</a:t>
            </a:r>
          </a:p>
        </p:txBody>
      </p:sp>
      <p:sp>
        <p:nvSpPr>
          <p:cNvPr id="4" name="Rectángulo 3">
            <a:extLst>
              <a:ext uri="{FF2B5EF4-FFF2-40B4-BE49-F238E27FC236}">
                <a16:creationId xmlns:a16="http://schemas.microsoft.com/office/drawing/2014/main" id="{2D68236A-7D17-0C10-2308-1DDA3BAACDAD}"/>
              </a:ext>
            </a:extLst>
          </p:cNvPr>
          <p:cNvSpPr/>
          <p:nvPr/>
        </p:nvSpPr>
        <p:spPr>
          <a:xfrm>
            <a:off x="1721555" y="2049017"/>
            <a:ext cx="8190089" cy="42982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sz="2000" dirty="0"/>
              <a:t>Cuando los objetos digitales son producidos por agentes externos al AGN, estos deben ser transferidos a través de medios seguros y que garanticen la cadena de custodia de los documentos de archivo. En este caso, se realizan transferencias controladas en unidades externas. Que luego de ser revisadas son subidas al área normalizada de guarda</a:t>
            </a:r>
          </a:p>
          <a:p>
            <a:pPr algn="ctr"/>
            <a:r>
              <a:rPr lang="es-AR" dirty="0"/>
              <a:t> </a:t>
            </a:r>
          </a:p>
        </p:txBody>
      </p:sp>
    </p:spTree>
    <p:extLst>
      <p:ext uri="{BB962C8B-B14F-4D97-AF65-F5344CB8AC3E}">
        <p14:creationId xmlns:p14="http://schemas.microsoft.com/office/powerpoint/2010/main" val="1137813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FC10576-F67C-7678-5F02-94DEE6FB020D}"/>
              </a:ext>
            </a:extLst>
          </p:cNvPr>
          <p:cNvSpPr txBox="1"/>
          <p:nvPr/>
        </p:nvSpPr>
        <p:spPr>
          <a:xfrm>
            <a:off x="248356" y="225778"/>
            <a:ext cx="6615288" cy="461665"/>
          </a:xfrm>
          <a:prstGeom prst="rect">
            <a:avLst/>
          </a:prstGeom>
          <a:noFill/>
        </p:spPr>
        <p:txBody>
          <a:bodyPr wrap="square" rtlCol="0">
            <a:spAutoFit/>
          </a:bodyPr>
          <a:lstStyle/>
          <a:p>
            <a:r>
              <a:rPr lang="es-AR" sz="2400" b="1" dirty="0"/>
              <a:t>Preservación digital: Modelo OAIS</a:t>
            </a:r>
          </a:p>
        </p:txBody>
      </p:sp>
      <p:pic>
        <p:nvPicPr>
          <p:cNvPr id="4" name="Imagen 3">
            <a:extLst>
              <a:ext uri="{FF2B5EF4-FFF2-40B4-BE49-F238E27FC236}">
                <a16:creationId xmlns:a16="http://schemas.microsoft.com/office/drawing/2014/main" id="{E3E47EE3-0FCD-44F0-C210-572B7E56ED83}"/>
              </a:ext>
            </a:extLst>
          </p:cNvPr>
          <p:cNvPicPr>
            <a:picLocks noChangeAspect="1"/>
          </p:cNvPicPr>
          <p:nvPr/>
        </p:nvPicPr>
        <p:blipFill>
          <a:blip r:embed="rId2"/>
          <a:stretch>
            <a:fillRect/>
          </a:stretch>
        </p:blipFill>
        <p:spPr>
          <a:xfrm>
            <a:off x="112889" y="687444"/>
            <a:ext cx="11830755" cy="5944778"/>
          </a:xfrm>
          <a:prstGeom prst="rect">
            <a:avLst/>
          </a:prstGeom>
        </p:spPr>
      </p:pic>
    </p:spTree>
    <p:extLst>
      <p:ext uri="{BB962C8B-B14F-4D97-AF65-F5344CB8AC3E}">
        <p14:creationId xmlns:p14="http://schemas.microsoft.com/office/powerpoint/2010/main" val="292359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1DF9E22-4A5E-72E7-BE87-4313AB4C3936}"/>
              </a:ext>
            </a:extLst>
          </p:cNvPr>
          <p:cNvSpPr txBox="1"/>
          <p:nvPr/>
        </p:nvSpPr>
        <p:spPr>
          <a:xfrm>
            <a:off x="90312" y="248356"/>
            <a:ext cx="4380089" cy="954107"/>
          </a:xfrm>
          <a:prstGeom prst="rect">
            <a:avLst/>
          </a:prstGeom>
          <a:noFill/>
        </p:spPr>
        <p:txBody>
          <a:bodyPr wrap="square" rtlCol="0">
            <a:spAutoFit/>
          </a:bodyPr>
          <a:lstStyle/>
          <a:p>
            <a:r>
              <a:rPr lang="es-AR" sz="2800" b="1" dirty="0"/>
              <a:t>Proceso de ingesta DNM: serie </a:t>
            </a:r>
            <a:r>
              <a:rPr lang="es-AR" sz="2800" b="1" dirty="0" err="1"/>
              <a:t>lpme</a:t>
            </a:r>
            <a:endParaRPr lang="es-AR" sz="2800" b="1" dirty="0"/>
          </a:p>
        </p:txBody>
      </p:sp>
      <p:pic>
        <p:nvPicPr>
          <p:cNvPr id="4" name="Imagen 3">
            <a:extLst>
              <a:ext uri="{FF2B5EF4-FFF2-40B4-BE49-F238E27FC236}">
                <a16:creationId xmlns:a16="http://schemas.microsoft.com/office/drawing/2014/main" id="{B037C082-F6E9-32AB-FC2C-E5091B0AE057}"/>
              </a:ext>
            </a:extLst>
          </p:cNvPr>
          <p:cNvPicPr>
            <a:picLocks noChangeAspect="1"/>
          </p:cNvPicPr>
          <p:nvPr/>
        </p:nvPicPr>
        <p:blipFill>
          <a:blip r:embed="rId2"/>
          <a:stretch>
            <a:fillRect/>
          </a:stretch>
        </p:blipFill>
        <p:spPr>
          <a:xfrm>
            <a:off x="90312" y="2158341"/>
            <a:ext cx="2878667" cy="3515735"/>
          </a:xfrm>
          <a:prstGeom prst="rect">
            <a:avLst/>
          </a:prstGeom>
        </p:spPr>
      </p:pic>
      <p:sp>
        <p:nvSpPr>
          <p:cNvPr id="5" name="Flecha: a la derecha 4">
            <a:extLst>
              <a:ext uri="{FF2B5EF4-FFF2-40B4-BE49-F238E27FC236}">
                <a16:creationId xmlns:a16="http://schemas.microsoft.com/office/drawing/2014/main" id="{DA04B22C-23CA-E49F-7B56-6588CF3A26F9}"/>
              </a:ext>
            </a:extLst>
          </p:cNvPr>
          <p:cNvSpPr/>
          <p:nvPr/>
        </p:nvSpPr>
        <p:spPr>
          <a:xfrm>
            <a:off x="3187613" y="3649508"/>
            <a:ext cx="699912" cy="5334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dirty="0"/>
          </a:p>
        </p:txBody>
      </p:sp>
      <p:pic>
        <p:nvPicPr>
          <p:cNvPr id="7" name="Imagen 6">
            <a:extLst>
              <a:ext uri="{FF2B5EF4-FFF2-40B4-BE49-F238E27FC236}">
                <a16:creationId xmlns:a16="http://schemas.microsoft.com/office/drawing/2014/main" id="{53E52D86-7337-05DE-5B04-B9EB59FF7DEC}"/>
              </a:ext>
            </a:extLst>
          </p:cNvPr>
          <p:cNvPicPr>
            <a:picLocks noChangeAspect="1"/>
          </p:cNvPicPr>
          <p:nvPr/>
        </p:nvPicPr>
        <p:blipFill>
          <a:blip r:embed="rId3"/>
          <a:stretch>
            <a:fillRect/>
          </a:stretch>
        </p:blipFill>
        <p:spPr>
          <a:xfrm>
            <a:off x="4276029" y="2158341"/>
            <a:ext cx="3067583" cy="3515735"/>
          </a:xfrm>
          <a:prstGeom prst="rect">
            <a:avLst/>
          </a:prstGeom>
        </p:spPr>
      </p:pic>
      <p:pic>
        <p:nvPicPr>
          <p:cNvPr id="10" name="Imagen 9">
            <a:extLst>
              <a:ext uri="{FF2B5EF4-FFF2-40B4-BE49-F238E27FC236}">
                <a16:creationId xmlns:a16="http://schemas.microsoft.com/office/drawing/2014/main" id="{9A979A12-9DDB-5F82-EEBE-BD63B9FD5EBE}"/>
              </a:ext>
            </a:extLst>
          </p:cNvPr>
          <p:cNvPicPr>
            <a:picLocks noChangeAspect="1"/>
          </p:cNvPicPr>
          <p:nvPr/>
        </p:nvPicPr>
        <p:blipFill>
          <a:blip r:embed="rId4"/>
          <a:stretch>
            <a:fillRect/>
          </a:stretch>
        </p:blipFill>
        <p:spPr>
          <a:xfrm>
            <a:off x="8404577" y="2158341"/>
            <a:ext cx="3589331" cy="3515735"/>
          </a:xfrm>
          <a:prstGeom prst="rect">
            <a:avLst/>
          </a:prstGeom>
        </p:spPr>
      </p:pic>
      <p:sp>
        <p:nvSpPr>
          <p:cNvPr id="11" name="Flecha: a la derecha 10">
            <a:extLst>
              <a:ext uri="{FF2B5EF4-FFF2-40B4-BE49-F238E27FC236}">
                <a16:creationId xmlns:a16="http://schemas.microsoft.com/office/drawing/2014/main" id="{915ABC94-1278-6D5A-C4A6-1DC719C73AF3}"/>
              </a:ext>
            </a:extLst>
          </p:cNvPr>
          <p:cNvSpPr/>
          <p:nvPr/>
        </p:nvSpPr>
        <p:spPr>
          <a:xfrm>
            <a:off x="7606251" y="3405387"/>
            <a:ext cx="643467" cy="58702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CuadroTexto 11">
            <a:extLst>
              <a:ext uri="{FF2B5EF4-FFF2-40B4-BE49-F238E27FC236}">
                <a16:creationId xmlns:a16="http://schemas.microsoft.com/office/drawing/2014/main" id="{50FCC927-9F4C-C7AE-21AD-C8424A8B1856}"/>
              </a:ext>
            </a:extLst>
          </p:cNvPr>
          <p:cNvSpPr txBox="1"/>
          <p:nvPr/>
        </p:nvSpPr>
        <p:spPr>
          <a:xfrm>
            <a:off x="4789673" y="214490"/>
            <a:ext cx="6920089" cy="1631216"/>
          </a:xfrm>
          <a:prstGeom prst="rect">
            <a:avLst/>
          </a:prstGeom>
          <a:noFill/>
        </p:spPr>
        <p:txBody>
          <a:bodyPr wrap="square" rtlCol="0">
            <a:spAutoFit/>
          </a:bodyPr>
          <a:lstStyle/>
          <a:p>
            <a:r>
              <a:rPr lang="es-AR" sz="2000" b="1" dirty="0">
                <a:latin typeface="Arial" panose="020B0604020202020204" pitchFamily="34" charset="0"/>
                <a:cs typeface="Arial" panose="020B0604020202020204" pitchFamily="34" charset="0"/>
              </a:rPr>
              <a:t>Gestión-</a:t>
            </a:r>
            <a:r>
              <a:rPr lang="es-AR" sz="2000" b="1" dirty="0" err="1">
                <a:latin typeface="Arial" panose="020B0604020202020204" pitchFamily="34" charset="0"/>
                <a:cs typeface="Arial" panose="020B0604020202020204" pitchFamily="34" charset="0"/>
              </a:rPr>
              <a:t>Doc</a:t>
            </a:r>
            <a:r>
              <a:rPr lang="es-AR" b="1" dirty="0">
                <a:latin typeface="Arial" panose="020B0604020202020204" pitchFamily="34" charset="0"/>
                <a:cs typeface="Arial" panose="020B0604020202020204" pitchFamily="34" charset="0"/>
              </a:rPr>
              <a:t>:</a:t>
            </a:r>
            <a:r>
              <a:rPr lang="es-AR" dirty="0">
                <a:latin typeface="Arial" panose="020B0604020202020204" pitchFamily="34" charset="0"/>
                <a:cs typeface="Arial" panose="020B0604020202020204" pitchFamily="34" charset="0"/>
              </a:rPr>
              <a:t> </a:t>
            </a:r>
            <a:r>
              <a:rPr lang="es-AR" sz="2000" dirty="0">
                <a:latin typeface="Arial" panose="020B0604020202020204" pitchFamily="34" charset="0"/>
                <a:cs typeface="Arial" panose="020B0604020202020204" pitchFamily="34" charset="0"/>
              </a:rPr>
              <a:t>programa de desarrollo propio de la DGTIC para la ingesta de objetos digitales: -crea </a:t>
            </a:r>
            <a:r>
              <a:rPr lang="es-AR" sz="2000" dirty="0" err="1">
                <a:latin typeface="Arial" panose="020B0604020202020204" pitchFamily="34" charset="0"/>
                <a:cs typeface="Arial" panose="020B0604020202020204" pitchFamily="34" charset="0"/>
              </a:rPr>
              <a:t>UDAs</a:t>
            </a:r>
            <a:r>
              <a:rPr lang="es-AR" sz="2000" dirty="0">
                <a:latin typeface="Arial" panose="020B0604020202020204" pitchFamily="34" charset="0"/>
                <a:cs typeface="Arial" panose="020B0604020202020204" pitchFamily="34" charset="0"/>
              </a:rPr>
              <a:t> alojadas en el master</a:t>
            </a:r>
            <a:r>
              <a:rPr lang="es-MX" sz="2000" dirty="0">
                <a:latin typeface="Arial" panose="020B0604020202020204" pitchFamily="34" charset="0"/>
                <a:cs typeface="Arial" panose="020B0604020202020204" pitchFamily="34" charset="0"/>
              </a:rPr>
              <a:t> -sella el lote de ingesta y hace </a:t>
            </a:r>
          </a:p>
          <a:p>
            <a:r>
              <a:rPr lang="es-MX" sz="2000" dirty="0">
                <a:latin typeface="Arial" panose="020B0604020202020204" pitchFamily="34" charset="0"/>
                <a:cs typeface="Arial" panose="020B0604020202020204" pitchFamily="34" charset="0"/>
              </a:rPr>
              <a:t>inmutable su contenido -</a:t>
            </a:r>
            <a:r>
              <a:rPr lang="es-AR" sz="2000" dirty="0">
                <a:latin typeface="Arial" panose="020B0604020202020204" pitchFamily="34" charset="0"/>
                <a:cs typeface="Arial" panose="020B0604020202020204" pitchFamily="34" charset="0"/>
              </a:rPr>
              <a:t>genera copias DERIVAS que permiten una difusión segura</a:t>
            </a:r>
            <a:endParaRPr lang="es-A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23675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35000">
              <a:schemeClr val="accent1">
                <a:lumMod val="45000"/>
                <a:lumOff val="55000"/>
              </a:schemeClr>
            </a:gs>
            <a:gs pos="98000">
              <a:schemeClr val="accent1">
                <a:lumMod val="9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530AB36-4099-96EB-641E-9E4D816CBC67}"/>
              </a:ext>
            </a:extLst>
          </p:cNvPr>
          <p:cNvSpPr txBox="1"/>
          <p:nvPr/>
        </p:nvSpPr>
        <p:spPr>
          <a:xfrm>
            <a:off x="349956" y="440267"/>
            <a:ext cx="8715022" cy="830997"/>
          </a:xfrm>
          <a:prstGeom prst="rect">
            <a:avLst/>
          </a:prstGeom>
          <a:noFill/>
        </p:spPr>
        <p:txBody>
          <a:bodyPr wrap="square" rtlCol="0">
            <a:spAutoFit/>
          </a:bodyPr>
          <a:lstStyle/>
          <a:p>
            <a:r>
              <a:rPr lang="es-AR" sz="2400" b="1" dirty="0"/>
              <a:t>¿Cómo difundimos las series documentales digitalizadas e </a:t>
            </a:r>
            <a:r>
              <a:rPr lang="es-AR" sz="2400" b="1" dirty="0" err="1"/>
              <a:t>ingestadas</a:t>
            </a:r>
            <a:r>
              <a:rPr lang="es-AR" sz="2400" b="1" dirty="0"/>
              <a:t>?</a:t>
            </a:r>
          </a:p>
        </p:txBody>
      </p:sp>
      <p:sp>
        <p:nvSpPr>
          <p:cNvPr id="5" name="Flecha: hacia abajo 4">
            <a:extLst>
              <a:ext uri="{FF2B5EF4-FFF2-40B4-BE49-F238E27FC236}">
                <a16:creationId xmlns:a16="http://schemas.microsoft.com/office/drawing/2014/main" id="{9D057516-9EB2-2020-DFD2-BAD4D9868381}"/>
              </a:ext>
            </a:extLst>
          </p:cNvPr>
          <p:cNvSpPr/>
          <p:nvPr/>
        </p:nvSpPr>
        <p:spPr>
          <a:xfrm>
            <a:off x="2613378" y="1201340"/>
            <a:ext cx="508000" cy="55315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Flecha: hacia abajo 5">
            <a:extLst>
              <a:ext uri="{FF2B5EF4-FFF2-40B4-BE49-F238E27FC236}">
                <a16:creationId xmlns:a16="http://schemas.microsoft.com/office/drawing/2014/main" id="{0A37C6A8-DF5E-0C95-0F6E-494987D50F1A}"/>
              </a:ext>
            </a:extLst>
          </p:cNvPr>
          <p:cNvSpPr/>
          <p:nvPr/>
        </p:nvSpPr>
        <p:spPr>
          <a:xfrm>
            <a:off x="8935155" y="1201340"/>
            <a:ext cx="508000" cy="553154"/>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a:extLst>
              <a:ext uri="{FF2B5EF4-FFF2-40B4-BE49-F238E27FC236}">
                <a16:creationId xmlns:a16="http://schemas.microsoft.com/office/drawing/2014/main" id="{8D95F74D-B93A-D8A4-728A-455ADD7CDD93}"/>
              </a:ext>
            </a:extLst>
          </p:cNvPr>
          <p:cNvSpPr/>
          <p:nvPr/>
        </p:nvSpPr>
        <p:spPr>
          <a:xfrm>
            <a:off x="711200" y="1964267"/>
            <a:ext cx="4583289" cy="43349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sz="2400" b="1" dirty="0">
                <a:solidFill>
                  <a:schemeClr val="tx1"/>
                </a:solidFill>
              </a:rPr>
              <a:t>ATOM</a:t>
            </a:r>
            <a:endParaRPr lang="es-AR" sz="2400" dirty="0"/>
          </a:p>
          <a:p>
            <a:pPr algn="ctr"/>
            <a:r>
              <a:rPr lang="es-AR" sz="2400" dirty="0"/>
              <a:t> • Permite la carga de descripciones normalizadas multinivel (Autoridad, Fondo, Serie y Unidad Documental)</a:t>
            </a:r>
          </a:p>
          <a:p>
            <a:pPr algn="ctr"/>
            <a:r>
              <a:rPr lang="es-AR" sz="2400" dirty="0"/>
              <a:t>•Permite la carga de objetos digitales asociados a las descripciones que hayamos cargado al sistema</a:t>
            </a:r>
          </a:p>
          <a:p>
            <a:pPr algn="ctr"/>
            <a:endParaRPr lang="es-AR" dirty="0"/>
          </a:p>
        </p:txBody>
      </p:sp>
      <p:sp>
        <p:nvSpPr>
          <p:cNvPr id="11" name="Rectángulo 10">
            <a:extLst>
              <a:ext uri="{FF2B5EF4-FFF2-40B4-BE49-F238E27FC236}">
                <a16:creationId xmlns:a16="http://schemas.microsoft.com/office/drawing/2014/main" id="{2CE3948F-4146-BEC2-D891-A3B38E93108A}"/>
              </a:ext>
            </a:extLst>
          </p:cNvPr>
          <p:cNvSpPr/>
          <p:nvPr/>
        </p:nvSpPr>
        <p:spPr>
          <a:xfrm>
            <a:off x="6897511" y="1964267"/>
            <a:ext cx="4583289" cy="424462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AR" sz="2400" b="1" dirty="0">
                <a:solidFill>
                  <a:schemeClr val="tx1"/>
                </a:solidFill>
              </a:rPr>
              <a:t>Gestión-</a:t>
            </a:r>
            <a:r>
              <a:rPr lang="es-AR" sz="2400" b="1" dirty="0" err="1">
                <a:solidFill>
                  <a:schemeClr val="tx1"/>
                </a:solidFill>
              </a:rPr>
              <a:t>Doc</a:t>
            </a:r>
            <a:endParaRPr lang="es-AR" sz="2400" dirty="0"/>
          </a:p>
          <a:p>
            <a:pPr algn="ctr"/>
            <a:endParaRPr lang="es-AR" sz="2400" dirty="0"/>
          </a:p>
          <a:p>
            <a:pPr algn="ctr"/>
            <a:r>
              <a:rPr lang="es-AR" sz="2400"/>
              <a:t>AGN-Bicentenario</a:t>
            </a:r>
            <a:endParaRPr lang="es-AR" sz="2400" dirty="0"/>
          </a:p>
          <a:p>
            <a:pPr algn="ctr"/>
            <a:r>
              <a:rPr lang="es-AR" sz="2400" dirty="0"/>
              <a:t>• Permite el acceso web al acervo digital (</a:t>
            </a:r>
            <a:r>
              <a:rPr lang="es-AR" sz="2400" dirty="0" err="1"/>
              <a:t>UDAs</a:t>
            </a:r>
            <a:r>
              <a:rPr lang="es-AR" sz="2400" dirty="0"/>
              <a:t> DERIVADAS) •Permite la visualización en formato JPG y PDF</a:t>
            </a:r>
          </a:p>
        </p:txBody>
      </p:sp>
      <p:sp>
        <p:nvSpPr>
          <p:cNvPr id="12" name="Flecha: a la izquierda y derecha 11">
            <a:extLst>
              <a:ext uri="{FF2B5EF4-FFF2-40B4-BE49-F238E27FC236}">
                <a16:creationId xmlns:a16="http://schemas.microsoft.com/office/drawing/2014/main" id="{70393DC3-0290-F062-D35D-AACFAB784325}"/>
              </a:ext>
            </a:extLst>
          </p:cNvPr>
          <p:cNvSpPr/>
          <p:nvPr/>
        </p:nvSpPr>
        <p:spPr>
          <a:xfrm>
            <a:off x="5497689" y="3671079"/>
            <a:ext cx="1196622" cy="830997"/>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85682076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TotalTime>
  <Words>929</Words>
  <Application>Microsoft Office PowerPoint</Application>
  <PresentationFormat>Panorámica</PresentationFormat>
  <Paragraphs>81</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Calibri Light</vt:lpstr>
      <vt:lpstr>Tema de Office</vt:lpstr>
      <vt:lpstr>Dirección Nacional de Migraciones   Desafíos para un acceso federal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Dirección Nacional de Migraciones   Desafíos para un acceso federal</dc:title>
  <dc:creator>Alejo</dc:creator>
  <cp:lastModifiedBy>Alejo</cp:lastModifiedBy>
  <cp:revision>5</cp:revision>
  <dcterms:created xsi:type="dcterms:W3CDTF">2023-08-20T18:33:11Z</dcterms:created>
  <dcterms:modified xsi:type="dcterms:W3CDTF">2023-08-21T05:03:40Z</dcterms:modified>
</cp:coreProperties>
</file>