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25e8238565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225e8238565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506afb4b3a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2506afb4b3a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24f6b7200f0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24f6b7200f0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24f6b7200f0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24f6b7200f0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2503bea15af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2503bea15af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2503bea15af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2503bea15af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24f6b7200f0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24f6b7200f0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2503bea15af_0_1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2503bea15af_0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2503bea15af_0_1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2503bea15af_0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2790464dd3e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2790464dd3e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4b48ea2376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24b48ea2376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2506afb4b3a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2506afb4b3a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2506afb4b3a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2506afb4b3a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2506afb4b3a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2506afb4b3a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2790464dd3e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" name="Google Shape;336;g2790464dd3e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2506afb4b3a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2506afb4b3a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2506afb4b3a_0_1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2506afb4b3a_0_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b812a037f8_5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b812a037f8_5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4f6b7200f0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24f6b7200f0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24f6b7200f0_0_1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24f6b7200f0_0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4f6b7200f0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4f6b7200f0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4f6b7200f0_0_1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24f6b7200f0_0_1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4f6b7200f0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24f6b7200f0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25e8238565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225e8238565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25e8238565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225e8238565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4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jpg"/><Relationship Id="rId4" Type="http://schemas.openxmlformats.org/officeDocument/2006/relationships/image" Target="../media/image22.png"/><Relationship Id="rId5" Type="http://schemas.openxmlformats.org/officeDocument/2006/relationships/image" Target="../media/image13.png"/><Relationship Id="rId6" Type="http://schemas.openxmlformats.org/officeDocument/2006/relationships/image" Target="../media/image8.png"/><Relationship Id="rId7" Type="http://schemas.openxmlformats.org/officeDocument/2006/relationships/image" Target="../media/image2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jpg"/><Relationship Id="rId4" Type="http://schemas.openxmlformats.org/officeDocument/2006/relationships/image" Target="../media/image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jpg"/><Relationship Id="rId4" Type="http://schemas.openxmlformats.org/officeDocument/2006/relationships/image" Target="../media/image4.jpg"/><Relationship Id="rId5" Type="http://schemas.openxmlformats.org/officeDocument/2006/relationships/image" Target="../media/image9.jpg"/><Relationship Id="rId6" Type="http://schemas.openxmlformats.org/officeDocument/2006/relationships/image" Target="../media/image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0.png"/><Relationship Id="rId4" Type="http://schemas.openxmlformats.org/officeDocument/2006/relationships/image" Target="../media/image4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1.png"/><Relationship Id="rId4" Type="http://schemas.openxmlformats.org/officeDocument/2006/relationships/image" Target="../media/image15.png"/><Relationship Id="rId5" Type="http://schemas.openxmlformats.org/officeDocument/2006/relationships/image" Target="../media/image4.jpg"/><Relationship Id="rId6" Type="http://schemas.openxmlformats.org/officeDocument/2006/relationships/image" Target="../media/image1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4.png"/><Relationship Id="rId4" Type="http://schemas.openxmlformats.org/officeDocument/2006/relationships/image" Target="../media/image4.jpg"/><Relationship Id="rId5" Type="http://schemas.openxmlformats.org/officeDocument/2006/relationships/image" Target="../media/image12.png"/><Relationship Id="rId6" Type="http://schemas.openxmlformats.org/officeDocument/2006/relationships/image" Target="../media/image1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.jpg"/><Relationship Id="rId4" Type="http://schemas.openxmlformats.org/officeDocument/2006/relationships/image" Target="../media/image2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9.png"/><Relationship Id="rId4" Type="http://schemas.openxmlformats.org/officeDocument/2006/relationships/image" Target="../media/image4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.jpg"/><Relationship Id="rId4" Type="http://schemas.openxmlformats.org/officeDocument/2006/relationships/image" Target="../media/image17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.jpg"/><Relationship Id="rId4" Type="http://schemas.openxmlformats.org/officeDocument/2006/relationships/image" Target="../media/image2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.jpg"/><Relationship Id="rId4" Type="http://schemas.openxmlformats.org/officeDocument/2006/relationships/image" Target="../media/image2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.jpg"/><Relationship Id="rId4" Type="http://schemas.openxmlformats.org/officeDocument/2006/relationships/image" Target="../media/image30.png"/><Relationship Id="rId5" Type="http://schemas.openxmlformats.org/officeDocument/2006/relationships/image" Target="../media/image23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.jpg"/><Relationship Id="rId4" Type="http://schemas.openxmlformats.org/officeDocument/2006/relationships/image" Target="../media/image3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.jpg"/><Relationship Id="rId4" Type="http://schemas.openxmlformats.org/officeDocument/2006/relationships/image" Target="../media/image32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.jpg"/><Relationship Id="rId4" Type="http://schemas.openxmlformats.org/officeDocument/2006/relationships/image" Target="../media/image28.png"/><Relationship Id="rId5" Type="http://schemas.openxmlformats.org/officeDocument/2006/relationships/image" Target="../media/image36.png"/><Relationship Id="rId6" Type="http://schemas.openxmlformats.org/officeDocument/2006/relationships/image" Target="../media/image35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.jpg"/><Relationship Id="rId4" Type="http://schemas.openxmlformats.org/officeDocument/2006/relationships/image" Target="../media/image34.png"/><Relationship Id="rId5" Type="http://schemas.openxmlformats.org/officeDocument/2006/relationships/image" Target="../media/image31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.jpg"/><Relationship Id="rId4" Type="http://schemas.openxmlformats.org/officeDocument/2006/relationships/hyperlink" Target="mailto:fotografica.en.red@gmail.com" TargetMode="External"/><Relationship Id="rId5" Type="http://schemas.openxmlformats.org/officeDocument/2006/relationships/hyperlink" Target="mailto:fotografica.en.red@gmail.com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8.jpg"/><Relationship Id="rId4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jpg"/><Relationship Id="rId4" Type="http://schemas.openxmlformats.org/officeDocument/2006/relationships/image" Target="../media/image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jpg"/><Relationship Id="rId4" Type="http://schemas.openxmlformats.org/officeDocument/2006/relationships/image" Target="../media/image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jpg"/><Relationship Id="rId4" Type="http://schemas.openxmlformats.org/officeDocument/2006/relationships/hyperlink" Target="http://www.youtube.com/watch?v=YOiMVmeZdeA" TargetMode="External"/><Relationship Id="rId5" Type="http://schemas.openxmlformats.org/officeDocument/2006/relationships/image" Target="../media/image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b="44225" l="0" r="0" t="5051"/>
          <a:stretch/>
        </p:blipFill>
        <p:spPr>
          <a:xfrm>
            <a:off x="0" y="0"/>
            <a:ext cx="9144001" cy="4638354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/>
          <p:nvPr/>
        </p:nvSpPr>
        <p:spPr>
          <a:xfrm>
            <a:off x="0" y="4155000"/>
            <a:ext cx="8664600" cy="9885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3"/>
          <p:cNvSpPr txBox="1"/>
          <p:nvPr/>
        </p:nvSpPr>
        <p:spPr>
          <a:xfrm>
            <a:off x="42500" y="4125150"/>
            <a:ext cx="6689400" cy="10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7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rPr>
              <a:t>Fotográfica en Red </a:t>
            </a:r>
            <a:endParaRPr b="1" sz="1700">
              <a:solidFill>
                <a:srgbClr val="43020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7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rPr>
              <a:t>Experiencias de un grupo de trabajo como </a:t>
            </a:r>
            <a:endParaRPr b="1" sz="1700">
              <a:solidFill>
                <a:srgbClr val="43020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7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rPr>
              <a:t>espacio para la conexión y el aprendizaje</a:t>
            </a:r>
            <a:r>
              <a:rPr b="1" lang="es-419" sz="17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endParaRPr b="1" sz="1700">
              <a:solidFill>
                <a:srgbClr val="43020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4745575" y="4773150"/>
            <a:ext cx="2664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>
                <a:solidFill>
                  <a:srgbClr val="8B2F3D"/>
                </a:solidFill>
              </a:rPr>
              <a:t>Laura Caroni</a:t>
            </a:r>
            <a:endParaRPr b="1">
              <a:solidFill>
                <a:srgbClr val="8B2F3D"/>
              </a:solidFill>
            </a:endParaRPr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92881" y="4155000"/>
            <a:ext cx="1171569" cy="98850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3"/>
          <p:cNvSpPr txBox="1"/>
          <p:nvPr/>
        </p:nvSpPr>
        <p:spPr>
          <a:xfrm rot="-5400000">
            <a:off x="-1188000" y="2174550"/>
            <a:ext cx="2776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Jueves 31 de Agosto </a:t>
            </a:r>
            <a:endParaRPr b="1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2"/>
          <p:cNvSpPr/>
          <p:nvPr/>
        </p:nvSpPr>
        <p:spPr>
          <a:xfrm>
            <a:off x="0" y="4302625"/>
            <a:ext cx="7620300" cy="6225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22"/>
          <p:cNvSpPr txBox="1"/>
          <p:nvPr/>
        </p:nvSpPr>
        <p:spPr>
          <a:xfrm>
            <a:off x="174750" y="4306075"/>
            <a:ext cx="3035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8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rPr>
              <a:t>Resultados</a:t>
            </a:r>
            <a:endParaRPr b="1" sz="2800">
              <a:solidFill>
                <a:srgbClr val="43020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grpSp>
        <p:nvGrpSpPr>
          <p:cNvPr id="162" name="Google Shape;162;p22"/>
          <p:cNvGrpSpPr/>
          <p:nvPr/>
        </p:nvGrpSpPr>
        <p:grpSpPr>
          <a:xfrm>
            <a:off x="0" y="4377525"/>
            <a:ext cx="7620300" cy="622500"/>
            <a:chOff x="0" y="4302625"/>
            <a:chExt cx="7620300" cy="622500"/>
          </a:xfrm>
        </p:grpSpPr>
        <p:sp>
          <p:nvSpPr>
            <p:cNvPr id="163" name="Google Shape;163;p22"/>
            <p:cNvSpPr/>
            <p:nvPr/>
          </p:nvSpPr>
          <p:spPr>
            <a:xfrm>
              <a:off x="0" y="4302625"/>
              <a:ext cx="7620300" cy="622500"/>
            </a:xfrm>
            <a:prstGeom prst="rect">
              <a:avLst/>
            </a:prstGeom>
            <a:solidFill>
              <a:srgbClr val="F4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22"/>
            <p:cNvSpPr txBox="1"/>
            <p:nvPr/>
          </p:nvSpPr>
          <p:spPr>
            <a:xfrm>
              <a:off x="174750" y="4306075"/>
              <a:ext cx="68022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419" sz="2000">
                  <a:solidFill>
                    <a:srgbClr val="43020F"/>
                  </a:solidFill>
                  <a:latin typeface="Avenir"/>
                  <a:ea typeface="Avenir"/>
                  <a:cs typeface="Avenir"/>
                  <a:sym typeface="Avenir"/>
                </a:rPr>
                <a:t>Grupos de trabajo</a:t>
              </a:r>
              <a:endParaRPr b="1" sz="20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pic>
        <p:nvPicPr>
          <p:cNvPr id="165" name="Google Shape;165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300" y="4010225"/>
            <a:ext cx="1237450" cy="10441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2"/>
          <p:cNvSpPr txBox="1"/>
          <p:nvPr>
            <p:ph idx="4294967295" type="ctrTitle"/>
          </p:nvPr>
        </p:nvSpPr>
        <p:spPr>
          <a:xfrm>
            <a:off x="256075" y="1755650"/>
            <a:ext cx="8421300" cy="20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0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ts val="16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Glosario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30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ts val="16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Censo Latinoamericano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30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ts val="16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Materialidad de la fotografía 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30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ts val="16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Comunicación y difusión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30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ts val="16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Eventos y capacitaciones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grpSp>
        <p:nvGrpSpPr>
          <p:cNvPr id="167" name="Google Shape;167;p22"/>
          <p:cNvGrpSpPr/>
          <p:nvPr/>
        </p:nvGrpSpPr>
        <p:grpSpPr>
          <a:xfrm>
            <a:off x="0" y="0"/>
            <a:ext cx="9144000" cy="1374926"/>
            <a:chOff x="0" y="0"/>
            <a:chExt cx="9144000" cy="1374926"/>
          </a:xfrm>
        </p:grpSpPr>
        <p:pic>
          <p:nvPicPr>
            <p:cNvPr id="168" name="Google Shape;168;p22"/>
            <p:cNvPicPr preferRelativeResize="0"/>
            <p:nvPr/>
          </p:nvPicPr>
          <p:blipFill rotWithShape="1">
            <a:blip r:embed="rId4">
              <a:alphaModFix amt="42000"/>
            </a:blip>
            <a:srcRect b="18916" l="0" r="0" t="0"/>
            <a:stretch/>
          </p:blipFill>
          <p:spPr>
            <a:xfrm>
              <a:off x="2843275" y="0"/>
              <a:ext cx="1237451" cy="13749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9" name="Google Shape;169;p22"/>
            <p:cNvPicPr preferRelativeResize="0"/>
            <p:nvPr/>
          </p:nvPicPr>
          <p:blipFill rotWithShape="1">
            <a:blip r:embed="rId5">
              <a:alphaModFix amt="42000"/>
            </a:blip>
            <a:srcRect b="52426" l="0" r="0" t="0"/>
            <a:stretch/>
          </p:blipFill>
          <p:spPr>
            <a:xfrm>
              <a:off x="4080725" y="0"/>
              <a:ext cx="2465074" cy="13749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0" name="Google Shape;170;p22"/>
            <p:cNvPicPr preferRelativeResize="0"/>
            <p:nvPr/>
          </p:nvPicPr>
          <p:blipFill rotWithShape="1">
            <a:blip r:embed="rId6">
              <a:alphaModFix amt="42000"/>
            </a:blip>
            <a:srcRect b="27719" l="0" r="0" t="0"/>
            <a:stretch/>
          </p:blipFill>
          <p:spPr>
            <a:xfrm>
              <a:off x="6545800" y="0"/>
              <a:ext cx="2598200" cy="13749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1" name="Google Shape;171;p22"/>
            <p:cNvPicPr preferRelativeResize="0"/>
            <p:nvPr/>
          </p:nvPicPr>
          <p:blipFill rotWithShape="1">
            <a:blip r:embed="rId7">
              <a:alphaModFix amt="42000"/>
            </a:blip>
            <a:srcRect b="28703" l="0" r="0" t="0"/>
            <a:stretch/>
          </p:blipFill>
          <p:spPr>
            <a:xfrm>
              <a:off x="0" y="0"/>
              <a:ext cx="2843274" cy="137492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857247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3"/>
          <p:cNvSpPr/>
          <p:nvPr/>
        </p:nvSpPr>
        <p:spPr>
          <a:xfrm>
            <a:off x="0" y="4302625"/>
            <a:ext cx="7620300" cy="6225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23"/>
          <p:cNvSpPr txBox="1"/>
          <p:nvPr/>
        </p:nvSpPr>
        <p:spPr>
          <a:xfrm>
            <a:off x="174750" y="4306075"/>
            <a:ext cx="3035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8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rPr>
              <a:t>Resultados</a:t>
            </a:r>
            <a:endParaRPr b="1" sz="2800">
              <a:solidFill>
                <a:srgbClr val="43020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grpSp>
        <p:nvGrpSpPr>
          <p:cNvPr id="179" name="Google Shape;179;p23"/>
          <p:cNvGrpSpPr/>
          <p:nvPr/>
        </p:nvGrpSpPr>
        <p:grpSpPr>
          <a:xfrm>
            <a:off x="0" y="4377525"/>
            <a:ext cx="7620300" cy="622500"/>
            <a:chOff x="0" y="4302625"/>
            <a:chExt cx="7620300" cy="622500"/>
          </a:xfrm>
        </p:grpSpPr>
        <p:sp>
          <p:nvSpPr>
            <p:cNvPr id="180" name="Google Shape;180;p23"/>
            <p:cNvSpPr/>
            <p:nvPr/>
          </p:nvSpPr>
          <p:spPr>
            <a:xfrm>
              <a:off x="0" y="4302625"/>
              <a:ext cx="7620300" cy="622500"/>
            </a:xfrm>
            <a:prstGeom prst="rect">
              <a:avLst/>
            </a:prstGeom>
            <a:solidFill>
              <a:srgbClr val="F4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23"/>
            <p:cNvSpPr txBox="1"/>
            <p:nvPr/>
          </p:nvSpPr>
          <p:spPr>
            <a:xfrm>
              <a:off x="174750" y="4306075"/>
              <a:ext cx="68022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419" sz="2000">
                  <a:solidFill>
                    <a:srgbClr val="43020F"/>
                  </a:solidFill>
                  <a:latin typeface="Avenir"/>
                  <a:ea typeface="Avenir"/>
                  <a:cs typeface="Avenir"/>
                  <a:sym typeface="Avenir"/>
                </a:rPr>
                <a:t>Glosario</a:t>
              </a:r>
              <a:endParaRPr b="1" sz="20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pic>
        <p:nvPicPr>
          <p:cNvPr id="182" name="Google Shape;182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20300" y="4010225"/>
            <a:ext cx="1237450" cy="104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24"/>
          <p:cNvPicPr preferRelativeResize="0"/>
          <p:nvPr/>
        </p:nvPicPr>
        <p:blipFill rotWithShape="1">
          <a:blip r:embed="rId3">
            <a:alphaModFix amt="25000"/>
          </a:blip>
          <a:srcRect b="-5036" l="0" r="4251" t="9287"/>
          <a:stretch/>
        </p:blipFill>
        <p:spPr>
          <a:xfrm>
            <a:off x="0" y="-556468"/>
            <a:ext cx="9144000" cy="6857992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4"/>
          <p:cNvSpPr/>
          <p:nvPr/>
        </p:nvSpPr>
        <p:spPr>
          <a:xfrm>
            <a:off x="0" y="4302625"/>
            <a:ext cx="7620300" cy="6225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24"/>
          <p:cNvSpPr txBox="1"/>
          <p:nvPr/>
        </p:nvSpPr>
        <p:spPr>
          <a:xfrm>
            <a:off x="174750" y="4306075"/>
            <a:ext cx="3035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8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rPr>
              <a:t>Resultados</a:t>
            </a:r>
            <a:endParaRPr b="1" sz="2800">
              <a:solidFill>
                <a:srgbClr val="43020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grpSp>
        <p:nvGrpSpPr>
          <p:cNvPr id="190" name="Google Shape;190;p24"/>
          <p:cNvGrpSpPr/>
          <p:nvPr/>
        </p:nvGrpSpPr>
        <p:grpSpPr>
          <a:xfrm>
            <a:off x="0" y="4377525"/>
            <a:ext cx="7620300" cy="622500"/>
            <a:chOff x="0" y="4302625"/>
            <a:chExt cx="7620300" cy="622500"/>
          </a:xfrm>
        </p:grpSpPr>
        <p:sp>
          <p:nvSpPr>
            <p:cNvPr id="191" name="Google Shape;191;p24"/>
            <p:cNvSpPr/>
            <p:nvPr/>
          </p:nvSpPr>
          <p:spPr>
            <a:xfrm>
              <a:off x="0" y="4302625"/>
              <a:ext cx="7620300" cy="622500"/>
            </a:xfrm>
            <a:prstGeom prst="rect">
              <a:avLst/>
            </a:prstGeom>
            <a:solidFill>
              <a:srgbClr val="F4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24"/>
            <p:cNvSpPr txBox="1"/>
            <p:nvPr/>
          </p:nvSpPr>
          <p:spPr>
            <a:xfrm>
              <a:off x="174750" y="4306075"/>
              <a:ext cx="68022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419" sz="2000">
                  <a:solidFill>
                    <a:srgbClr val="43020F"/>
                  </a:solidFill>
                  <a:latin typeface="Avenir"/>
                  <a:ea typeface="Avenir"/>
                  <a:cs typeface="Avenir"/>
                  <a:sym typeface="Avenir"/>
                </a:rPr>
                <a:t>Glosario</a:t>
              </a:r>
              <a:endParaRPr b="1" sz="20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pic>
        <p:nvPicPr>
          <p:cNvPr id="193" name="Google Shape;193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20300" y="4010225"/>
            <a:ext cx="1237450" cy="104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3700" y="752950"/>
            <a:ext cx="5073682" cy="224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4"/>
          <p:cNvSpPr txBox="1"/>
          <p:nvPr/>
        </p:nvSpPr>
        <p:spPr>
          <a:xfrm>
            <a:off x="783738" y="2937650"/>
            <a:ext cx="50736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2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rPr>
              <a:t>Reunión mantenida entre miembros del grupo Glosario con Francisca del Valle, Iris Moya y Cristóbal Valenzuela del Centro de Documentación de Bienes Patrimoniales del Servicio Nacional del Patrimonio Cultural de Chile</a:t>
            </a:r>
            <a:endParaRPr sz="1200">
              <a:solidFill>
                <a:srgbClr val="43020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96" name="Google Shape;196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66075" y="1640013"/>
            <a:ext cx="1297649" cy="1297649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4"/>
          <p:cNvSpPr txBox="1"/>
          <p:nvPr/>
        </p:nvSpPr>
        <p:spPr>
          <a:xfrm>
            <a:off x="6482000" y="752938"/>
            <a:ext cx="14658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300">
                <a:solidFill>
                  <a:srgbClr val="8B2F3D"/>
                </a:solidFill>
              </a:rPr>
              <a:t>Escanea el QR para responder al cuestionario sobre glosarios</a:t>
            </a:r>
            <a:endParaRPr sz="1300">
              <a:solidFill>
                <a:srgbClr val="8B2F3D"/>
              </a:solidFill>
            </a:endParaRPr>
          </a:p>
        </p:txBody>
      </p:sp>
      <p:sp>
        <p:nvSpPr>
          <p:cNvPr id="198" name="Google Shape;198;p24"/>
          <p:cNvSpPr txBox="1"/>
          <p:nvPr/>
        </p:nvSpPr>
        <p:spPr>
          <a:xfrm>
            <a:off x="6604450" y="2993438"/>
            <a:ext cx="1162800" cy="29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rgbClr val="8B2F3D"/>
                </a:solidFill>
              </a:rPr>
              <a:t>Link también en el IG </a:t>
            </a:r>
            <a:endParaRPr sz="800">
              <a:solidFill>
                <a:srgbClr val="8B2F3D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800">
                <a:solidFill>
                  <a:srgbClr val="8B2F3D"/>
                </a:solidFill>
              </a:rPr>
              <a:t>@fotografica.en.red</a:t>
            </a:r>
            <a:endParaRPr sz="800">
              <a:solidFill>
                <a:srgbClr val="8B2F3D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25"/>
          <p:cNvPicPr preferRelativeResize="0"/>
          <p:nvPr/>
        </p:nvPicPr>
        <p:blipFill rotWithShape="1">
          <a:blip r:embed="rId3">
            <a:alphaModFix/>
          </a:blip>
          <a:srcRect b="14755" l="200" r="-199" t="0"/>
          <a:stretch/>
        </p:blipFill>
        <p:spPr>
          <a:xfrm>
            <a:off x="-1482950" y="14062"/>
            <a:ext cx="10626950" cy="5115375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25"/>
          <p:cNvSpPr/>
          <p:nvPr/>
        </p:nvSpPr>
        <p:spPr>
          <a:xfrm>
            <a:off x="0" y="4302625"/>
            <a:ext cx="7620300" cy="6225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25"/>
          <p:cNvSpPr txBox="1"/>
          <p:nvPr/>
        </p:nvSpPr>
        <p:spPr>
          <a:xfrm>
            <a:off x="174750" y="4306075"/>
            <a:ext cx="3035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8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rPr>
              <a:t>Resultados</a:t>
            </a:r>
            <a:endParaRPr b="1" sz="2800">
              <a:solidFill>
                <a:srgbClr val="43020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grpSp>
        <p:nvGrpSpPr>
          <p:cNvPr id="206" name="Google Shape;206;p25"/>
          <p:cNvGrpSpPr/>
          <p:nvPr/>
        </p:nvGrpSpPr>
        <p:grpSpPr>
          <a:xfrm>
            <a:off x="0" y="4377525"/>
            <a:ext cx="7620300" cy="622500"/>
            <a:chOff x="0" y="4302625"/>
            <a:chExt cx="7620300" cy="622500"/>
          </a:xfrm>
        </p:grpSpPr>
        <p:sp>
          <p:nvSpPr>
            <p:cNvPr id="207" name="Google Shape;207;p25"/>
            <p:cNvSpPr/>
            <p:nvPr/>
          </p:nvSpPr>
          <p:spPr>
            <a:xfrm>
              <a:off x="0" y="4302625"/>
              <a:ext cx="7620300" cy="622500"/>
            </a:xfrm>
            <a:prstGeom prst="rect">
              <a:avLst/>
            </a:prstGeom>
            <a:solidFill>
              <a:srgbClr val="F4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25"/>
            <p:cNvSpPr txBox="1"/>
            <p:nvPr/>
          </p:nvSpPr>
          <p:spPr>
            <a:xfrm>
              <a:off x="174750" y="4306075"/>
              <a:ext cx="68022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419" sz="2000">
                  <a:solidFill>
                    <a:srgbClr val="43020F"/>
                  </a:solidFill>
                  <a:latin typeface="Avenir"/>
                  <a:ea typeface="Avenir"/>
                  <a:cs typeface="Avenir"/>
                  <a:sym typeface="Avenir"/>
                </a:rPr>
                <a:t>Censo Latinoamericano</a:t>
              </a:r>
              <a:endParaRPr b="1" sz="20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pic>
        <p:nvPicPr>
          <p:cNvPr id="209" name="Google Shape;209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20300" y="4010225"/>
            <a:ext cx="1237450" cy="1044100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25"/>
          <p:cNvSpPr/>
          <p:nvPr/>
        </p:nvSpPr>
        <p:spPr>
          <a:xfrm>
            <a:off x="86225" y="206825"/>
            <a:ext cx="6852600" cy="396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25"/>
          <p:cNvSpPr txBox="1"/>
          <p:nvPr/>
        </p:nvSpPr>
        <p:spPr>
          <a:xfrm>
            <a:off x="513475" y="534025"/>
            <a:ext cx="6099300" cy="2185800"/>
          </a:xfrm>
          <a:prstGeom prst="rect">
            <a:avLst/>
          </a:prstGeom>
          <a:solidFill>
            <a:srgbClr val="F4CCCC"/>
          </a:solidFill>
          <a:ln>
            <a:noFill/>
          </a:ln>
          <a:effectLst>
            <a:outerShdw blurRad="57150" rotWithShape="0" algn="bl" dir="4680000" dist="38100">
              <a:srgbClr val="000000">
                <a:alpha val="17000"/>
              </a:srgbClr>
            </a:outerShdw>
          </a:effectLst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3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¿Cómo surgió la iniciativa de hacer un registro de archivos fotográficos?</a:t>
            </a:r>
            <a:endParaRPr sz="13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3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¿Cuál fue la metodología empleada en la realización del registro?</a:t>
            </a:r>
            <a:endParaRPr sz="13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3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¿Cómo se financió la realización del registro?</a:t>
            </a:r>
            <a:endParaRPr sz="13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3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¿Cuál consideras que ha sido el impacto de contar con esta información?</a:t>
            </a:r>
            <a:endParaRPr sz="13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12" name="Google Shape;212;p25"/>
          <p:cNvSpPr txBox="1"/>
          <p:nvPr/>
        </p:nvSpPr>
        <p:spPr>
          <a:xfrm>
            <a:off x="327775" y="2954325"/>
            <a:ext cx="62091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1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rPr>
              <a:t>Reunión mantenida entre miembros del grupo Censo Latinoamericano con Gabriela González Reyes (Fotoservatorio) y Samuel Salgado (CenFoto - UDP) </a:t>
            </a:r>
            <a:endParaRPr sz="1100">
              <a:solidFill>
                <a:srgbClr val="43020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3361891">
            <a:off x="3765241" y="956422"/>
            <a:ext cx="2914871" cy="1485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671504">
            <a:off x="3782425" y="1620925"/>
            <a:ext cx="3872594" cy="2626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26"/>
          <p:cNvSpPr/>
          <p:nvPr/>
        </p:nvSpPr>
        <p:spPr>
          <a:xfrm>
            <a:off x="0" y="4302625"/>
            <a:ext cx="7620300" cy="6225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26"/>
          <p:cNvSpPr txBox="1"/>
          <p:nvPr/>
        </p:nvSpPr>
        <p:spPr>
          <a:xfrm>
            <a:off x="174750" y="4306075"/>
            <a:ext cx="3035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8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rPr>
              <a:t>Resultados</a:t>
            </a:r>
            <a:endParaRPr b="1" sz="2800">
              <a:solidFill>
                <a:srgbClr val="43020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grpSp>
        <p:nvGrpSpPr>
          <p:cNvPr id="221" name="Google Shape;221;p26"/>
          <p:cNvGrpSpPr/>
          <p:nvPr/>
        </p:nvGrpSpPr>
        <p:grpSpPr>
          <a:xfrm>
            <a:off x="0" y="4377525"/>
            <a:ext cx="7620300" cy="622500"/>
            <a:chOff x="0" y="4302625"/>
            <a:chExt cx="7620300" cy="622500"/>
          </a:xfrm>
        </p:grpSpPr>
        <p:sp>
          <p:nvSpPr>
            <p:cNvPr id="222" name="Google Shape;222;p26"/>
            <p:cNvSpPr/>
            <p:nvPr/>
          </p:nvSpPr>
          <p:spPr>
            <a:xfrm>
              <a:off x="0" y="4302625"/>
              <a:ext cx="7620300" cy="622500"/>
            </a:xfrm>
            <a:prstGeom prst="rect">
              <a:avLst/>
            </a:prstGeom>
            <a:solidFill>
              <a:srgbClr val="F4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26"/>
            <p:cNvSpPr txBox="1"/>
            <p:nvPr/>
          </p:nvSpPr>
          <p:spPr>
            <a:xfrm>
              <a:off x="174750" y="4306075"/>
              <a:ext cx="68022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419" sz="2000">
                  <a:solidFill>
                    <a:srgbClr val="43020F"/>
                  </a:solidFill>
                  <a:latin typeface="Avenir"/>
                  <a:ea typeface="Avenir"/>
                  <a:cs typeface="Avenir"/>
                  <a:sym typeface="Avenir"/>
                </a:rPr>
                <a:t>Materialidad de la fotografía</a:t>
              </a:r>
              <a:endParaRPr b="1" sz="20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pic>
        <p:nvPicPr>
          <p:cNvPr id="224" name="Google Shape;224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20300" y="4010225"/>
            <a:ext cx="1237450" cy="1044100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26"/>
          <p:cNvSpPr txBox="1"/>
          <p:nvPr>
            <p:ph idx="4294967295" type="ctrTitle"/>
          </p:nvPr>
        </p:nvSpPr>
        <p:spPr>
          <a:xfrm>
            <a:off x="294025" y="645250"/>
            <a:ext cx="4867200" cy="30882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30200" lvl="0" marL="45720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ts val="16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Listado de proveedores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30200" lvl="0" marL="45720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ts val="16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Listado de bibliografía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30200" lvl="0" marL="45720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ts val="16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Muestrario de montajes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4A372A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226" name="Google Shape;226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101629">
            <a:off x="5451379" y="642002"/>
            <a:ext cx="3185241" cy="28597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3225" y="2115650"/>
            <a:ext cx="2604849" cy="2424675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27"/>
          <p:cNvSpPr/>
          <p:nvPr/>
        </p:nvSpPr>
        <p:spPr>
          <a:xfrm>
            <a:off x="0" y="4302625"/>
            <a:ext cx="7620300" cy="6225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27"/>
          <p:cNvSpPr txBox="1"/>
          <p:nvPr/>
        </p:nvSpPr>
        <p:spPr>
          <a:xfrm>
            <a:off x="174750" y="4306075"/>
            <a:ext cx="3035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8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rPr>
              <a:t>Resultados</a:t>
            </a:r>
            <a:endParaRPr b="1" sz="2800">
              <a:solidFill>
                <a:srgbClr val="43020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grpSp>
        <p:nvGrpSpPr>
          <p:cNvPr id="234" name="Google Shape;234;p27"/>
          <p:cNvGrpSpPr/>
          <p:nvPr/>
        </p:nvGrpSpPr>
        <p:grpSpPr>
          <a:xfrm>
            <a:off x="0" y="4377525"/>
            <a:ext cx="7620300" cy="622500"/>
            <a:chOff x="0" y="4302625"/>
            <a:chExt cx="7620300" cy="622500"/>
          </a:xfrm>
        </p:grpSpPr>
        <p:sp>
          <p:nvSpPr>
            <p:cNvPr id="235" name="Google Shape;235;p27"/>
            <p:cNvSpPr/>
            <p:nvPr/>
          </p:nvSpPr>
          <p:spPr>
            <a:xfrm>
              <a:off x="0" y="4302625"/>
              <a:ext cx="7620300" cy="622500"/>
            </a:xfrm>
            <a:prstGeom prst="rect">
              <a:avLst/>
            </a:prstGeom>
            <a:solidFill>
              <a:srgbClr val="F4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27"/>
            <p:cNvSpPr txBox="1"/>
            <p:nvPr/>
          </p:nvSpPr>
          <p:spPr>
            <a:xfrm>
              <a:off x="174750" y="4306075"/>
              <a:ext cx="68022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just">
                <a:lnSpc>
                  <a:spcPct val="150000"/>
                </a:lnSpc>
                <a:spcBef>
                  <a:spcPts val="0"/>
                </a:spcBef>
                <a:spcAft>
                  <a:spcPts val="1000"/>
                </a:spcAft>
                <a:buNone/>
              </a:pPr>
              <a:r>
                <a:rPr b="1" lang="es-419" sz="2000">
                  <a:solidFill>
                    <a:srgbClr val="43020F"/>
                  </a:solidFill>
                  <a:latin typeface="Avenir"/>
                  <a:ea typeface="Avenir"/>
                  <a:cs typeface="Avenir"/>
                  <a:sym typeface="Avenir"/>
                </a:rPr>
                <a:t>Comunicación y difusión</a:t>
              </a:r>
              <a:endParaRPr b="1" sz="20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pic>
        <p:nvPicPr>
          <p:cNvPr id="237" name="Google Shape;237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20300" y="4010225"/>
            <a:ext cx="1237450" cy="1044100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27"/>
          <p:cNvSpPr txBox="1"/>
          <p:nvPr>
            <p:ph idx="4294967295" type="ctrTitle"/>
          </p:nvPr>
        </p:nvSpPr>
        <p:spPr>
          <a:xfrm>
            <a:off x="243225" y="266525"/>
            <a:ext cx="6347100" cy="1234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-32004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ct val="1000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Visibilidad del grupo en las redes sociales  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2004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ct val="1000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Difusión de eventos ligados al patrimonio fotográfico latinoamericano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2004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ct val="1000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Gestión de la comunicación interna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grpSp>
        <p:nvGrpSpPr>
          <p:cNvPr id="239" name="Google Shape;239;p27"/>
          <p:cNvGrpSpPr/>
          <p:nvPr/>
        </p:nvGrpSpPr>
        <p:grpSpPr>
          <a:xfrm>
            <a:off x="2716778" y="846767"/>
            <a:ext cx="4931927" cy="2963027"/>
            <a:chOff x="3838778" y="609467"/>
            <a:chExt cx="4931927" cy="2963027"/>
          </a:xfrm>
        </p:grpSpPr>
        <p:pic>
          <p:nvPicPr>
            <p:cNvPr id="240" name="Google Shape;240;p27"/>
            <p:cNvPicPr preferRelativeResize="0"/>
            <p:nvPr/>
          </p:nvPicPr>
          <p:blipFill rotWithShape="1">
            <a:blip r:embed="rId5">
              <a:alphaModFix/>
            </a:blip>
            <a:srcRect b="49061" l="51442" r="0" t="15031"/>
            <a:stretch/>
          </p:blipFill>
          <p:spPr>
            <a:xfrm rot="6890656">
              <a:off x="6809653" y="858425"/>
              <a:ext cx="1655221" cy="17317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1" name="Google Shape;241;p27"/>
            <p:cNvPicPr preferRelativeResize="0"/>
            <p:nvPr/>
          </p:nvPicPr>
          <p:blipFill rotWithShape="1">
            <a:blip r:embed="rId5">
              <a:alphaModFix/>
            </a:blip>
            <a:srcRect b="49061" l="51442" r="0" t="15031"/>
            <a:stretch/>
          </p:blipFill>
          <p:spPr>
            <a:xfrm rot="9746328">
              <a:off x="4014874" y="1559423"/>
              <a:ext cx="1308951" cy="13694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2" name="Google Shape;242;p27"/>
            <p:cNvPicPr preferRelativeResize="0"/>
            <p:nvPr/>
          </p:nvPicPr>
          <p:blipFill rotWithShape="1">
            <a:blip r:embed="rId5">
              <a:alphaModFix/>
            </a:blip>
            <a:srcRect b="49061" l="51442" r="0" t="15031"/>
            <a:stretch/>
          </p:blipFill>
          <p:spPr>
            <a:xfrm rot="7876452">
              <a:off x="5095753" y="1513475"/>
              <a:ext cx="1655221" cy="17317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3" name="Google Shape;243;p27"/>
            <p:cNvPicPr preferRelativeResize="0"/>
            <p:nvPr/>
          </p:nvPicPr>
          <p:blipFill rotWithShape="1">
            <a:blip r:embed="rId6">
              <a:alphaModFix/>
            </a:blip>
            <a:srcRect b="0" l="11016" r="0" t="0"/>
            <a:stretch/>
          </p:blipFill>
          <p:spPr>
            <a:xfrm>
              <a:off x="4809175" y="2050125"/>
              <a:ext cx="1237450" cy="14368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4" name="Google Shape;244;p27"/>
            <p:cNvPicPr preferRelativeResize="0"/>
            <p:nvPr/>
          </p:nvPicPr>
          <p:blipFill rotWithShape="1">
            <a:blip r:embed="rId6">
              <a:alphaModFix/>
            </a:blip>
            <a:srcRect b="0" l="11016" r="0" t="0"/>
            <a:stretch/>
          </p:blipFill>
          <p:spPr>
            <a:xfrm rot="-1214850">
              <a:off x="5967875" y="1014050"/>
              <a:ext cx="1237449" cy="143681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45" name="Google Shape;245;p27"/>
          <p:cNvSpPr txBox="1"/>
          <p:nvPr>
            <p:ph idx="4294967295" type="ctrTitle"/>
          </p:nvPr>
        </p:nvSpPr>
        <p:spPr>
          <a:xfrm>
            <a:off x="5619150" y="3599675"/>
            <a:ext cx="3261300" cy="46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y mucho más e</a:t>
            </a: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ntre bastidores</a:t>
            </a: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…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8"/>
          <p:cNvSpPr/>
          <p:nvPr/>
        </p:nvSpPr>
        <p:spPr>
          <a:xfrm>
            <a:off x="0" y="4302625"/>
            <a:ext cx="7620300" cy="6225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28"/>
          <p:cNvSpPr txBox="1"/>
          <p:nvPr/>
        </p:nvSpPr>
        <p:spPr>
          <a:xfrm>
            <a:off x="174750" y="4306075"/>
            <a:ext cx="3035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8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rPr>
              <a:t>Resultados</a:t>
            </a:r>
            <a:endParaRPr b="1" sz="2800">
              <a:solidFill>
                <a:srgbClr val="43020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grpSp>
        <p:nvGrpSpPr>
          <p:cNvPr id="252" name="Google Shape;252;p28"/>
          <p:cNvGrpSpPr/>
          <p:nvPr/>
        </p:nvGrpSpPr>
        <p:grpSpPr>
          <a:xfrm>
            <a:off x="0" y="4377525"/>
            <a:ext cx="7620300" cy="622500"/>
            <a:chOff x="0" y="4302625"/>
            <a:chExt cx="7620300" cy="622500"/>
          </a:xfrm>
        </p:grpSpPr>
        <p:sp>
          <p:nvSpPr>
            <p:cNvPr id="253" name="Google Shape;253;p28"/>
            <p:cNvSpPr/>
            <p:nvPr/>
          </p:nvSpPr>
          <p:spPr>
            <a:xfrm>
              <a:off x="0" y="4302625"/>
              <a:ext cx="7620300" cy="622500"/>
            </a:xfrm>
            <a:prstGeom prst="rect">
              <a:avLst/>
            </a:prstGeom>
            <a:solidFill>
              <a:srgbClr val="F4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" name="Google Shape;254;p28"/>
            <p:cNvSpPr txBox="1"/>
            <p:nvPr/>
          </p:nvSpPr>
          <p:spPr>
            <a:xfrm>
              <a:off x="174750" y="4306075"/>
              <a:ext cx="68022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419" sz="2000">
                  <a:solidFill>
                    <a:srgbClr val="43020F"/>
                  </a:solidFill>
                  <a:latin typeface="Avenir"/>
                  <a:ea typeface="Avenir"/>
                  <a:cs typeface="Avenir"/>
                  <a:sym typeface="Avenir"/>
                </a:rPr>
                <a:t>Experiencias de trabajo </a:t>
              </a:r>
              <a:endParaRPr b="1" sz="20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pic>
        <p:nvPicPr>
          <p:cNvPr id="255" name="Google Shape;25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300" y="4010225"/>
            <a:ext cx="1237450" cy="104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4750" y="118302"/>
            <a:ext cx="3848826" cy="3891926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28"/>
          <p:cNvSpPr txBox="1"/>
          <p:nvPr>
            <p:ph idx="4294967295" type="ctrTitle"/>
          </p:nvPr>
        </p:nvSpPr>
        <p:spPr>
          <a:xfrm>
            <a:off x="4274975" y="745775"/>
            <a:ext cx="4630200" cy="223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s-419" sz="13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rPr>
              <a:t>Conversando con Abel Alexander: “Los orígenes de la fotografía en América Latina"</a:t>
            </a:r>
            <a:r>
              <a:rPr b="1" lang="es-419" sz="13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rPr>
              <a:t> </a:t>
            </a:r>
            <a:endParaRPr b="1" sz="1300">
              <a:solidFill>
                <a:srgbClr val="43020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just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s-419" sz="13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En conmemoración del </a:t>
            </a:r>
            <a:r>
              <a:rPr b="1" lang="es-419" sz="13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Día Internacional de la Fotografía</a:t>
            </a:r>
            <a:r>
              <a:rPr lang="es-419" sz="13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, el historiador argentino Abel Alexander responde a la pregunta: ¿qué estaba pasando en América Latina después del 19 de agosto de 1839, fecha en que François Arago describe el procedimiento del daguerrotipo ante las Academias de Bellas Artes y de Ciencias de Francia?</a:t>
            </a:r>
            <a:endParaRPr sz="13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3350"/>
            <a:ext cx="2981400" cy="4670024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29"/>
          <p:cNvSpPr/>
          <p:nvPr/>
        </p:nvSpPr>
        <p:spPr>
          <a:xfrm>
            <a:off x="0" y="4302625"/>
            <a:ext cx="7620300" cy="6225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29"/>
          <p:cNvSpPr txBox="1"/>
          <p:nvPr/>
        </p:nvSpPr>
        <p:spPr>
          <a:xfrm>
            <a:off x="174750" y="4306075"/>
            <a:ext cx="3035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8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rPr>
              <a:t>Resultados</a:t>
            </a:r>
            <a:endParaRPr b="1" sz="2800">
              <a:solidFill>
                <a:srgbClr val="43020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grpSp>
        <p:nvGrpSpPr>
          <p:cNvPr id="265" name="Google Shape;265;p29"/>
          <p:cNvGrpSpPr/>
          <p:nvPr/>
        </p:nvGrpSpPr>
        <p:grpSpPr>
          <a:xfrm>
            <a:off x="0" y="4377525"/>
            <a:ext cx="7620300" cy="622500"/>
            <a:chOff x="0" y="4302625"/>
            <a:chExt cx="7620300" cy="622500"/>
          </a:xfrm>
        </p:grpSpPr>
        <p:sp>
          <p:nvSpPr>
            <p:cNvPr id="266" name="Google Shape;266;p29"/>
            <p:cNvSpPr/>
            <p:nvPr/>
          </p:nvSpPr>
          <p:spPr>
            <a:xfrm>
              <a:off x="0" y="4302625"/>
              <a:ext cx="7620300" cy="622500"/>
            </a:xfrm>
            <a:prstGeom prst="rect">
              <a:avLst/>
            </a:prstGeom>
            <a:solidFill>
              <a:srgbClr val="F4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" name="Google Shape;267;p29"/>
            <p:cNvSpPr txBox="1"/>
            <p:nvPr/>
          </p:nvSpPr>
          <p:spPr>
            <a:xfrm>
              <a:off x="174750" y="4306075"/>
              <a:ext cx="68022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419" sz="2000">
                  <a:solidFill>
                    <a:srgbClr val="43020F"/>
                  </a:solidFill>
                  <a:latin typeface="Avenir"/>
                  <a:ea typeface="Avenir"/>
                  <a:cs typeface="Avenir"/>
                  <a:sym typeface="Avenir"/>
                </a:rPr>
                <a:t>Experiencias de trabajo </a:t>
              </a:r>
              <a:endParaRPr b="1" sz="20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pic>
        <p:nvPicPr>
          <p:cNvPr id="268" name="Google Shape;268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20300" y="4010225"/>
            <a:ext cx="1237450" cy="1044100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29"/>
          <p:cNvSpPr txBox="1"/>
          <p:nvPr>
            <p:ph idx="4294967295" type="ctrTitle"/>
          </p:nvPr>
        </p:nvSpPr>
        <p:spPr>
          <a:xfrm>
            <a:off x="3343275" y="574325"/>
            <a:ext cx="5514600" cy="326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s-419" sz="11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rPr>
              <a:t>Día Internacional de los Archivos 2022: Archivos y miradas latinoamericanas. Los documentos como memoria de los pueblos. </a:t>
            </a:r>
            <a:endParaRPr b="1" sz="1100">
              <a:solidFill>
                <a:srgbClr val="43020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just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s-419" sz="11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Este conversatorio tiene el fin de destacar el trabajo de cuatro acervos latinoamericanos que han sido reconocidos en sus países y en la región por su enorme valor cultural e histórico. </a:t>
            </a:r>
            <a:endParaRPr sz="11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t/>
            </a:r>
            <a:endParaRPr sz="11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s-419" sz="11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Participan</a:t>
            </a:r>
            <a:endParaRPr sz="11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s-419" sz="11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Oscar Chambi Echegaray - Asociación Martín Chambi, Perú</a:t>
            </a:r>
            <a:endParaRPr sz="11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s-419" sz="11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Myriam Ramírez y Brenda Chávez - Fundación Ajaraca A.C., México</a:t>
            </a:r>
            <a:endParaRPr sz="11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s-419" sz="11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Alexis Placencia Padrón - Oficina del Historiador de la Ciudad de La Habana, Cuba</a:t>
            </a:r>
            <a:endParaRPr sz="11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s-419" sz="11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Carlos Arturo Montoya Correa - Biblioteca Pública Piloto de Medellín para América Latina, Colombia</a:t>
            </a:r>
            <a:endParaRPr sz="11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0"/>
          <p:cNvSpPr/>
          <p:nvPr/>
        </p:nvSpPr>
        <p:spPr>
          <a:xfrm>
            <a:off x="0" y="4302625"/>
            <a:ext cx="7620300" cy="6225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30"/>
          <p:cNvSpPr txBox="1"/>
          <p:nvPr/>
        </p:nvSpPr>
        <p:spPr>
          <a:xfrm>
            <a:off x="174750" y="4306075"/>
            <a:ext cx="3035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8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rPr>
              <a:t>Resultados</a:t>
            </a:r>
            <a:endParaRPr b="1" sz="2800">
              <a:solidFill>
                <a:srgbClr val="43020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grpSp>
        <p:nvGrpSpPr>
          <p:cNvPr id="276" name="Google Shape;276;p30"/>
          <p:cNvGrpSpPr/>
          <p:nvPr/>
        </p:nvGrpSpPr>
        <p:grpSpPr>
          <a:xfrm>
            <a:off x="0" y="4377525"/>
            <a:ext cx="7620300" cy="622500"/>
            <a:chOff x="0" y="4302625"/>
            <a:chExt cx="7620300" cy="622500"/>
          </a:xfrm>
        </p:grpSpPr>
        <p:sp>
          <p:nvSpPr>
            <p:cNvPr id="277" name="Google Shape;277;p30"/>
            <p:cNvSpPr/>
            <p:nvPr/>
          </p:nvSpPr>
          <p:spPr>
            <a:xfrm>
              <a:off x="0" y="4302625"/>
              <a:ext cx="7620300" cy="622500"/>
            </a:xfrm>
            <a:prstGeom prst="rect">
              <a:avLst/>
            </a:prstGeom>
            <a:solidFill>
              <a:srgbClr val="F4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30"/>
            <p:cNvSpPr txBox="1"/>
            <p:nvPr/>
          </p:nvSpPr>
          <p:spPr>
            <a:xfrm>
              <a:off x="174750" y="4306075"/>
              <a:ext cx="68022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419" sz="2000">
                  <a:solidFill>
                    <a:srgbClr val="43020F"/>
                  </a:solidFill>
                  <a:latin typeface="Avenir"/>
                  <a:ea typeface="Avenir"/>
                  <a:cs typeface="Avenir"/>
                  <a:sym typeface="Avenir"/>
                </a:rPr>
                <a:t>Experiencias de trabajo </a:t>
              </a:r>
              <a:endParaRPr b="1" sz="20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pic>
        <p:nvPicPr>
          <p:cNvPr id="279" name="Google Shape;27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300" y="4010225"/>
            <a:ext cx="1237450" cy="104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4225" y="101825"/>
            <a:ext cx="2277974" cy="4095077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30"/>
          <p:cNvSpPr txBox="1"/>
          <p:nvPr>
            <p:ph idx="4294967295" type="ctrTitle"/>
          </p:nvPr>
        </p:nvSpPr>
        <p:spPr>
          <a:xfrm>
            <a:off x="3665375" y="574325"/>
            <a:ext cx="4630200" cy="326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s-419" sz="13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rPr>
              <a:t>Sostenibilidad ambiental en la conservación de fotografías con Cecilia Salgado</a:t>
            </a:r>
            <a:endParaRPr b="1" sz="1300">
              <a:solidFill>
                <a:srgbClr val="43020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just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s-419" sz="13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Cecilia Salgado se pregunta ¿qué es lo que los conservadores estamos haciendo para disminuir el impacto ambiental mientras desarrollamos nuestra profesión? A través de muchos cuestionamientos y buenas (y nuevas) prácticas, nos propone hacer las cosas de manera diferente y así lograr impactar de manera positiva no solamente en nuestros archivos, si no en el mundo en un mediano y largo plazo.</a:t>
            </a:r>
            <a:endParaRPr sz="13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t/>
            </a:r>
            <a:endParaRPr sz="13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1"/>
          <p:cNvSpPr/>
          <p:nvPr/>
        </p:nvSpPr>
        <p:spPr>
          <a:xfrm>
            <a:off x="0" y="4302625"/>
            <a:ext cx="7620300" cy="6225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31"/>
          <p:cNvSpPr txBox="1"/>
          <p:nvPr/>
        </p:nvSpPr>
        <p:spPr>
          <a:xfrm>
            <a:off x="174750" y="4306075"/>
            <a:ext cx="3035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8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rPr>
              <a:t>Resultados</a:t>
            </a:r>
            <a:endParaRPr b="1" sz="2800">
              <a:solidFill>
                <a:srgbClr val="43020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grpSp>
        <p:nvGrpSpPr>
          <p:cNvPr id="288" name="Google Shape;288;p31"/>
          <p:cNvGrpSpPr/>
          <p:nvPr/>
        </p:nvGrpSpPr>
        <p:grpSpPr>
          <a:xfrm>
            <a:off x="0" y="4377525"/>
            <a:ext cx="7620300" cy="622500"/>
            <a:chOff x="0" y="4302625"/>
            <a:chExt cx="7620300" cy="622500"/>
          </a:xfrm>
        </p:grpSpPr>
        <p:sp>
          <p:nvSpPr>
            <p:cNvPr id="289" name="Google Shape;289;p31"/>
            <p:cNvSpPr/>
            <p:nvPr/>
          </p:nvSpPr>
          <p:spPr>
            <a:xfrm>
              <a:off x="0" y="4302625"/>
              <a:ext cx="7620300" cy="622500"/>
            </a:xfrm>
            <a:prstGeom prst="rect">
              <a:avLst/>
            </a:prstGeom>
            <a:solidFill>
              <a:srgbClr val="F4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31"/>
            <p:cNvSpPr txBox="1"/>
            <p:nvPr/>
          </p:nvSpPr>
          <p:spPr>
            <a:xfrm>
              <a:off x="174750" y="4306075"/>
              <a:ext cx="68022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419" sz="2000">
                  <a:solidFill>
                    <a:srgbClr val="43020F"/>
                  </a:solidFill>
                  <a:latin typeface="Avenir"/>
                  <a:ea typeface="Avenir"/>
                  <a:cs typeface="Avenir"/>
                  <a:sym typeface="Avenir"/>
                </a:rPr>
                <a:t>Experiencias de trabajo </a:t>
              </a:r>
              <a:endParaRPr b="1" sz="20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pic>
        <p:nvPicPr>
          <p:cNvPr id="291" name="Google Shape;291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300" y="4010225"/>
            <a:ext cx="1237450" cy="1044100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31"/>
          <p:cNvSpPr txBox="1"/>
          <p:nvPr>
            <p:ph idx="4294967295" type="ctrTitle"/>
          </p:nvPr>
        </p:nvSpPr>
        <p:spPr>
          <a:xfrm>
            <a:off x="3665375" y="574325"/>
            <a:ext cx="4630200" cy="3576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1" lang="es-419" sz="11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rPr>
              <a:t>Día de la Fotografía 2023: Investigando Archivos </a:t>
            </a:r>
            <a:r>
              <a:rPr b="1" lang="es-419" sz="11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rPr>
              <a:t>Fotográficos</a:t>
            </a:r>
            <a:r>
              <a:rPr b="1" lang="es-419" sz="11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rPr>
              <a:t> en América Latina</a:t>
            </a:r>
            <a:endParaRPr b="1" sz="1100">
              <a:solidFill>
                <a:srgbClr val="43020F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just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s-419" sz="11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Este conversatorio tiene el fin de destacar cuatro investigaciones en torno a la fotográficas y su relación con el Archivo.</a:t>
            </a:r>
            <a:endParaRPr sz="11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t/>
            </a:r>
            <a:endParaRPr sz="11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s-419" sz="11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Participan</a:t>
            </a:r>
            <a:endParaRPr sz="11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s-419" sz="11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Gabriela Escobar Ari y Gervasia Santusa Marca Morales - Bolivia</a:t>
            </a:r>
            <a:endParaRPr sz="11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s-419" sz="11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Emilio Suárez González - Cuba</a:t>
            </a:r>
            <a:endParaRPr sz="11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s-419" sz="11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Andrea Durán - Chile </a:t>
            </a:r>
            <a:endParaRPr sz="11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s-419" sz="11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Anaís García Salazar - Guatemala </a:t>
            </a:r>
            <a:endParaRPr sz="11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t/>
            </a:r>
            <a:endParaRPr sz="13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293" name="Google Shape;293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3198259" cy="3997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/>
          <p:nvPr/>
        </p:nvSpPr>
        <p:spPr>
          <a:xfrm>
            <a:off x="0" y="4302625"/>
            <a:ext cx="7620300" cy="6225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4"/>
          <p:cNvSpPr txBox="1"/>
          <p:nvPr/>
        </p:nvSpPr>
        <p:spPr>
          <a:xfrm>
            <a:off x="174750" y="4306075"/>
            <a:ext cx="3035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8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rPr>
              <a:t>Resultados</a:t>
            </a:r>
            <a:endParaRPr b="1" sz="2800">
              <a:solidFill>
                <a:srgbClr val="43020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grpSp>
        <p:nvGrpSpPr>
          <p:cNvPr id="66" name="Google Shape;66;p14"/>
          <p:cNvGrpSpPr/>
          <p:nvPr/>
        </p:nvGrpSpPr>
        <p:grpSpPr>
          <a:xfrm>
            <a:off x="0" y="4377525"/>
            <a:ext cx="7620300" cy="622500"/>
            <a:chOff x="0" y="4302625"/>
            <a:chExt cx="7620300" cy="622500"/>
          </a:xfrm>
        </p:grpSpPr>
        <p:sp>
          <p:nvSpPr>
            <p:cNvPr id="67" name="Google Shape;67;p14"/>
            <p:cNvSpPr/>
            <p:nvPr/>
          </p:nvSpPr>
          <p:spPr>
            <a:xfrm>
              <a:off x="0" y="4302625"/>
              <a:ext cx="7620300" cy="622500"/>
            </a:xfrm>
            <a:prstGeom prst="rect">
              <a:avLst/>
            </a:prstGeom>
            <a:solidFill>
              <a:srgbClr val="F4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" name="Google Shape;68;p14"/>
            <p:cNvSpPr txBox="1"/>
            <p:nvPr/>
          </p:nvSpPr>
          <p:spPr>
            <a:xfrm>
              <a:off x="174750" y="4306075"/>
              <a:ext cx="68022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419" sz="2000">
                  <a:solidFill>
                    <a:srgbClr val="43020F"/>
                  </a:solidFill>
                  <a:latin typeface="Avenir"/>
                  <a:ea typeface="Avenir"/>
                  <a:cs typeface="Avenir"/>
                  <a:sym typeface="Avenir"/>
                </a:rPr>
                <a:t>Antecedentes y Creación</a:t>
              </a:r>
              <a:endParaRPr b="1" sz="20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pic>
        <p:nvPicPr>
          <p:cNvPr id="69" name="Google Shape;6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300" y="4010225"/>
            <a:ext cx="1237450" cy="104410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4"/>
          <p:cNvSpPr txBox="1"/>
          <p:nvPr>
            <p:ph idx="4294967295" type="ctrTitle"/>
          </p:nvPr>
        </p:nvSpPr>
        <p:spPr>
          <a:xfrm>
            <a:off x="230400" y="240675"/>
            <a:ext cx="8421300" cy="163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s-419" sz="1611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rPr>
              <a:t>Cronología</a:t>
            </a:r>
            <a:endParaRPr sz="1611">
              <a:solidFill>
                <a:srgbClr val="43020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71" name="Google Shape;71;p14"/>
          <p:cNvSpPr txBox="1"/>
          <p:nvPr>
            <p:ph idx="4294967295" type="ctrTitle"/>
          </p:nvPr>
        </p:nvSpPr>
        <p:spPr>
          <a:xfrm>
            <a:off x="218225" y="1561500"/>
            <a:ext cx="8421300" cy="20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0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ts val="16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2018-2019: Primera experiencia latinoamericana. </a:t>
            </a: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Centro de Formación Regional, CdF Montevideo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2"/>
          <p:cNvSpPr/>
          <p:nvPr/>
        </p:nvSpPr>
        <p:spPr>
          <a:xfrm>
            <a:off x="0" y="4302625"/>
            <a:ext cx="7620300" cy="6225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32"/>
          <p:cNvSpPr txBox="1"/>
          <p:nvPr/>
        </p:nvSpPr>
        <p:spPr>
          <a:xfrm>
            <a:off x="174750" y="4306075"/>
            <a:ext cx="3035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8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rPr>
              <a:t>Resultados</a:t>
            </a:r>
            <a:endParaRPr b="1" sz="2800">
              <a:solidFill>
                <a:srgbClr val="43020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grpSp>
        <p:nvGrpSpPr>
          <p:cNvPr id="300" name="Google Shape;300;p32"/>
          <p:cNvGrpSpPr/>
          <p:nvPr/>
        </p:nvGrpSpPr>
        <p:grpSpPr>
          <a:xfrm>
            <a:off x="0" y="4377525"/>
            <a:ext cx="7620300" cy="622500"/>
            <a:chOff x="0" y="4302625"/>
            <a:chExt cx="7620300" cy="622500"/>
          </a:xfrm>
        </p:grpSpPr>
        <p:sp>
          <p:nvSpPr>
            <p:cNvPr id="301" name="Google Shape;301;p32"/>
            <p:cNvSpPr/>
            <p:nvPr/>
          </p:nvSpPr>
          <p:spPr>
            <a:xfrm>
              <a:off x="0" y="4302625"/>
              <a:ext cx="7620300" cy="622500"/>
            </a:xfrm>
            <a:prstGeom prst="rect">
              <a:avLst/>
            </a:prstGeom>
            <a:solidFill>
              <a:srgbClr val="F4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" name="Google Shape;302;p32"/>
            <p:cNvSpPr txBox="1"/>
            <p:nvPr/>
          </p:nvSpPr>
          <p:spPr>
            <a:xfrm>
              <a:off x="174750" y="4306075"/>
              <a:ext cx="68022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419" sz="2000">
                  <a:solidFill>
                    <a:srgbClr val="43020F"/>
                  </a:solidFill>
                  <a:latin typeface="Avenir"/>
                  <a:ea typeface="Avenir"/>
                  <a:cs typeface="Avenir"/>
                  <a:sym typeface="Avenir"/>
                </a:rPr>
                <a:t>Experiencias de trabajo </a:t>
              </a:r>
              <a:endParaRPr b="1" sz="20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pic>
        <p:nvPicPr>
          <p:cNvPr id="303" name="Google Shape;30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300" y="4010225"/>
            <a:ext cx="1237450" cy="1044100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32"/>
          <p:cNvSpPr txBox="1"/>
          <p:nvPr>
            <p:ph idx="4294967295" type="ctrTitle"/>
          </p:nvPr>
        </p:nvSpPr>
        <p:spPr>
          <a:xfrm>
            <a:off x="230400" y="240675"/>
            <a:ext cx="8421300" cy="52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s-419" sz="1611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rPr>
              <a:t>Censo Latinoamericano</a:t>
            </a:r>
            <a:endParaRPr sz="1611">
              <a:solidFill>
                <a:srgbClr val="43020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05" name="Google Shape;305;p32"/>
          <p:cNvSpPr txBox="1"/>
          <p:nvPr>
            <p:ph idx="4294967295" type="ctrTitle"/>
          </p:nvPr>
        </p:nvSpPr>
        <p:spPr>
          <a:xfrm>
            <a:off x="218225" y="1561500"/>
            <a:ext cx="3582300" cy="221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-32004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ct val="1000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Experiencias que nos enseñan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2004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ct val="1000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Aprendiendo cómo trabajar en red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2004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ct val="1000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Generando redes de apoyo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2004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ct val="1000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Soporte a miembros de nuestra comunidad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306" name="Google Shape;306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76120" y="832512"/>
            <a:ext cx="4881625" cy="30035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3"/>
          <p:cNvSpPr/>
          <p:nvPr/>
        </p:nvSpPr>
        <p:spPr>
          <a:xfrm>
            <a:off x="0" y="4302625"/>
            <a:ext cx="7620300" cy="6225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33"/>
          <p:cNvSpPr txBox="1"/>
          <p:nvPr/>
        </p:nvSpPr>
        <p:spPr>
          <a:xfrm>
            <a:off x="174750" y="4306075"/>
            <a:ext cx="3035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8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rPr>
              <a:t>Resultados</a:t>
            </a:r>
            <a:endParaRPr b="1" sz="2800">
              <a:solidFill>
                <a:srgbClr val="43020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grpSp>
        <p:nvGrpSpPr>
          <p:cNvPr id="313" name="Google Shape;313;p33"/>
          <p:cNvGrpSpPr/>
          <p:nvPr/>
        </p:nvGrpSpPr>
        <p:grpSpPr>
          <a:xfrm>
            <a:off x="0" y="4377525"/>
            <a:ext cx="7620300" cy="622500"/>
            <a:chOff x="0" y="4302625"/>
            <a:chExt cx="7620300" cy="622500"/>
          </a:xfrm>
        </p:grpSpPr>
        <p:sp>
          <p:nvSpPr>
            <p:cNvPr id="314" name="Google Shape;314;p33"/>
            <p:cNvSpPr/>
            <p:nvPr/>
          </p:nvSpPr>
          <p:spPr>
            <a:xfrm>
              <a:off x="0" y="4302625"/>
              <a:ext cx="7620300" cy="622500"/>
            </a:xfrm>
            <a:prstGeom prst="rect">
              <a:avLst/>
            </a:prstGeom>
            <a:solidFill>
              <a:srgbClr val="F4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" name="Google Shape;315;p33"/>
            <p:cNvSpPr txBox="1"/>
            <p:nvPr/>
          </p:nvSpPr>
          <p:spPr>
            <a:xfrm>
              <a:off x="174750" y="4306075"/>
              <a:ext cx="68022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419" sz="2000">
                  <a:solidFill>
                    <a:srgbClr val="43020F"/>
                  </a:solidFill>
                  <a:latin typeface="Avenir"/>
                  <a:ea typeface="Avenir"/>
                  <a:cs typeface="Avenir"/>
                  <a:sym typeface="Avenir"/>
                </a:rPr>
                <a:t>Experiencias de trabajo </a:t>
              </a:r>
              <a:endParaRPr b="1" sz="20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pic>
        <p:nvPicPr>
          <p:cNvPr id="316" name="Google Shape;316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300" y="4010225"/>
            <a:ext cx="1237450" cy="1044100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33"/>
          <p:cNvSpPr txBox="1"/>
          <p:nvPr>
            <p:ph idx="4294967295" type="ctrTitle"/>
          </p:nvPr>
        </p:nvSpPr>
        <p:spPr>
          <a:xfrm>
            <a:off x="230400" y="240675"/>
            <a:ext cx="8421300" cy="52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s-419" sz="1611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rPr>
              <a:t>Censo Latinoamericano</a:t>
            </a:r>
            <a:endParaRPr sz="1611">
              <a:solidFill>
                <a:srgbClr val="43020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318" name="Google Shape;318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19600" y="2310101"/>
            <a:ext cx="3143648" cy="192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48275" y="99125"/>
            <a:ext cx="3805526" cy="2140576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33"/>
          <p:cNvSpPr txBox="1"/>
          <p:nvPr>
            <p:ph idx="4294967295" type="ctrTitle"/>
          </p:nvPr>
        </p:nvSpPr>
        <p:spPr>
          <a:xfrm>
            <a:off x="218225" y="1561500"/>
            <a:ext cx="3582300" cy="221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-32004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ct val="1000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Experiencias que nos enseñan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2004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ct val="1000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Aprendiendo cómo trabajar en red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2004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ct val="1000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Generando redes de apoyo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2004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ct val="1000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Soporte a miembros de nuestra comunidad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4"/>
          <p:cNvSpPr/>
          <p:nvPr/>
        </p:nvSpPr>
        <p:spPr>
          <a:xfrm>
            <a:off x="0" y="4302625"/>
            <a:ext cx="7620300" cy="6225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34"/>
          <p:cNvSpPr txBox="1"/>
          <p:nvPr/>
        </p:nvSpPr>
        <p:spPr>
          <a:xfrm>
            <a:off x="174750" y="4306075"/>
            <a:ext cx="3035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8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rPr>
              <a:t>Resultados</a:t>
            </a:r>
            <a:endParaRPr b="1" sz="2800">
              <a:solidFill>
                <a:srgbClr val="43020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grpSp>
        <p:nvGrpSpPr>
          <p:cNvPr id="327" name="Google Shape;327;p34"/>
          <p:cNvGrpSpPr/>
          <p:nvPr/>
        </p:nvGrpSpPr>
        <p:grpSpPr>
          <a:xfrm>
            <a:off x="0" y="4377525"/>
            <a:ext cx="7620300" cy="622500"/>
            <a:chOff x="0" y="4302625"/>
            <a:chExt cx="7620300" cy="622500"/>
          </a:xfrm>
        </p:grpSpPr>
        <p:sp>
          <p:nvSpPr>
            <p:cNvPr id="328" name="Google Shape;328;p34"/>
            <p:cNvSpPr/>
            <p:nvPr/>
          </p:nvSpPr>
          <p:spPr>
            <a:xfrm>
              <a:off x="0" y="4302625"/>
              <a:ext cx="7620300" cy="622500"/>
            </a:xfrm>
            <a:prstGeom prst="rect">
              <a:avLst/>
            </a:prstGeom>
            <a:solidFill>
              <a:srgbClr val="F4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" name="Google Shape;329;p34"/>
            <p:cNvSpPr txBox="1"/>
            <p:nvPr/>
          </p:nvSpPr>
          <p:spPr>
            <a:xfrm>
              <a:off x="174750" y="4306075"/>
              <a:ext cx="68022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419" sz="2000">
                  <a:solidFill>
                    <a:srgbClr val="43020F"/>
                  </a:solidFill>
                  <a:latin typeface="Avenir"/>
                  <a:ea typeface="Avenir"/>
                  <a:cs typeface="Avenir"/>
                  <a:sym typeface="Avenir"/>
                </a:rPr>
                <a:t>Experiencias de trabajo </a:t>
              </a:r>
              <a:endParaRPr b="1" sz="20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pic>
        <p:nvPicPr>
          <p:cNvPr id="330" name="Google Shape;330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300" y="4010225"/>
            <a:ext cx="1237450" cy="1044100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34"/>
          <p:cNvSpPr txBox="1"/>
          <p:nvPr>
            <p:ph idx="4294967295" type="ctrTitle"/>
          </p:nvPr>
        </p:nvSpPr>
        <p:spPr>
          <a:xfrm>
            <a:off x="230400" y="240675"/>
            <a:ext cx="8421300" cy="52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s-419" sz="1611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rPr>
              <a:t>Censo Latinoamericano</a:t>
            </a:r>
            <a:endParaRPr sz="1611">
              <a:solidFill>
                <a:srgbClr val="43020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332" name="Google Shape;332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43475" y="970925"/>
            <a:ext cx="4262376" cy="2611076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34"/>
          <p:cNvSpPr txBox="1"/>
          <p:nvPr>
            <p:ph idx="4294967295" type="ctrTitle"/>
          </p:nvPr>
        </p:nvSpPr>
        <p:spPr>
          <a:xfrm>
            <a:off x="218225" y="1561500"/>
            <a:ext cx="3582300" cy="221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-32004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ct val="1000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Experiencias que nos enseñan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2004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ct val="1000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Aprendiendo cómo trabajar en red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2004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ct val="1000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Generando redes de apoyo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2004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ct val="1000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Soporte a miembros de nuestra comunidad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35"/>
          <p:cNvSpPr/>
          <p:nvPr/>
        </p:nvSpPr>
        <p:spPr>
          <a:xfrm>
            <a:off x="0" y="4302625"/>
            <a:ext cx="7620300" cy="6225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35"/>
          <p:cNvSpPr txBox="1"/>
          <p:nvPr/>
        </p:nvSpPr>
        <p:spPr>
          <a:xfrm>
            <a:off x="174750" y="4306075"/>
            <a:ext cx="3035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8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rPr>
              <a:t>Resultados</a:t>
            </a:r>
            <a:endParaRPr b="1" sz="2800">
              <a:solidFill>
                <a:srgbClr val="43020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grpSp>
        <p:nvGrpSpPr>
          <p:cNvPr id="340" name="Google Shape;340;p35"/>
          <p:cNvGrpSpPr/>
          <p:nvPr/>
        </p:nvGrpSpPr>
        <p:grpSpPr>
          <a:xfrm>
            <a:off x="0" y="4377525"/>
            <a:ext cx="7620300" cy="622500"/>
            <a:chOff x="0" y="4302625"/>
            <a:chExt cx="7620300" cy="622500"/>
          </a:xfrm>
        </p:grpSpPr>
        <p:sp>
          <p:nvSpPr>
            <p:cNvPr id="341" name="Google Shape;341;p35"/>
            <p:cNvSpPr/>
            <p:nvPr/>
          </p:nvSpPr>
          <p:spPr>
            <a:xfrm>
              <a:off x="0" y="4302625"/>
              <a:ext cx="7620300" cy="622500"/>
            </a:xfrm>
            <a:prstGeom prst="rect">
              <a:avLst/>
            </a:prstGeom>
            <a:solidFill>
              <a:srgbClr val="F4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" name="Google Shape;342;p35"/>
            <p:cNvSpPr txBox="1"/>
            <p:nvPr/>
          </p:nvSpPr>
          <p:spPr>
            <a:xfrm>
              <a:off x="174750" y="4306075"/>
              <a:ext cx="68022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419" sz="2000">
                  <a:solidFill>
                    <a:srgbClr val="43020F"/>
                  </a:solidFill>
                  <a:latin typeface="Avenir"/>
                  <a:ea typeface="Avenir"/>
                  <a:cs typeface="Avenir"/>
                  <a:sym typeface="Avenir"/>
                </a:rPr>
                <a:t>Experiencias de trabajo </a:t>
              </a:r>
              <a:endParaRPr b="1" sz="20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pic>
        <p:nvPicPr>
          <p:cNvPr id="343" name="Google Shape;343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300" y="4010225"/>
            <a:ext cx="1237450" cy="1044100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p35"/>
          <p:cNvSpPr txBox="1"/>
          <p:nvPr>
            <p:ph idx="4294967295" type="ctrTitle"/>
          </p:nvPr>
        </p:nvSpPr>
        <p:spPr>
          <a:xfrm>
            <a:off x="230400" y="240675"/>
            <a:ext cx="8421300" cy="52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s-419" sz="1611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rPr>
              <a:t>Censo Latinoamericano</a:t>
            </a:r>
            <a:endParaRPr sz="1611">
              <a:solidFill>
                <a:srgbClr val="43020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45" name="Google Shape;345;p35"/>
          <p:cNvSpPr txBox="1"/>
          <p:nvPr>
            <p:ph idx="4294967295" type="ctrTitle"/>
          </p:nvPr>
        </p:nvSpPr>
        <p:spPr>
          <a:xfrm>
            <a:off x="218225" y="1561500"/>
            <a:ext cx="3582300" cy="221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-32004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ct val="1000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Experiencias que nos enseñan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2004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ct val="1000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Aprendiendo cómo trabajar en red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2004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ct val="1000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Generando redes de apoyo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2004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ct val="1000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Soporte a miembros de nuestra comunidad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346" name="Google Shape;346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40100" y="765975"/>
            <a:ext cx="3229325" cy="3231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36"/>
          <p:cNvSpPr txBox="1"/>
          <p:nvPr>
            <p:ph idx="4294967295" type="ctrTitle"/>
          </p:nvPr>
        </p:nvSpPr>
        <p:spPr>
          <a:xfrm>
            <a:off x="230400" y="240675"/>
            <a:ext cx="8421300" cy="163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s-419" sz="1611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rPr>
              <a:t>Difusión</a:t>
            </a:r>
            <a:endParaRPr sz="1611">
              <a:solidFill>
                <a:srgbClr val="43020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52" name="Google Shape;352;p36"/>
          <p:cNvSpPr/>
          <p:nvPr/>
        </p:nvSpPr>
        <p:spPr>
          <a:xfrm>
            <a:off x="0" y="4302625"/>
            <a:ext cx="7620300" cy="6225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36"/>
          <p:cNvSpPr txBox="1"/>
          <p:nvPr/>
        </p:nvSpPr>
        <p:spPr>
          <a:xfrm>
            <a:off x="174750" y="4306075"/>
            <a:ext cx="3035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8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rPr>
              <a:t>Resultados</a:t>
            </a:r>
            <a:endParaRPr b="1" sz="2800">
              <a:solidFill>
                <a:srgbClr val="43020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grpSp>
        <p:nvGrpSpPr>
          <p:cNvPr id="354" name="Google Shape;354;p36"/>
          <p:cNvGrpSpPr/>
          <p:nvPr/>
        </p:nvGrpSpPr>
        <p:grpSpPr>
          <a:xfrm>
            <a:off x="0" y="4377525"/>
            <a:ext cx="7620300" cy="622500"/>
            <a:chOff x="0" y="4302625"/>
            <a:chExt cx="7620300" cy="622500"/>
          </a:xfrm>
        </p:grpSpPr>
        <p:sp>
          <p:nvSpPr>
            <p:cNvPr id="355" name="Google Shape;355;p36"/>
            <p:cNvSpPr/>
            <p:nvPr/>
          </p:nvSpPr>
          <p:spPr>
            <a:xfrm>
              <a:off x="0" y="4302625"/>
              <a:ext cx="7620300" cy="622500"/>
            </a:xfrm>
            <a:prstGeom prst="rect">
              <a:avLst/>
            </a:prstGeom>
            <a:solidFill>
              <a:srgbClr val="F4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" name="Google Shape;356;p36"/>
            <p:cNvSpPr txBox="1"/>
            <p:nvPr/>
          </p:nvSpPr>
          <p:spPr>
            <a:xfrm>
              <a:off x="174750" y="4306075"/>
              <a:ext cx="68022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419" sz="2000">
                  <a:solidFill>
                    <a:srgbClr val="43020F"/>
                  </a:solidFill>
                  <a:latin typeface="Avenir"/>
                  <a:ea typeface="Avenir"/>
                  <a:cs typeface="Avenir"/>
                  <a:sym typeface="Avenir"/>
                </a:rPr>
                <a:t>Experiencias de trabajo </a:t>
              </a:r>
              <a:endParaRPr b="1" sz="20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pic>
        <p:nvPicPr>
          <p:cNvPr id="357" name="Google Shape;357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300" y="4010225"/>
            <a:ext cx="1237450" cy="1044100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36"/>
          <p:cNvSpPr txBox="1"/>
          <p:nvPr>
            <p:ph idx="4294967295" type="ctrTitle"/>
          </p:nvPr>
        </p:nvSpPr>
        <p:spPr>
          <a:xfrm>
            <a:off x="218225" y="1561500"/>
            <a:ext cx="8421300" cy="20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0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ts val="16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Retos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30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ts val="16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Recursos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30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ts val="16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Trabajo no institucionalizado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30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ts val="16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Toma de decisiones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30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ts val="16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¡Escucharnos!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359" name="Google Shape;359;p36"/>
          <p:cNvPicPr preferRelativeResize="0"/>
          <p:nvPr/>
        </p:nvPicPr>
        <p:blipFill rotWithShape="1">
          <a:blip r:embed="rId4">
            <a:alphaModFix/>
          </a:blip>
          <a:srcRect b="0" l="18179" r="35478" t="0"/>
          <a:stretch/>
        </p:blipFill>
        <p:spPr>
          <a:xfrm>
            <a:off x="6358675" y="222513"/>
            <a:ext cx="2709125" cy="294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36"/>
          <p:cNvPicPr preferRelativeResize="0"/>
          <p:nvPr/>
        </p:nvPicPr>
        <p:blipFill rotWithShape="1">
          <a:blip r:embed="rId5">
            <a:alphaModFix/>
          </a:blip>
          <a:srcRect b="9842" l="0" r="0" t="15019"/>
          <a:stretch/>
        </p:blipFill>
        <p:spPr>
          <a:xfrm>
            <a:off x="5278813" y="1276350"/>
            <a:ext cx="1733925" cy="281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36"/>
          <p:cNvPicPr preferRelativeResize="0"/>
          <p:nvPr/>
        </p:nvPicPr>
        <p:blipFill rotWithShape="1">
          <a:blip r:embed="rId6">
            <a:alphaModFix/>
          </a:blip>
          <a:srcRect b="15016" l="0" r="0" t="4681"/>
          <a:stretch/>
        </p:blipFill>
        <p:spPr>
          <a:xfrm>
            <a:off x="3385725" y="222513"/>
            <a:ext cx="1788350" cy="3107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7"/>
          <p:cNvSpPr txBox="1"/>
          <p:nvPr>
            <p:ph idx="4294967295" type="ctrTitle"/>
          </p:nvPr>
        </p:nvSpPr>
        <p:spPr>
          <a:xfrm>
            <a:off x="230400" y="240675"/>
            <a:ext cx="8421300" cy="163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s-419" sz="1611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rPr>
              <a:t>Difusión</a:t>
            </a:r>
            <a:endParaRPr sz="1611">
              <a:solidFill>
                <a:srgbClr val="43020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67" name="Google Shape;367;p37"/>
          <p:cNvSpPr/>
          <p:nvPr/>
        </p:nvSpPr>
        <p:spPr>
          <a:xfrm>
            <a:off x="0" y="4302625"/>
            <a:ext cx="7620300" cy="6225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37"/>
          <p:cNvSpPr txBox="1"/>
          <p:nvPr/>
        </p:nvSpPr>
        <p:spPr>
          <a:xfrm>
            <a:off x="174750" y="4306075"/>
            <a:ext cx="3035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8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rPr>
              <a:t>Resultados</a:t>
            </a:r>
            <a:endParaRPr b="1" sz="2800">
              <a:solidFill>
                <a:srgbClr val="43020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grpSp>
        <p:nvGrpSpPr>
          <p:cNvPr id="369" name="Google Shape;369;p37"/>
          <p:cNvGrpSpPr/>
          <p:nvPr/>
        </p:nvGrpSpPr>
        <p:grpSpPr>
          <a:xfrm>
            <a:off x="0" y="4377525"/>
            <a:ext cx="7620300" cy="622500"/>
            <a:chOff x="0" y="4302625"/>
            <a:chExt cx="7620300" cy="622500"/>
          </a:xfrm>
        </p:grpSpPr>
        <p:sp>
          <p:nvSpPr>
            <p:cNvPr id="370" name="Google Shape;370;p37"/>
            <p:cNvSpPr/>
            <p:nvPr/>
          </p:nvSpPr>
          <p:spPr>
            <a:xfrm>
              <a:off x="0" y="4302625"/>
              <a:ext cx="7620300" cy="622500"/>
            </a:xfrm>
            <a:prstGeom prst="rect">
              <a:avLst/>
            </a:prstGeom>
            <a:solidFill>
              <a:srgbClr val="F4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" name="Google Shape;371;p37"/>
            <p:cNvSpPr txBox="1"/>
            <p:nvPr/>
          </p:nvSpPr>
          <p:spPr>
            <a:xfrm>
              <a:off x="174750" y="4306075"/>
              <a:ext cx="68022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419" sz="2000">
                  <a:solidFill>
                    <a:srgbClr val="43020F"/>
                  </a:solidFill>
                  <a:latin typeface="Avenir"/>
                  <a:ea typeface="Avenir"/>
                  <a:cs typeface="Avenir"/>
                  <a:sym typeface="Avenir"/>
                </a:rPr>
                <a:t>Experiencias de trabajo </a:t>
              </a:r>
              <a:endParaRPr b="1" sz="20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pic>
        <p:nvPicPr>
          <p:cNvPr id="372" name="Google Shape;372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300" y="4010225"/>
            <a:ext cx="1237450" cy="1044100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37"/>
          <p:cNvSpPr txBox="1"/>
          <p:nvPr>
            <p:ph idx="4294967295" type="ctrTitle"/>
          </p:nvPr>
        </p:nvSpPr>
        <p:spPr>
          <a:xfrm>
            <a:off x="218225" y="1561500"/>
            <a:ext cx="8421300" cy="20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0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ts val="16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Aciertos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30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ts val="16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Comunidad abierta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30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ts val="16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Horizontalidad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30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ts val="16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¡Escucharnos!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30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ts val="16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Ayuda mutua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374" name="Google Shape;374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31338" y="2005137"/>
            <a:ext cx="3857574" cy="2171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77928" y="0"/>
            <a:ext cx="3866070" cy="2171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0" name="Google Shape;380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32336" y="385775"/>
            <a:ext cx="4079325" cy="3441900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38"/>
          <p:cNvSpPr/>
          <p:nvPr/>
        </p:nvSpPr>
        <p:spPr>
          <a:xfrm>
            <a:off x="0" y="4065925"/>
            <a:ext cx="9144000" cy="6225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p38"/>
          <p:cNvSpPr txBox="1"/>
          <p:nvPr/>
        </p:nvSpPr>
        <p:spPr>
          <a:xfrm>
            <a:off x="274498" y="4153975"/>
            <a:ext cx="85950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700">
                <a:solidFill>
                  <a:srgbClr val="5B0F00"/>
                </a:solidFill>
                <a:uFill>
                  <a:noFill/>
                </a:uFill>
                <a:latin typeface="Avenir"/>
                <a:ea typeface="Avenir"/>
                <a:cs typeface="Avenir"/>
                <a:sym typeface="Avenir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fotografica.en.red@gm</a:t>
            </a:r>
            <a:r>
              <a:rPr lang="es-419" sz="1700">
                <a:solidFill>
                  <a:srgbClr val="5B0F00"/>
                </a:solidFill>
                <a:uFill>
                  <a:noFill/>
                </a:uFill>
                <a:latin typeface="Avenir"/>
                <a:ea typeface="Avenir"/>
                <a:cs typeface="Avenir"/>
                <a:sym typeface="Avenir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ail.com</a:t>
            </a:r>
            <a:r>
              <a:rPr lang="es-419" sz="1700">
                <a:solidFill>
                  <a:srgbClr val="5B0F00"/>
                </a:solidFill>
                <a:latin typeface="Avenir"/>
                <a:ea typeface="Avenir"/>
                <a:cs typeface="Avenir"/>
                <a:sym typeface="Avenir"/>
              </a:rPr>
              <a:t>  -  IG: @fotografica.en.red</a:t>
            </a:r>
            <a:endParaRPr sz="1700">
              <a:solidFill>
                <a:srgbClr val="5B0F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5"/>
          <p:cNvPicPr preferRelativeResize="0"/>
          <p:nvPr/>
        </p:nvPicPr>
        <p:blipFill rotWithShape="1">
          <a:blip r:embed="rId3">
            <a:alphaModFix/>
          </a:blip>
          <a:srcRect b="10468" l="0" r="0" t="10468"/>
          <a:stretch/>
        </p:blipFill>
        <p:spPr>
          <a:xfrm>
            <a:off x="0" y="0"/>
            <a:ext cx="9144000" cy="5143448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5"/>
          <p:cNvSpPr/>
          <p:nvPr/>
        </p:nvSpPr>
        <p:spPr>
          <a:xfrm>
            <a:off x="0" y="4302625"/>
            <a:ext cx="7620300" cy="6225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5"/>
          <p:cNvSpPr txBox="1"/>
          <p:nvPr/>
        </p:nvSpPr>
        <p:spPr>
          <a:xfrm>
            <a:off x="174750" y="4306075"/>
            <a:ext cx="3035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8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rPr>
              <a:t>Resultados</a:t>
            </a:r>
            <a:endParaRPr b="1" sz="2800">
              <a:solidFill>
                <a:srgbClr val="43020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grpSp>
        <p:nvGrpSpPr>
          <p:cNvPr id="79" name="Google Shape;79;p15"/>
          <p:cNvGrpSpPr/>
          <p:nvPr/>
        </p:nvGrpSpPr>
        <p:grpSpPr>
          <a:xfrm>
            <a:off x="0" y="4377525"/>
            <a:ext cx="7620300" cy="622500"/>
            <a:chOff x="0" y="4302625"/>
            <a:chExt cx="7620300" cy="622500"/>
          </a:xfrm>
        </p:grpSpPr>
        <p:sp>
          <p:nvSpPr>
            <p:cNvPr id="80" name="Google Shape;80;p15"/>
            <p:cNvSpPr/>
            <p:nvPr/>
          </p:nvSpPr>
          <p:spPr>
            <a:xfrm>
              <a:off x="0" y="4302625"/>
              <a:ext cx="7620300" cy="622500"/>
            </a:xfrm>
            <a:prstGeom prst="rect">
              <a:avLst/>
            </a:prstGeom>
            <a:solidFill>
              <a:srgbClr val="F4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15"/>
            <p:cNvSpPr txBox="1"/>
            <p:nvPr/>
          </p:nvSpPr>
          <p:spPr>
            <a:xfrm>
              <a:off x="174750" y="4306075"/>
              <a:ext cx="6933600" cy="55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419" sz="1200">
                  <a:solidFill>
                    <a:srgbClr val="43020F"/>
                  </a:solidFill>
                  <a:latin typeface="Avenir"/>
                  <a:ea typeface="Avenir"/>
                  <a:cs typeface="Avenir"/>
                  <a:sym typeface="Avenir"/>
                </a:rPr>
                <a:t>2019: Primer grupo egresado del Programa de Formación en Conservación del Patrimonio Fotográfico impartido en el Centro de Fotografía de Montevideo (CdF). Crédito: CdF Montevideo</a:t>
              </a:r>
              <a:endParaRPr b="1" sz="12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pic>
        <p:nvPicPr>
          <p:cNvPr id="82" name="Google Shape;8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20300" y="4010225"/>
            <a:ext cx="1237450" cy="104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6"/>
          <p:cNvSpPr/>
          <p:nvPr/>
        </p:nvSpPr>
        <p:spPr>
          <a:xfrm>
            <a:off x="0" y="4302625"/>
            <a:ext cx="7620300" cy="6225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6"/>
          <p:cNvSpPr txBox="1"/>
          <p:nvPr/>
        </p:nvSpPr>
        <p:spPr>
          <a:xfrm>
            <a:off x="174750" y="4306075"/>
            <a:ext cx="3035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8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rPr>
              <a:t>Resultados</a:t>
            </a:r>
            <a:endParaRPr b="1" sz="2800">
              <a:solidFill>
                <a:srgbClr val="43020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grpSp>
        <p:nvGrpSpPr>
          <p:cNvPr id="89" name="Google Shape;89;p16"/>
          <p:cNvGrpSpPr/>
          <p:nvPr/>
        </p:nvGrpSpPr>
        <p:grpSpPr>
          <a:xfrm>
            <a:off x="0" y="4377525"/>
            <a:ext cx="7620300" cy="622500"/>
            <a:chOff x="0" y="4302625"/>
            <a:chExt cx="7620300" cy="622500"/>
          </a:xfrm>
        </p:grpSpPr>
        <p:sp>
          <p:nvSpPr>
            <p:cNvPr id="90" name="Google Shape;90;p16"/>
            <p:cNvSpPr/>
            <p:nvPr/>
          </p:nvSpPr>
          <p:spPr>
            <a:xfrm>
              <a:off x="0" y="4302625"/>
              <a:ext cx="7620300" cy="622500"/>
            </a:xfrm>
            <a:prstGeom prst="rect">
              <a:avLst/>
            </a:prstGeom>
            <a:solidFill>
              <a:srgbClr val="F4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16"/>
            <p:cNvSpPr txBox="1"/>
            <p:nvPr/>
          </p:nvSpPr>
          <p:spPr>
            <a:xfrm>
              <a:off x="174750" y="4306075"/>
              <a:ext cx="68022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419" sz="2000">
                  <a:solidFill>
                    <a:srgbClr val="43020F"/>
                  </a:solidFill>
                  <a:latin typeface="Avenir"/>
                  <a:ea typeface="Avenir"/>
                  <a:cs typeface="Avenir"/>
                  <a:sym typeface="Avenir"/>
                </a:rPr>
                <a:t>Antecedentes y Creación</a:t>
              </a:r>
              <a:endParaRPr b="1" sz="20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pic>
        <p:nvPicPr>
          <p:cNvPr id="92" name="Google Shape;9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300" y="4010225"/>
            <a:ext cx="1237450" cy="10441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6"/>
          <p:cNvSpPr txBox="1"/>
          <p:nvPr>
            <p:ph idx="4294967295" type="ctrTitle"/>
          </p:nvPr>
        </p:nvSpPr>
        <p:spPr>
          <a:xfrm>
            <a:off x="230400" y="240675"/>
            <a:ext cx="8421300" cy="163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s-419" sz="1611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rPr>
              <a:t>Cronología</a:t>
            </a:r>
            <a:endParaRPr sz="1611">
              <a:solidFill>
                <a:srgbClr val="43020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94" name="Google Shape;94;p16"/>
          <p:cNvSpPr txBox="1"/>
          <p:nvPr>
            <p:ph idx="4294967295" type="ctrTitle"/>
          </p:nvPr>
        </p:nvSpPr>
        <p:spPr>
          <a:xfrm>
            <a:off x="218225" y="1561500"/>
            <a:ext cx="8421300" cy="20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0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ts val="16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2018-2019: Primera experiencia latinoamericana. Centro de Formación Regional, CdF Montevideo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30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ts val="16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2020: Pandemia. Retos en común. “Nuevas” vías de formación y trabajo.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7"/>
          <p:cNvPicPr preferRelativeResize="0"/>
          <p:nvPr/>
        </p:nvPicPr>
        <p:blipFill rotWithShape="1">
          <a:blip r:embed="rId3">
            <a:alphaModFix/>
          </a:blip>
          <a:srcRect b="4775" l="0" r="0" t="4775"/>
          <a:stretch/>
        </p:blipFill>
        <p:spPr>
          <a:xfrm>
            <a:off x="0" y="-385275"/>
            <a:ext cx="9144000" cy="514345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7"/>
          <p:cNvSpPr/>
          <p:nvPr/>
        </p:nvSpPr>
        <p:spPr>
          <a:xfrm>
            <a:off x="0" y="4302625"/>
            <a:ext cx="7620300" cy="6225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7"/>
          <p:cNvSpPr txBox="1"/>
          <p:nvPr/>
        </p:nvSpPr>
        <p:spPr>
          <a:xfrm>
            <a:off x="174750" y="4306075"/>
            <a:ext cx="3035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8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rPr>
              <a:t>Resultados</a:t>
            </a:r>
            <a:endParaRPr b="1" sz="2800">
              <a:solidFill>
                <a:srgbClr val="43020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grpSp>
        <p:nvGrpSpPr>
          <p:cNvPr id="102" name="Google Shape;102;p17"/>
          <p:cNvGrpSpPr/>
          <p:nvPr/>
        </p:nvGrpSpPr>
        <p:grpSpPr>
          <a:xfrm>
            <a:off x="0" y="4377525"/>
            <a:ext cx="7620300" cy="622500"/>
            <a:chOff x="0" y="4302625"/>
            <a:chExt cx="7620300" cy="622500"/>
          </a:xfrm>
        </p:grpSpPr>
        <p:sp>
          <p:nvSpPr>
            <p:cNvPr id="103" name="Google Shape;103;p17"/>
            <p:cNvSpPr/>
            <p:nvPr/>
          </p:nvSpPr>
          <p:spPr>
            <a:xfrm>
              <a:off x="0" y="4302625"/>
              <a:ext cx="7620300" cy="622500"/>
            </a:xfrm>
            <a:prstGeom prst="rect">
              <a:avLst/>
            </a:prstGeom>
            <a:solidFill>
              <a:srgbClr val="F4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" name="Google Shape;104;p17"/>
            <p:cNvSpPr txBox="1"/>
            <p:nvPr/>
          </p:nvSpPr>
          <p:spPr>
            <a:xfrm>
              <a:off x="174750" y="4306075"/>
              <a:ext cx="69336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419" sz="1200">
                  <a:solidFill>
                    <a:srgbClr val="43020F"/>
                  </a:solidFill>
                  <a:latin typeface="Avenir"/>
                  <a:ea typeface="Avenir"/>
                  <a:cs typeface="Avenir"/>
                  <a:sym typeface="Avenir"/>
                </a:rPr>
                <a:t>2021: una de nuestras reuniones por zoom…</a:t>
              </a:r>
              <a:endParaRPr b="1" sz="12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pic>
        <p:nvPicPr>
          <p:cNvPr id="105" name="Google Shape;105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20300" y="4010225"/>
            <a:ext cx="1237450" cy="10441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7"/>
          <p:cNvSpPr/>
          <p:nvPr/>
        </p:nvSpPr>
        <p:spPr>
          <a:xfrm>
            <a:off x="2562225" y="2990850"/>
            <a:ext cx="1533600" cy="752400"/>
          </a:xfrm>
          <a:prstGeom prst="rect">
            <a:avLst/>
          </a:prstGeom>
          <a:solidFill>
            <a:srgbClr val="242424"/>
          </a:solidFill>
          <a:ln cap="flat" cmpd="sng" w="9525">
            <a:solidFill>
              <a:srgbClr val="24242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8"/>
          <p:cNvSpPr/>
          <p:nvPr/>
        </p:nvSpPr>
        <p:spPr>
          <a:xfrm>
            <a:off x="0" y="4302625"/>
            <a:ext cx="7620300" cy="6225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18"/>
          <p:cNvSpPr txBox="1"/>
          <p:nvPr/>
        </p:nvSpPr>
        <p:spPr>
          <a:xfrm>
            <a:off x="174750" y="4306075"/>
            <a:ext cx="3035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8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rPr>
              <a:t>Resultados</a:t>
            </a:r>
            <a:endParaRPr b="1" sz="2800">
              <a:solidFill>
                <a:srgbClr val="43020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grpSp>
        <p:nvGrpSpPr>
          <p:cNvPr id="113" name="Google Shape;113;p18"/>
          <p:cNvGrpSpPr/>
          <p:nvPr/>
        </p:nvGrpSpPr>
        <p:grpSpPr>
          <a:xfrm>
            <a:off x="0" y="4377525"/>
            <a:ext cx="7620300" cy="622500"/>
            <a:chOff x="0" y="4302625"/>
            <a:chExt cx="7620300" cy="622500"/>
          </a:xfrm>
        </p:grpSpPr>
        <p:sp>
          <p:nvSpPr>
            <p:cNvPr id="114" name="Google Shape;114;p18"/>
            <p:cNvSpPr/>
            <p:nvPr/>
          </p:nvSpPr>
          <p:spPr>
            <a:xfrm>
              <a:off x="0" y="4302625"/>
              <a:ext cx="7620300" cy="622500"/>
            </a:xfrm>
            <a:prstGeom prst="rect">
              <a:avLst/>
            </a:prstGeom>
            <a:solidFill>
              <a:srgbClr val="F4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18"/>
            <p:cNvSpPr txBox="1"/>
            <p:nvPr/>
          </p:nvSpPr>
          <p:spPr>
            <a:xfrm>
              <a:off x="174750" y="4306075"/>
              <a:ext cx="68022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419" sz="2000">
                  <a:solidFill>
                    <a:srgbClr val="43020F"/>
                  </a:solidFill>
                  <a:latin typeface="Avenir"/>
                  <a:ea typeface="Avenir"/>
                  <a:cs typeface="Avenir"/>
                  <a:sym typeface="Avenir"/>
                </a:rPr>
                <a:t>Antecedentes y Creación</a:t>
              </a:r>
              <a:endParaRPr b="1" sz="20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pic>
        <p:nvPicPr>
          <p:cNvPr id="116" name="Google Shape;11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300" y="4010225"/>
            <a:ext cx="1237450" cy="10441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8"/>
          <p:cNvSpPr txBox="1"/>
          <p:nvPr>
            <p:ph idx="4294967295" type="ctrTitle"/>
          </p:nvPr>
        </p:nvSpPr>
        <p:spPr>
          <a:xfrm>
            <a:off x="230400" y="240675"/>
            <a:ext cx="8421300" cy="163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s-419" sz="1611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rPr>
              <a:t>Cronología</a:t>
            </a:r>
            <a:endParaRPr sz="1611">
              <a:solidFill>
                <a:srgbClr val="43020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18" name="Google Shape;118;p18"/>
          <p:cNvSpPr txBox="1"/>
          <p:nvPr>
            <p:ph idx="4294967295" type="ctrTitle"/>
          </p:nvPr>
        </p:nvSpPr>
        <p:spPr>
          <a:xfrm>
            <a:off x="218225" y="1561500"/>
            <a:ext cx="8421300" cy="20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0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ts val="16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2018-2019: Primera experiencia latinoamericana. Centro de Formación Regional, CdF Montevideo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30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ts val="16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2020: Pandemia. Retos en común. “Nuevas” vías de formación y trabajo.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30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ts val="16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Mediados del 2020: Laura Caroni (Argentina) nos convoca a una primer reunión.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30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ts val="16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2021: las cosas claras!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9"/>
          <p:cNvSpPr/>
          <p:nvPr/>
        </p:nvSpPr>
        <p:spPr>
          <a:xfrm>
            <a:off x="0" y="4302625"/>
            <a:ext cx="7620300" cy="6225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19"/>
          <p:cNvSpPr txBox="1"/>
          <p:nvPr/>
        </p:nvSpPr>
        <p:spPr>
          <a:xfrm>
            <a:off x="174750" y="4306075"/>
            <a:ext cx="3035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8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rPr>
              <a:t>Resultados</a:t>
            </a:r>
            <a:endParaRPr b="1" sz="2800">
              <a:solidFill>
                <a:srgbClr val="43020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grpSp>
        <p:nvGrpSpPr>
          <p:cNvPr id="125" name="Google Shape;125;p19"/>
          <p:cNvGrpSpPr/>
          <p:nvPr/>
        </p:nvGrpSpPr>
        <p:grpSpPr>
          <a:xfrm>
            <a:off x="0" y="4377525"/>
            <a:ext cx="7620300" cy="622500"/>
            <a:chOff x="0" y="4302625"/>
            <a:chExt cx="7620300" cy="622500"/>
          </a:xfrm>
        </p:grpSpPr>
        <p:sp>
          <p:nvSpPr>
            <p:cNvPr id="126" name="Google Shape;126;p19"/>
            <p:cNvSpPr/>
            <p:nvPr/>
          </p:nvSpPr>
          <p:spPr>
            <a:xfrm>
              <a:off x="0" y="4302625"/>
              <a:ext cx="7620300" cy="622500"/>
            </a:xfrm>
            <a:prstGeom prst="rect">
              <a:avLst/>
            </a:prstGeom>
            <a:solidFill>
              <a:srgbClr val="F4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p19"/>
            <p:cNvSpPr txBox="1"/>
            <p:nvPr/>
          </p:nvSpPr>
          <p:spPr>
            <a:xfrm>
              <a:off x="174750" y="4306075"/>
              <a:ext cx="6933600" cy="55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419" sz="1200">
                  <a:solidFill>
                    <a:srgbClr val="43020F"/>
                  </a:solidFill>
                  <a:latin typeface="Avenir"/>
                  <a:ea typeface="Avenir"/>
                  <a:cs typeface="Avenir"/>
                  <a:sym typeface="Avenir"/>
                </a:rPr>
                <a:t>Reivindicación de una narrativa propia como agentes de custodia de la memoria fotográfica latinoamericana</a:t>
              </a:r>
              <a:endParaRPr b="1" sz="12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pic>
        <p:nvPicPr>
          <p:cNvPr id="128" name="Google Shape;12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300" y="4010225"/>
            <a:ext cx="1237450" cy="104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7174" y="0"/>
            <a:ext cx="4163848" cy="4280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9"/>
          <p:cNvPicPr preferRelativeResize="0"/>
          <p:nvPr/>
        </p:nvPicPr>
        <p:blipFill rotWithShape="1">
          <a:blip r:embed="rId3">
            <a:alphaModFix/>
          </a:blip>
          <a:srcRect b="12536" l="15394" r="16790" t="9112"/>
          <a:stretch/>
        </p:blipFill>
        <p:spPr>
          <a:xfrm>
            <a:off x="1852600" y="1820075"/>
            <a:ext cx="285775" cy="27855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9"/>
          <p:cNvSpPr txBox="1"/>
          <p:nvPr/>
        </p:nvSpPr>
        <p:spPr>
          <a:xfrm>
            <a:off x="4708475" y="1595250"/>
            <a:ext cx="3712500" cy="21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solidFill>
                  <a:srgbClr val="8B2F3D"/>
                </a:solidFill>
                <a:highlight>
                  <a:srgbClr val="FFFFFF"/>
                </a:highlight>
                <a:latin typeface="Avenir"/>
                <a:ea typeface="Avenir"/>
                <a:cs typeface="Avenir"/>
                <a:sym typeface="Avenir"/>
              </a:rPr>
              <a:t>"Estamos en el hemisferio sur, que hemos invertido el mapa, que insistentemente la punta de América nos señala nuestro Norte, y que, si estas tierras tuvieron una tradición autóctona, hoy también tienen otra realidad que no puede ni debe sernos indiferente"</a:t>
            </a:r>
            <a:endParaRPr>
              <a:solidFill>
                <a:srgbClr val="8B2F3D"/>
              </a:solidFill>
              <a:highlight>
                <a:srgbClr val="FFFFFF"/>
              </a:highlight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8B2F3D"/>
              </a:solidFill>
              <a:highlight>
                <a:srgbClr val="FFFFFF"/>
              </a:highlight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solidFill>
                  <a:srgbClr val="8B2F3D"/>
                </a:solidFill>
                <a:highlight>
                  <a:srgbClr val="FFFFFF"/>
                </a:highlight>
                <a:latin typeface="Avenir"/>
                <a:ea typeface="Avenir"/>
                <a:cs typeface="Avenir"/>
                <a:sym typeface="Avenir"/>
              </a:rPr>
              <a:t>Joaquín Torres García (1936) Revista Círculo y cuadrado, Montevideo.</a:t>
            </a:r>
            <a:endParaRPr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32" name="Google Shape;132;p19"/>
          <p:cNvPicPr preferRelativeResize="0"/>
          <p:nvPr/>
        </p:nvPicPr>
        <p:blipFill rotWithShape="1">
          <a:blip r:embed="rId3">
            <a:alphaModFix/>
          </a:blip>
          <a:srcRect b="12536" l="15394" r="16790" t="9112"/>
          <a:stretch/>
        </p:blipFill>
        <p:spPr>
          <a:xfrm>
            <a:off x="2243575" y="2840850"/>
            <a:ext cx="285775" cy="27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0"/>
          <p:cNvSpPr/>
          <p:nvPr/>
        </p:nvSpPr>
        <p:spPr>
          <a:xfrm>
            <a:off x="0" y="4302625"/>
            <a:ext cx="7620300" cy="6225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20"/>
          <p:cNvSpPr txBox="1"/>
          <p:nvPr/>
        </p:nvSpPr>
        <p:spPr>
          <a:xfrm>
            <a:off x="174750" y="4306075"/>
            <a:ext cx="3035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8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rPr>
              <a:t>Resultados</a:t>
            </a:r>
            <a:endParaRPr b="1" sz="2800">
              <a:solidFill>
                <a:srgbClr val="43020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grpSp>
        <p:nvGrpSpPr>
          <p:cNvPr id="139" name="Google Shape;139;p20"/>
          <p:cNvGrpSpPr/>
          <p:nvPr/>
        </p:nvGrpSpPr>
        <p:grpSpPr>
          <a:xfrm>
            <a:off x="0" y="4377525"/>
            <a:ext cx="7620300" cy="622500"/>
            <a:chOff x="0" y="4302625"/>
            <a:chExt cx="7620300" cy="622500"/>
          </a:xfrm>
        </p:grpSpPr>
        <p:sp>
          <p:nvSpPr>
            <p:cNvPr id="140" name="Google Shape;140;p20"/>
            <p:cNvSpPr/>
            <p:nvPr/>
          </p:nvSpPr>
          <p:spPr>
            <a:xfrm>
              <a:off x="0" y="4302625"/>
              <a:ext cx="7620300" cy="622500"/>
            </a:xfrm>
            <a:prstGeom prst="rect">
              <a:avLst/>
            </a:prstGeom>
            <a:solidFill>
              <a:srgbClr val="F4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" name="Google Shape;141;p20"/>
            <p:cNvSpPr txBox="1"/>
            <p:nvPr/>
          </p:nvSpPr>
          <p:spPr>
            <a:xfrm>
              <a:off x="174750" y="4306075"/>
              <a:ext cx="68022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419" sz="2000">
                  <a:solidFill>
                    <a:srgbClr val="43020F"/>
                  </a:solidFill>
                  <a:latin typeface="Avenir"/>
                  <a:ea typeface="Avenir"/>
                  <a:cs typeface="Avenir"/>
                  <a:sym typeface="Avenir"/>
                </a:rPr>
                <a:t>¿Quiénes somos?</a:t>
              </a:r>
              <a:endParaRPr b="1" sz="20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pic>
        <p:nvPicPr>
          <p:cNvPr id="142" name="Google Shape;14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300" y="4010225"/>
            <a:ext cx="1237450" cy="1044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Junio 2023&#10;Miembros de Fotográfica en Red&#10;Créditos de las fotografías a sus autores" id="143" name="Google Shape;143;p20" title="¿Quiénes somos? Fotográfica en Red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71625" y="581025"/>
            <a:ext cx="5648325" cy="3177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" y="0"/>
            <a:ext cx="4163848" cy="4280899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1"/>
          <p:cNvSpPr/>
          <p:nvPr/>
        </p:nvSpPr>
        <p:spPr>
          <a:xfrm>
            <a:off x="0" y="4302625"/>
            <a:ext cx="7620300" cy="622500"/>
          </a:xfrm>
          <a:prstGeom prst="rect">
            <a:avLst/>
          </a:prstGeom>
          <a:solidFill>
            <a:srgbClr val="F4CC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21"/>
          <p:cNvSpPr txBox="1"/>
          <p:nvPr/>
        </p:nvSpPr>
        <p:spPr>
          <a:xfrm>
            <a:off x="174750" y="4306075"/>
            <a:ext cx="3035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8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rPr>
              <a:t>Resultados</a:t>
            </a:r>
            <a:endParaRPr b="1" sz="2800">
              <a:solidFill>
                <a:srgbClr val="43020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grpSp>
        <p:nvGrpSpPr>
          <p:cNvPr id="151" name="Google Shape;151;p21"/>
          <p:cNvGrpSpPr/>
          <p:nvPr/>
        </p:nvGrpSpPr>
        <p:grpSpPr>
          <a:xfrm>
            <a:off x="0" y="4377525"/>
            <a:ext cx="7620300" cy="622500"/>
            <a:chOff x="0" y="4302625"/>
            <a:chExt cx="7620300" cy="622500"/>
          </a:xfrm>
        </p:grpSpPr>
        <p:sp>
          <p:nvSpPr>
            <p:cNvPr id="152" name="Google Shape;152;p21"/>
            <p:cNvSpPr/>
            <p:nvPr/>
          </p:nvSpPr>
          <p:spPr>
            <a:xfrm>
              <a:off x="0" y="4302625"/>
              <a:ext cx="7620300" cy="622500"/>
            </a:xfrm>
            <a:prstGeom prst="rect">
              <a:avLst/>
            </a:prstGeom>
            <a:solidFill>
              <a:srgbClr val="F4CC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21"/>
            <p:cNvSpPr txBox="1"/>
            <p:nvPr/>
          </p:nvSpPr>
          <p:spPr>
            <a:xfrm>
              <a:off x="174750" y="4306075"/>
              <a:ext cx="68022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419" sz="2000">
                  <a:solidFill>
                    <a:srgbClr val="43020F"/>
                  </a:solidFill>
                  <a:latin typeface="Avenir"/>
                  <a:ea typeface="Avenir"/>
                  <a:cs typeface="Avenir"/>
                  <a:sym typeface="Avenir"/>
                </a:rPr>
                <a:t>Nuestra Misión </a:t>
              </a:r>
              <a:endParaRPr b="1" sz="2000">
                <a:solidFill>
                  <a:srgbClr val="43020F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pic>
        <p:nvPicPr>
          <p:cNvPr id="154" name="Google Shape;154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20300" y="4010225"/>
            <a:ext cx="1237450" cy="10441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1"/>
          <p:cNvSpPr txBox="1"/>
          <p:nvPr>
            <p:ph idx="4294967295" type="ctrTitle"/>
          </p:nvPr>
        </p:nvSpPr>
        <p:spPr>
          <a:xfrm>
            <a:off x="3705600" y="1135100"/>
            <a:ext cx="4977300" cy="230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ts val="16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Conformar una red latinoamericana y multidisciplinaria 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ts val="16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Establecer un vínculo recíproco entre pares y la comunidad 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2F3D"/>
              </a:buClr>
              <a:buSzPts val="1600"/>
              <a:buFont typeface="Avenir"/>
              <a:buChar char="●"/>
            </a:pPr>
            <a:r>
              <a:rPr lang="es-419" sz="1600">
                <a:solidFill>
                  <a:srgbClr val="8B2F3D"/>
                </a:solidFill>
                <a:latin typeface="Avenir"/>
                <a:ea typeface="Avenir"/>
                <a:cs typeface="Avenir"/>
                <a:sym typeface="Avenir"/>
              </a:rPr>
              <a:t>Colaborar con las estrategias de gestión de los acervos fotográficos</a:t>
            </a:r>
            <a:endParaRPr sz="1600">
              <a:solidFill>
                <a:srgbClr val="8B2F3D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