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4" r:id="rId6"/>
    <p:sldId id="265" r:id="rId7"/>
    <p:sldId id="261" r:id="rId8"/>
    <p:sldId id="266" r:id="rId9"/>
    <p:sldId id="262" r:id="rId10"/>
    <p:sldId id="263" r:id="rId11"/>
    <p:sldId id="257" r:id="rId12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Libertad 1" panose="020B0604020202020204" charset="0"/>
      <p:regular r:id="rId18"/>
    </p:embeddedFont>
    <p:embeddedFont>
      <p:font typeface="Libertad 2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E1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226" y="18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A3E47A-4932-4EC3-BD18-B8AEC86A317B}" type="datetimeFigureOut">
              <a:rPr lang="es-AR" smtClean="0"/>
              <a:t>23/8/2023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3B349-3745-4D0A-ADEB-FBC0500E019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8412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E3B349-3745-4D0A-ADEB-FBC0500E0197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8072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2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39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abla, pila, computadora, lego&#10;&#10;Descripción generada automáticamente">
            <a:extLst>
              <a:ext uri="{FF2B5EF4-FFF2-40B4-BE49-F238E27FC236}">
                <a16:creationId xmlns:a16="http://schemas.microsoft.com/office/drawing/2014/main" id="{9A5DE124-2CC3-D76B-535F-E64ED81D91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4"/>
          <a:stretch/>
        </p:blipFill>
        <p:spPr>
          <a:xfrm>
            <a:off x="0" y="-23587"/>
            <a:ext cx="18288000" cy="10310587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0" y="8296070"/>
            <a:ext cx="6589182" cy="199093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/>
          <a:p>
            <a:endParaRPr lang="es-AR"/>
          </a:p>
        </p:txBody>
      </p:sp>
      <p:sp>
        <p:nvSpPr>
          <p:cNvPr id="9" name="TextBox 9"/>
          <p:cNvSpPr txBox="1"/>
          <p:nvPr/>
        </p:nvSpPr>
        <p:spPr>
          <a:xfrm>
            <a:off x="5264805" y="1377221"/>
            <a:ext cx="7758389" cy="80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38"/>
              </a:lnSpc>
            </a:pPr>
            <a:r>
              <a:rPr lang="es-AR" sz="4400" dirty="0">
                <a:solidFill>
                  <a:srgbClr val="000000"/>
                </a:solidFill>
                <a:latin typeface="Libertad 1"/>
              </a:rPr>
              <a:t>Archivo General de la Nación </a:t>
            </a:r>
            <a:endParaRPr lang="en-US" sz="4400" dirty="0">
              <a:solidFill>
                <a:srgbClr val="000000"/>
              </a:solidFill>
              <a:latin typeface="Libertad 1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95800" y="2358117"/>
            <a:ext cx="9601200" cy="493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91"/>
              </a:lnSpc>
            </a:pPr>
            <a:r>
              <a:rPr lang="en-US" sz="3600" dirty="0">
                <a:solidFill>
                  <a:srgbClr val="000000"/>
                </a:solidFill>
                <a:latin typeface="Libertad 2"/>
              </a:rPr>
              <a:t>Jornadas </a:t>
            </a:r>
            <a:r>
              <a:rPr lang="en-US" sz="3600" dirty="0" err="1">
                <a:solidFill>
                  <a:srgbClr val="000000"/>
                </a:solidFill>
                <a:latin typeface="Libertad 2"/>
              </a:rPr>
              <a:t>Saberes</a:t>
            </a:r>
            <a:r>
              <a:rPr lang="en-US" sz="3600" dirty="0">
                <a:solidFill>
                  <a:srgbClr val="000000"/>
                </a:solidFill>
                <a:latin typeface="Libertad 2"/>
              </a:rPr>
              <a:t> y </a:t>
            </a:r>
            <a:r>
              <a:rPr lang="en-US" sz="3600" dirty="0" err="1">
                <a:solidFill>
                  <a:srgbClr val="000000"/>
                </a:solidFill>
                <a:latin typeface="Libertad 2"/>
              </a:rPr>
              <a:t>experiencias</a:t>
            </a:r>
            <a:r>
              <a:rPr lang="en-US" sz="3600" dirty="0">
                <a:solidFill>
                  <a:srgbClr val="000000"/>
                </a:solidFill>
                <a:latin typeface="Libertad 2"/>
              </a:rPr>
              <a:t> de </a:t>
            </a:r>
            <a:r>
              <a:rPr lang="en-US" sz="3600" dirty="0" err="1">
                <a:solidFill>
                  <a:srgbClr val="000000"/>
                </a:solidFill>
                <a:latin typeface="Libertad 2"/>
              </a:rPr>
              <a:t>Archivo</a:t>
            </a:r>
            <a:endParaRPr lang="en-US" sz="3600" dirty="0">
              <a:solidFill>
                <a:srgbClr val="000000"/>
              </a:solidFill>
              <a:latin typeface="Libertad 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66800" y="8687716"/>
            <a:ext cx="6236005" cy="1207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80"/>
              </a:lnSpc>
            </a:pPr>
            <a:r>
              <a:rPr lang="en-US" sz="32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Mariela Cantú</a:t>
            </a:r>
            <a:endParaRPr lang="en-US" sz="4000" dirty="0">
              <a:solidFill>
                <a:srgbClr val="23231F"/>
              </a:solidFill>
              <a:latin typeface="Libertad 1"/>
            </a:endParaRPr>
          </a:p>
          <a:p>
            <a:pPr>
              <a:lnSpc>
                <a:spcPts val="3700"/>
              </a:lnSpc>
            </a:pPr>
            <a:r>
              <a:rPr lang="en-US" sz="2200" dirty="0">
                <a:solidFill>
                  <a:srgbClr val="23231F"/>
                </a:solidFill>
                <a:latin typeface="Libertad 2"/>
              </a:rPr>
              <a:t>CIAP [UNSAM-CONICET]</a:t>
            </a:r>
          </a:p>
          <a:p>
            <a:pPr>
              <a:lnSpc>
                <a:spcPts val="3000"/>
              </a:lnSpc>
            </a:pPr>
            <a:r>
              <a:rPr lang="en-US" sz="2200" dirty="0">
                <a:solidFill>
                  <a:srgbClr val="23231F"/>
                </a:solidFill>
                <a:latin typeface="Libertad 2"/>
              </a:rPr>
              <a:t>mcantu@unsam.edu.ar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19250" y="4015420"/>
            <a:ext cx="15354300" cy="1990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ts val="1200"/>
              </a:spcBef>
              <a:spcAft>
                <a:spcPts val="800"/>
              </a:spcAft>
            </a:pPr>
            <a:r>
              <a:rPr lang="es-AR" sz="5400" b="1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Archivos audiovisuales: </a:t>
            </a:r>
          </a:p>
          <a:p>
            <a:pPr algn="ctr">
              <a:spcBef>
                <a:spcPts val="1200"/>
              </a:spcBef>
              <a:spcAft>
                <a:spcPts val="800"/>
              </a:spcAft>
            </a:pPr>
            <a:r>
              <a:rPr lang="es-AR" sz="5400" b="1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la conservación del video magnético</a:t>
            </a:r>
            <a:endParaRPr lang="es-AR" sz="54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9C812D86-625F-3A79-C98A-4C7DBF1A5210}"/>
              </a:ext>
            </a:extLst>
          </p:cNvPr>
          <p:cNvSpPr txBox="1"/>
          <p:nvPr/>
        </p:nvSpPr>
        <p:spPr>
          <a:xfrm>
            <a:off x="1676400" y="866375"/>
            <a:ext cx="9144000" cy="725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  <a:spcBef>
                <a:spcPts val="1200"/>
              </a:spcBef>
              <a:spcAft>
                <a:spcPts val="800"/>
              </a:spcAft>
            </a:pPr>
            <a:r>
              <a:rPr lang="es-UY" sz="24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4. MANTENIMIENTO DE COLECCIONES DE VIDEO MAGNÉTICO</a:t>
            </a:r>
            <a:endParaRPr lang="es-AR" sz="24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pic>
        <p:nvPicPr>
          <p:cNvPr id="8198" name="Picture 6">
            <a:extLst>
              <a:ext uri="{FF2B5EF4-FFF2-40B4-BE49-F238E27FC236}">
                <a16:creationId xmlns:a16="http://schemas.microsoft.com/office/drawing/2014/main" id="{6842F0A7-E855-F8A5-586E-6AD331EF6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1518" y="1651158"/>
            <a:ext cx="52578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EF22788D-5DBC-9489-0F49-25AB6700F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5572525"/>
            <a:ext cx="762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A6171626-B0FC-2B49-8C38-53396DF4317F}"/>
              </a:ext>
            </a:extLst>
          </p:cNvPr>
          <p:cNvSpPr/>
          <p:nvPr/>
        </p:nvSpPr>
        <p:spPr>
          <a:xfrm>
            <a:off x="10218387" y="-19438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/>
          <a:lstStyle/>
          <a:p>
            <a:endParaRPr lang="es-AR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7B21E48C-4950-3600-8664-251E044C51A4}"/>
              </a:ext>
            </a:extLst>
          </p:cNvPr>
          <p:cNvSpPr/>
          <p:nvPr/>
        </p:nvSpPr>
        <p:spPr>
          <a:xfrm>
            <a:off x="-1" y="9615129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/>
          <a:lstStyle/>
          <a:p>
            <a:endParaRPr lang="es-AR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FBA43832-DE95-539F-E582-C058041D7EA3}"/>
              </a:ext>
            </a:extLst>
          </p:cNvPr>
          <p:cNvSpPr txBox="1"/>
          <p:nvPr/>
        </p:nvSpPr>
        <p:spPr>
          <a:xfrm>
            <a:off x="12496800" y="59593"/>
            <a:ext cx="5967089" cy="43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AR" sz="2000" dirty="0">
                <a:solidFill>
                  <a:srgbClr val="000000"/>
                </a:solidFill>
                <a:latin typeface="Libertad 1"/>
              </a:rPr>
              <a:t>Jornadas Saberes y experiencias de Archivo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6E107DB-BBA9-A500-38B9-781A90F169B7}"/>
              </a:ext>
            </a:extLst>
          </p:cNvPr>
          <p:cNvSpPr txBox="1"/>
          <p:nvPr/>
        </p:nvSpPr>
        <p:spPr>
          <a:xfrm>
            <a:off x="123246" y="9791072"/>
            <a:ext cx="1093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s-AR" sz="1800" b="1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Archivos audiovisuales: la conservación del video magnético - </a:t>
            </a:r>
            <a:r>
              <a:rPr lang="en-US" sz="18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Mariela Cantú</a:t>
            </a:r>
            <a:endParaRPr lang="es-AR" sz="18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D94A49C-47C3-D4E9-FBC6-0313173FB1A7}"/>
              </a:ext>
            </a:extLst>
          </p:cNvPr>
          <p:cNvSpPr txBox="1"/>
          <p:nvPr/>
        </p:nvSpPr>
        <p:spPr>
          <a:xfrm>
            <a:off x="1968682" y="2855215"/>
            <a:ext cx="61722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kern="100" dirty="0"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20°C (68°F) y 20-30% RH [humedad relativa]</a:t>
            </a:r>
          </a:p>
          <a:p>
            <a:r>
              <a:rPr lang="es-AR" sz="2000" kern="100" dirty="0"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15°C (59°F) y 20-40% RH</a:t>
            </a:r>
          </a:p>
          <a:p>
            <a:r>
              <a:rPr lang="es-AR" sz="2000" kern="100" dirty="0"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10°C (50°F) y 20-50% RH</a:t>
            </a:r>
          </a:p>
          <a:p>
            <a:endParaRPr lang="es-AR" sz="2000" kern="100" dirty="0"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  <a:p>
            <a:r>
              <a:rPr lang="es-AR" sz="2000" kern="100" dirty="0"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Las mejores temperaturas de almacenamiento a largo plazo son aproximadamente 8°C (46°F) (nunca menos) y 25% RH. </a:t>
            </a:r>
          </a:p>
          <a:p>
            <a:endParaRPr lang="es-AR" sz="2000" kern="100" dirty="0"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  <a:p>
            <a:r>
              <a:rPr lang="es-AR" sz="2000" kern="100" dirty="0"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La variación de la humedad debería ser menor a ±5% RH y la variación de la temperatura debería ser menor a ±2°C (±4°F) en un período de 24 horas.” </a:t>
            </a:r>
          </a:p>
          <a:p>
            <a:endParaRPr lang="es-AR" sz="2000" kern="100" dirty="0"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  <a:p>
            <a:r>
              <a:rPr lang="es-AR" sz="2000" kern="100" dirty="0"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(AMIA, 2002, p.15)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22170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1085394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Imagen 24" descr="Texto&#10;&#10;Descripción generada automáticamente">
            <a:extLst>
              <a:ext uri="{FF2B5EF4-FFF2-40B4-BE49-F238E27FC236}">
                <a16:creationId xmlns:a16="http://schemas.microsoft.com/office/drawing/2014/main" id="{5EBE3E1D-1224-E178-3159-33E9EAE2B5F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44">
            <a:off x="3537679" y="569653"/>
            <a:ext cx="11976213" cy="9487822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E6FEAC8F-9014-48B4-38D4-42E96F769BCB}"/>
              </a:ext>
            </a:extLst>
          </p:cNvPr>
          <p:cNvSpPr txBox="1"/>
          <p:nvPr/>
        </p:nvSpPr>
        <p:spPr>
          <a:xfrm rot="21440185">
            <a:off x="8224967" y="6918765"/>
            <a:ext cx="9144000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Libertad 1" panose="020B0604020202020204" charset="0"/>
                <a:cs typeface="Libertad 1" panose="020B0604020202020204" charset="0"/>
              </a:rPr>
              <a:t>mcantu@unsam.edu.ar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B566DB0-848B-654A-3E9F-088A83C3F641}"/>
              </a:ext>
            </a:extLst>
          </p:cNvPr>
          <p:cNvSpPr txBox="1"/>
          <p:nvPr/>
        </p:nvSpPr>
        <p:spPr>
          <a:xfrm>
            <a:off x="8218751" y="3922409"/>
            <a:ext cx="5733283" cy="101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400" b="1" dirty="0"/>
              <a:t>¡Gracias!</a:t>
            </a:r>
          </a:p>
          <a:p>
            <a:endParaRPr lang="en-US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5B2F7F79-C7E8-0F56-9A4B-CC7E3F58DD14}"/>
              </a:ext>
            </a:extLst>
          </p:cNvPr>
          <p:cNvSpPr/>
          <p:nvPr/>
        </p:nvSpPr>
        <p:spPr>
          <a:xfrm>
            <a:off x="10218387" y="-19438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/>
          <a:lstStyle/>
          <a:p>
            <a:endParaRPr lang="es-AR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500791D0-33AB-AD26-191C-ACC32F60C005}"/>
              </a:ext>
            </a:extLst>
          </p:cNvPr>
          <p:cNvSpPr/>
          <p:nvPr/>
        </p:nvSpPr>
        <p:spPr>
          <a:xfrm>
            <a:off x="-1" y="9615129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/>
          <a:lstStyle/>
          <a:p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54FDE51-80F9-B3D2-71B8-25D297CD131C}"/>
              </a:ext>
            </a:extLst>
          </p:cNvPr>
          <p:cNvSpPr txBox="1"/>
          <p:nvPr/>
        </p:nvSpPr>
        <p:spPr>
          <a:xfrm>
            <a:off x="10568576" y="5022403"/>
            <a:ext cx="731519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UY" sz="24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RIESGOS:</a:t>
            </a:r>
          </a:p>
          <a:p>
            <a:r>
              <a:rPr lang="pt-BR" sz="2400" dirty="0"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*</a:t>
            </a:r>
            <a:r>
              <a:rPr lang="es-UY" sz="2400" dirty="0"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M</a:t>
            </a:r>
            <a:r>
              <a:rPr lang="es-UY" sz="24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ultiplicidad de formatos </a:t>
            </a:r>
          </a:p>
          <a:p>
            <a:r>
              <a:rPr lang="es-UY" sz="24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*Equipamiento específico </a:t>
            </a:r>
          </a:p>
          <a:p>
            <a:r>
              <a:rPr lang="es-UY" sz="2400" dirty="0"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*Co</a:t>
            </a:r>
            <a:r>
              <a:rPr lang="es-UY" sz="24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nocimiento especializado  </a:t>
            </a:r>
          </a:p>
          <a:p>
            <a:endParaRPr lang="es-UY" sz="2400" dirty="0">
              <a:effectLst/>
              <a:latin typeface="Libertad 1" panose="020B0604020202020204" charset="0"/>
              <a:ea typeface="Times New Roman" panose="02020603050405020304" pitchFamily="18" charset="0"/>
              <a:cs typeface="Libertad 1" panose="020B0604020202020204" charset="0"/>
            </a:endParaRPr>
          </a:p>
          <a:p>
            <a:endParaRPr lang="es-UY" sz="2400" dirty="0">
              <a:latin typeface="Libertad 1" panose="020B0604020202020204" charset="0"/>
              <a:ea typeface="Times New Roman" panose="02020603050405020304" pitchFamily="18" charset="0"/>
              <a:cs typeface="Libertad 1" panose="020B0604020202020204" charset="0"/>
            </a:endParaRPr>
          </a:p>
          <a:p>
            <a:r>
              <a:rPr lang="es-UY" sz="24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NO OBSTANTE:</a:t>
            </a:r>
          </a:p>
          <a:p>
            <a:r>
              <a:rPr lang="es-UY" sz="24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*Inexistencia de espacios institucionales que lo coleccionen o preserven</a:t>
            </a:r>
          </a:p>
          <a:p>
            <a:r>
              <a:rPr lang="es-UY" sz="2400" dirty="0"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*E</a:t>
            </a:r>
            <a:r>
              <a:rPr lang="es-UY" sz="24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scasez de instancias en donde adquirir entrenamiento, generar intercambio y recibir asesoramiento.</a:t>
            </a:r>
            <a:endParaRPr lang="es-AR" sz="2400" dirty="0">
              <a:latin typeface="Libertad 1" panose="020B0604020202020204" charset="0"/>
              <a:cs typeface="Libertad 1" panose="020B060402020202020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A096D1D-0283-E306-6E4E-ED3A3B9FD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244" y="1648398"/>
            <a:ext cx="6615242" cy="321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287127E4-C6CB-1CA9-669C-84C56D704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276" y="3320301"/>
            <a:ext cx="5547178" cy="364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633786B-0E7D-53CA-62D8-D6928185F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515" y="5784660"/>
            <a:ext cx="3999735" cy="299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B171963-1156-60E8-624E-620B4E291B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48388" y="2781843"/>
            <a:ext cx="5773666" cy="183747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85DDEB9-BCD1-E8A4-C4E2-BDAE884382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03988" y="1264746"/>
            <a:ext cx="5818066" cy="20508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4228741-8A51-A5E7-ED87-D0ECB32C624E}"/>
              </a:ext>
            </a:extLst>
          </p:cNvPr>
          <p:cNvSpPr txBox="1"/>
          <p:nvPr/>
        </p:nvSpPr>
        <p:spPr>
          <a:xfrm>
            <a:off x="12496800" y="59593"/>
            <a:ext cx="5967089" cy="43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AR" sz="2000" dirty="0">
                <a:solidFill>
                  <a:srgbClr val="000000"/>
                </a:solidFill>
                <a:latin typeface="Libertad 1"/>
              </a:rPr>
              <a:t>Jornadas Saberes y experiencias de Archivo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C036D29-E1B0-3435-3EB7-69D2DC770E53}"/>
              </a:ext>
            </a:extLst>
          </p:cNvPr>
          <p:cNvSpPr txBox="1"/>
          <p:nvPr/>
        </p:nvSpPr>
        <p:spPr>
          <a:xfrm>
            <a:off x="123246" y="9791072"/>
            <a:ext cx="1093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s-AR" sz="1800" b="1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Archivos audiovisuales: la conservación del video magnético - </a:t>
            </a:r>
            <a:r>
              <a:rPr lang="en-US" sz="18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Mariela Cantú</a:t>
            </a:r>
            <a:endParaRPr lang="es-AR" sz="18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06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E2B814E-BC87-D7B7-EBB6-385EA77C0009}"/>
              </a:ext>
            </a:extLst>
          </p:cNvPr>
          <p:cNvSpPr txBox="1"/>
          <p:nvPr/>
        </p:nvSpPr>
        <p:spPr>
          <a:xfrm>
            <a:off x="1654169" y="857390"/>
            <a:ext cx="9144000" cy="725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200000"/>
              </a:lnSpc>
              <a:spcBef>
                <a:spcPts val="12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UY" sz="24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CARACTERÍSTICAS DEL VIDEO MAGNÉTICO</a:t>
            </a:r>
            <a:endParaRPr lang="es-AR" sz="24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7CA8C8-44E6-6B48-37E2-3D08B81696ED}"/>
              </a:ext>
            </a:extLst>
          </p:cNvPr>
          <p:cNvSpPr txBox="1"/>
          <p:nvPr/>
        </p:nvSpPr>
        <p:spPr>
          <a:xfrm>
            <a:off x="11292807" y="8371418"/>
            <a:ext cx="3124200" cy="567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US" dirty="0"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MODOS DE GRABACIÓN</a:t>
            </a:r>
            <a:endParaRPr lang="es-AR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895FD61-C4E1-D965-2174-A275E3DB7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28"/>
          <a:stretch/>
        </p:blipFill>
        <p:spPr bwMode="auto">
          <a:xfrm>
            <a:off x="1722274" y="2085296"/>
            <a:ext cx="3783175" cy="22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A1CE9A0A-0D86-8132-5A38-558F33D21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722" y="3102698"/>
            <a:ext cx="2996931" cy="161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 descr="Diagrama&#10;&#10;Descripción generada automáticamente">
            <a:extLst>
              <a:ext uri="{FF2B5EF4-FFF2-40B4-BE49-F238E27FC236}">
                <a16:creationId xmlns:a16="http://schemas.microsoft.com/office/drawing/2014/main" id="{D82A8628-D634-EF59-2235-A9D700DFDB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808" y="1828871"/>
            <a:ext cx="5255757" cy="299228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DB95392-0AA3-00AD-4D37-D79335787071}"/>
              </a:ext>
            </a:extLst>
          </p:cNvPr>
          <p:cNvSpPr txBox="1"/>
          <p:nvPr/>
        </p:nvSpPr>
        <p:spPr>
          <a:xfrm>
            <a:off x="2187569" y="4858525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NO LEGIBLE SIN EQUIPAMIENTOS</a:t>
            </a:r>
            <a:endParaRPr lang="en-US" sz="1800" dirty="0"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  <a:p>
            <a:endParaRPr lang="es-AR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F39046D-5EA7-A515-BB67-54A0B94396E4}"/>
              </a:ext>
            </a:extLst>
          </p:cNvPr>
          <p:cNvSpPr txBox="1"/>
          <p:nvPr/>
        </p:nvSpPr>
        <p:spPr>
          <a:xfrm>
            <a:off x="7655693" y="4891407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COMPOSICIÓN Y ESTRUCTURA FÍSICA</a:t>
            </a:r>
          </a:p>
          <a:p>
            <a:endParaRPr lang="es-AR" dirty="0"/>
          </a:p>
        </p:txBody>
      </p:sp>
      <p:pic>
        <p:nvPicPr>
          <p:cNvPr id="7173" name="Picture 5">
            <a:extLst>
              <a:ext uri="{FF2B5EF4-FFF2-40B4-BE49-F238E27FC236}">
                <a16:creationId xmlns:a16="http://schemas.microsoft.com/office/drawing/2014/main" id="{201FA16B-0DC7-C7AC-650A-F5723DD754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2" b="8797"/>
          <a:stretch/>
        </p:blipFill>
        <p:spPr bwMode="auto">
          <a:xfrm>
            <a:off x="12336918" y="1645477"/>
            <a:ext cx="4731882" cy="329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C63A4F97-0E32-5BE2-55F7-E310025366E4}"/>
              </a:ext>
            </a:extLst>
          </p:cNvPr>
          <p:cNvSpPr txBox="1"/>
          <p:nvPr/>
        </p:nvSpPr>
        <p:spPr>
          <a:xfrm>
            <a:off x="12508694" y="4920165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ALMACENAMIENTO DE LA INFORMACIÓN</a:t>
            </a:r>
          </a:p>
          <a:p>
            <a:endParaRPr lang="es-AR" dirty="0"/>
          </a:p>
        </p:txBody>
      </p:sp>
      <p:pic>
        <p:nvPicPr>
          <p:cNvPr id="7175" name="Picture 7">
            <a:extLst>
              <a:ext uri="{FF2B5EF4-FFF2-40B4-BE49-F238E27FC236}">
                <a16:creationId xmlns:a16="http://schemas.microsoft.com/office/drawing/2014/main" id="{3A23E342-339F-E78C-7E72-09FB86864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224" y="5668560"/>
            <a:ext cx="6886575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E12F03A-F3F9-9D11-B6C0-269219A7EC7D}"/>
              </a:ext>
            </a:extLst>
          </p:cNvPr>
          <p:cNvSpPr txBox="1"/>
          <p:nvPr/>
        </p:nvSpPr>
        <p:spPr>
          <a:xfrm>
            <a:off x="4970164" y="8625862"/>
            <a:ext cx="3883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NORMAS O STANDARDS</a:t>
            </a:r>
          </a:p>
          <a:p>
            <a:endParaRPr lang="es-AR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058DBFA-6857-1962-D880-899F7D6E15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0880158" y="4814196"/>
            <a:ext cx="2912578" cy="461262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7B33A026-7770-846A-E2FE-4F8C9272A7BB}"/>
              </a:ext>
            </a:extLst>
          </p:cNvPr>
          <p:cNvSpPr txBox="1"/>
          <p:nvPr/>
        </p:nvSpPr>
        <p:spPr>
          <a:xfrm>
            <a:off x="15333108" y="6751175"/>
            <a:ext cx="1572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ibertad 1" panose="020B0604020202020204" charset="0"/>
                <a:cs typeface="Libertad 1" panose="020B0604020202020204" charset="0"/>
              </a:rPr>
              <a:t>FORMATOS -&gt;</a:t>
            </a:r>
            <a:endParaRPr lang="es-AR" dirty="0">
              <a:latin typeface="Libertad 1" panose="020B0604020202020204" charset="0"/>
              <a:cs typeface="Libertad 1" panose="020B0604020202020204" charset="0"/>
            </a:endParaRPr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90C5D4AD-E7E0-28E3-541B-D81447CF6CC6}"/>
              </a:ext>
            </a:extLst>
          </p:cNvPr>
          <p:cNvSpPr/>
          <p:nvPr/>
        </p:nvSpPr>
        <p:spPr>
          <a:xfrm>
            <a:off x="10218387" y="-19438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/>
          <a:lstStyle/>
          <a:p>
            <a:endParaRPr lang="es-AR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B6848E3-9CA4-4471-138E-6A37A4E76B22}"/>
              </a:ext>
            </a:extLst>
          </p:cNvPr>
          <p:cNvSpPr/>
          <p:nvPr/>
        </p:nvSpPr>
        <p:spPr>
          <a:xfrm>
            <a:off x="-1" y="9615129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/>
          <a:lstStyle/>
          <a:p>
            <a:endParaRPr lang="es-AR"/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C5859B5C-AAEB-8B31-5E02-93E032553DA8}"/>
              </a:ext>
            </a:extLst>
          </p:cNvPr>
          <p:cNvSpPr txBox="1"/>
          <p:nvPr/>
        </p:nvSpPr>
        <p:spPr>
          <a:xfrm>
            <a:off x="12496800" y="59593"/>
            <a:ext cx="5967089" cy="43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AR" sz="2000" dirty="0">
                <a:solidFill>
                  <a:srgbClr val="000000"/>
                </a:solidFill>
                <a:latin typeface="Libertad 1"/>
              </a:rPr>
              <a:t>Jornadas Saberes y experiencias de Archivo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AD46638-5E5C-0C91-A230-6A43119ADB41}"/>
              </a:ext>
            </a:extLst>
          </p:cNvPr>
          <p:cNvSpPr txBox="1"/>
          <p:nvPr/>
        </p:nvSpPr>
        <p:spPr>
          <a:xfrm>
            <a:off x="123246" y="9791072"/>
            <a:ext cx="1093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s-AR" sz="1800" b="1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Archivos audiovisuales: la conservación del video magnético - </a:t>
            </a:r>
            <a:r>
              <a:rPr lang="en-US" sz="18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Mariela Cantú</a:t>
            </a:r>
            <a:endParaRPr lang="es-AR" sz="18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08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2B1479E-45DE-6243-8610-C615352556A6}"/>
              </a:ext>
            </a:extLst>
          </p:cNvPr>
          <p:cNvSpPr txBox="1"/>
          <p:nvPr/>
        </p:nvSpPr>
        <p:spPr>
          <a:xfrm>
            <a:off x="1766148" y="1494099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400" dirty="0"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FORMATOS</a:t>
            </a:r>
            <a:endParaRPr lang="es-AR" sz="2000" dirty="0">
              <a:latin typeface="Libertad 1" panose="020B0604020202020204" charset="0"/>
              <a:cs typeface="Libertad 1" panose="020B0604020202020204" charset="0"/>
            </a:endParaRPr>
          </a:p>
        </p:txBody>
      </p:sp>
      <p:pic>
        <p:nvPicPr>
          <p:cNvPr id="2049" name="Imagen 1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ED6B41DE-BDC2-C76F-7790-EA56C20B0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148" y="3118382"/>
            <a:ext cx="3723697" cy="312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Imagen 5">
            <a:extLst>
              <a:ext uri="{FF2B5EF4-FFF2-40B4-BE49-F238E27FC236}">
                <a16:creationId xmlns:a16="http://schemas.microsoft.com/office/drawing/2014/main" id="{6282FDB4-9364-057F-D4DA-E6D76F1EF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" r="2362"/>
          <a:stretch>
            <a:fillRect/>
          </a:stretch>
        </p:blipFill>
        <p:spPr bwMode="auto">
          <a:xfrm>
            <a:off x="5489845" y="4090108"/>
            <a:ext cx="3710754" cy="296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 de texto 1">
            <a:extLst>
              <a:ext uri="{FF2B5EF4-FFF2-40B4-BE49-F238E27FC236}">
                <a16:creationId xmlns:a16="http://schemas.microsoft.com/office/drawing/2014/main" id="{C4384DFA-653F-8EC4-EF35-EBF743BF7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388" y="6424387"/>
            <a:ext cx="3487570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CINTA 2” o QUADRUPLEX</a:t>
            </a:r>
            <a:endParaRPr kumimoji="0" lang="en-US" altLang="es-AR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9EDDB976-A8AB-C009-F39F-E7B92128C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8847" y="7230532"/>
            <a:ext cx="3487570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CINTA 1” Tipo C</a:t>
            </a:r>
            <a:endParaRPr kumimoji="0" lang="en-US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8F18B3A8-59A3-6FA3-5DC0-9E134E79D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7068" y="8503671"/>
            <a:ext cx="3566160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UY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CINTA ½”</a:t>
            </a:r>
            <a:endParaRPr kumimoji="0" lang="es-UY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5811E74-1781-EA5F-88B1-0B99E6257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084161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2064" name="Imagen 1" descr="Un grupo de folletos sobre una mesa&#10;&#10;Descripción generada automáticamente con confianza baja">
            <a:extLst>
              <a:ext uri="{FF2B5EF4-FFF2-40B4-BE49-F238E27FC236}">
                <a16:creationId xmlns:a16="http://schemas.microsoft.com/office/drawing/2014/main" id="{1D3A7EBA-D329-B2E3-E6A7-11D6A2AE7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4117" y="2921724"/>
            <a:ext cx="4189802" cy="314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 de texto 1">
            <a:extLst>
              <a:ext uri="{FF2B5EF4-FFF2-40B4-BE49-F238E27FC236}">
                <a16:creationId xmlns:a16="http://schemas.microsoft.com/office/drawing/2014/main" id="{9866D171-35BF-3EF3-22B4-7CA2DA477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90121" y="6414892"/>
            <a:ext cx="3802479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UY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CINTA 1/2" en Cartucho VCR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87879C29-9AFF-7C6B-215F-92F507023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1453493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3913823F-9F91-D5FE-53FF-45F00E20C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8387" y="2208848"/>
            <a:ext cx="41518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FORMATOS ANALÓGICOS EN CARTUCHO</a:t>
            </a:r>
            <a:endParaRPr kumimoji="0" lang="es-AR" altLang="es-A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A1F312C0-9026-D596-BD80-B996F0C14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48827" y="3163887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2053" name="Imagen 4">
            <a:extLst>
              <a:ext uri="{FF2B5EF4-FFF2-40B4-BE49-F238E27FC236}">
                <a16:creationId xmlns:a16="http://schemas.microsoft.com/office/drawing/2014/main" id="{91F68D21-9E20-F925-CA4E-93CEFD879D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0" r="3799"/>
          <a:stretch/>
        </p:blipFill>
        <p:spPr bwMode="auto">
          <a:xfrm>
            <a:off x="9117659" y="5297180"/>
            <a:ext cx="3710754" cy="307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82E6361E-AF6F-C1F0-3EC5-226BA866C875}"/>
              </a:ext>
            </a:extLst>
          </p:cNvPr>
          <p:cNvSpPr/>
          <p:nvPr/>
        </p:nvSpPr>
        <p:spPr>
          <a:xfrm>
            <a:off x="10218387" y="-19438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/>
          <a:lstStyle/>
          <a:p>
            <a:endParaRPr lang="es-AR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CC6626AC-D53E-295C-AAF6-3CDC323772F3}"/>
              </a:ext>
            </a:extLst>
          </p:cNvPr>
          <p:cNvSpPr/>
          <p:nvPr/>
        </p:nvSpPr>
        <p:spPr>
          <a:xfrm>
            <a:off x="-1" y="9615129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/>
          <a:lstStyle/>
          <a:p>
            <a:endParaRPr lang="es-A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16568D-BB80-41D6-3FCC-E7F8729C14B1}"/>
              </a:ext>
            </a:extLst>
          </p:cNvPr>
          <p:cNvSpPr txBox="1"/>
          <p:nvPr/>
        </p:nvSpPr>
        <p:spPr>
          <a:xfrm>
            <a:off x="12496800" y="59593"/>
            <a:ext cx="5967089" cy="43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AR" sz="2000" dirty="0">
                <a:solidFill>
                  <a:srgbClr val="000000"/>
                </a:solidFill>
                <a:latin typeface="Libertad 1"/>
              </a:rPr>
              <a:t>Jornadas Saberes y experiencias de Archivo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09D7E3B-7DF2-15E8-C7A0-D046F007E232}"/>
              </a:ext>
            </a:extLst>
          </p:cNvPr>
          <p:cNvSpPr txBox="1"/>
          <p:nvPr/>
        </p:nvSpPr>
        <p:spPr>
          <a:xfrm>
            <a:off x="123246" y="9791072"/>
            <a:ext cx="1093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s-AR" sz="1800" b="1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Archivos audiovisuales: la conservación del video magnético - </a:t>
            </a:r>
            <a:r>
              <a:rPr lang="en-US" sz="18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Mariela Cantú</a:t>
            </a:r>
            <a:endParaRPr lang="es-AR" sz="18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D64FC995-272A-FD8A-C1AD-AD8707A6A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2075" y="8111330"/>
            <a:ext cx="45103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FORMATOS ANALÓGICOS DE CINTA ABIERTA</a:t>
            </a:r>
            <a:endParaRPr kumimoji="0" lang="es-AR" altLang="es-A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110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Imagen 6">
            <a:extLst>
              <a:ext uri="{FF2B5EF4-FFF2-40B4-BE49-F238E27FC236}">
                <a16:creationId xmlns:a16="http://schemas.microsoft.com/office/drawing/2014/main" id="{E47328E0-8EED-53D6-1947-BBB1F2BE3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22" y="2424037"/>
            <a:ext cx="4001983" cy="286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 de texto 1">
            <a:extLst>
              <a:ext uri="{FF2B5EF4-FFF2-40B4-BE49-F238E27FC236}">
                <a16:creationId xmlns:a16="http://schemas.microsoft.com/office/drawing/2014/main" id="{860BB200-5B76-56A9-BCEF-A3103164E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6676" y="5369905"/>
            <a:ext cx="4162105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U-MATIC</a:t>
            </a:r>
            <a:endParaRPr kumimoji="0" lang="en-US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pic>
        <p:nvPicPr>
          <p:cNvPr id="3076" name="Imagen 7">
            <a:extLst>
              <a:ext uri="{FF2B5EF4-FFF2-40B4-BE49-F238E27FC236}">
                <a16:creationId xmlns:a16="http://schemas.microsoft.com/office/drawing/2014/main" id="{B85982C6-C8FF-7FDB-6988-BB8E57557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71" y="2429439"/>
            <a:ext cx="4347870" cy="287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6">
            <a:extLst>
              <a:ext uri="{FF2B5EF4-FFF2-40B4-BE49-F238E27FC236}">
                <a16:creationId xmlns:a16="http://schemas.microsoft.com/office/drawing/2014/main" id="{42C34C04-1C90-9926-E11A-2C0FAEE52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1071" y="5351732"/>
            <a:ext cx="4367217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BETACAM</a:t>
            </a:r>
            <a:endParaRPr kumimoji="0" lang="en-US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pic>
        <p:nvPicPr>
          <p:cNvPr id="3079" name="Imagen 8">
            <a:extLst>
              <a:ext uri="{FF2B5EF4-FFF2-40B4-BE49-F238E27FC236}">
                <a16:creationId xmlns:a16="http://schemas.microsoft.com/office/drawing/2014/main" id="{5A3CD7C4-D215-CDA5-CE3D-7B16ACD16A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9"/>
          <a:stretch/>
        </p:blipFill>
        <p:spPr bwMode="auto">
          <a:xfrm>
            <a:off x="12403406" y="2424036"/>
            <a:ext cx="4316529" cy="286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8">
            <a:extLst>
              <a:ext uri="{FF2B5EF4-FFF2-40B4-BE49-F238E27FC236}">
                <a16:creationId xmlns:a16="http://schemas.microsoft.com/office/drawing/2014/main" id="{E9A76A26-4697-BB33-47EA-404ABFD85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1210" y="5361818"/>
            <a:ext cx="4367217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BETAMAX</a:t>
            </a:r>
            <a:endParaRPr kumimoji="0" lang="en-US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pic>
        <p:nvPicPr>
          <p:cNvPr id="3081" name="Imagen 9">
            <a:extLst>
              <a:ext uri="{FF2B5EF4-FFF2-40B4-BE49-F238E27FC236}">
                <a16:creationId xmlns:a16="http://schemas.microsoft.com/office/drawing/2014/main" id="{FED43AEC-8329-1096-CA59-0315D97BE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799" y="5978547"/>
            <a:ext cx="3997002" cy="255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">
            <a:extLst>
              <a:ext uri="{FF2B5EF4-FFF2-40B4-BE49-F238E27FC236}">
                <a16:creationId xmlns:a16="http://schemas.microsoft.com/office/drawing/2014/main" id="{B9E7FD0E-21E2-ECCF-EB62-81ADB4E2B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1799" y="8642235"/>
            <a:ext cx="4162105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VHS</a:t>
            </a:r>
            <a:endParaRPr kumimoji="0" lang="en-US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pic>
        <p:nvPicPr>
          <p:cNvPr id="3083" name="Imagen 11" descr="undefined">
            <a:extLst>
              <a:ext uri="{FF2B5EF4-FFF2-40B4-BE49-F238E27FC236}">
                <a16:creationId xmlns:a16="http://schemas.microsoft.com/office/drawing/2014/main" id="{EBD9E6CB-5FC2-5A24-8E77-F72239083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766" y="5945129"/>
            <a:ext cx="2770981" cy="241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id="{7EE73FB8-5141-4392-8894-2664221F1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1712" y="8598218"/>
            <a:ext cx="4206587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VHS-C y su </a:t>
            </a:r>
            <a:r>
              <a:rPr kumimoji="0" lang="es-AR" altLang="es-AR" sz="1600" b="0" i="0" u="none" strike="noStrike" cap="none" normalizeH="0" baseline="0" dirty="0" err="1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cassette</a:t>
            </a:r>
            <a:r>
              <a:rPr kumimoji="0" lang="es-AR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 adaptador</a:t>
            </a:r>
            <a:endParaRPr kumimoji="0" lang="es-AR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FA59D309-1ABB-3ADF-7649-A966567A8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71690" y="8538615"/>
            <a:ext cx="4096357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VIDEO 8</a:t>
            </a:r>
            <a:endParaRPr kumimoji="0" lang="en-US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29C85ECC-C445-41DC-5177-0957734A2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7620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UY" altLang="es-A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UY" alt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8AD04909-1561-C733-4CB3-0B648CFD5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7620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EB55E3BD-2F3C-48A9-FB86-E9B44567F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7620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EA51801A-D215-A220-37CF-C4FA59238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7620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097" name="Picture 25">
            <a:extLst>
              <a:ext uri="{FF2B5EF4-FFF2-40B4-BE49-F238E27FC236}">
                <a16:creationId xmlns:a16="http://schemas.microsoft.com/office/drawing/2014/main" id="{CA391CD4-5139-B0D1-456D-773774748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2283" y="5861993"/>
            <a:ext cx="2878028" cy="224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AFF35F1-7539-DC9F-8C7E-CE13D25AA63C}"/>
              </a:ext>
            </a:extLst>
          </p:cNvPr>
          <p:cNvSpPr txBox="1"/>
          <p:nvPr/>
        </p:nvSpPr>
        <p:spPr>
          <a:xfrm>
            <a:off x="14973298" y="-464994"/>
            <a:ext cx="4343400" cy="1219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1113"/>
              </a:lnSpc>
            </a:pPr>
            <a:r>
              <a:rPr lang="en-US" sz="1800" dirty="0">
                <a:solidFill>
                  <a:srgbClr val="FFFFFF"/>
                </a:solidFill>
                <a:latin typeface="Libertad 1"/>
              </a:rPr>
              <a:t>203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E456404-5454-7271-593D-2FFB9F9F6581}"/>
              </a:ext>
            </a:extLst>
          </p:cNvPr>
          <p:cNvSpPr txBox="1"/>
          <p:nvPr/>
        </p:nvSpPr>
        <p:spPr>
          <a:xfrm>
            <a:off x="1752600" y="979985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400" dirty="0"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FORMATOS</a:t>
            </a:r>
            <a:endParaRPr lang="es-AR" sz="2000" dirty="0">
              <a:latin typeface="Libertad 1" panose="020B0604020202020204" charset="0"/>
              <a:cs typeface="Libertad 1" panose="020B0604020202020204" charset="0"/>
            </a:endParaRPr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AC7FF854-700D-1ED3-0644-D88AD79C6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3447" y="1887298"/>
            <a:ext cx="43676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FORMATOS ANALÓGICOS EN CASETTE</a:t>
            </a:r>
            <a:endParaRPr kumimoji="0" lang="es-AR" altLang="es-A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670169B0-83B1-8314-3BCA-9A3E217417CD}"/>
              </a:ext>
            </a:extLst>
          </p:cNvPr>
          <p:cNvSpPr/>
          <p:nvPr/>
        </p:nvSpPr>
        <p:spPr>
          <a:xfrm>
            <a:off x="10218387" y="-19438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/>
          <a:lstStyle/>
          <a:p>
            <a:endParaRPr lang="es-A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4D8A8F6E-0F1C-7F71-E41F-566A558358F6}"/>
              </a:ext>
            </a:extLst>
          </p:cNvPr>
          <p:cNvSpPr/>
          <p:nvPr/>
        </p:nvSpPr>
        <p:spPr>
          <a:xfrm>
            <a:off x="-1" y="9615129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/>
          <a:lstStyle/>
          <a:p>
            <a:endParaRPr lang="es-AR"/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id="{2B906A2C-9778-95E2-76C7-0F1B3B507B1C}"/>
              </a:ext>
            </a:extLst>
          </p:cNvPr>
          <p:cNvSpPr txBox="1"/>
          <p:nvPr/>
        </p:nvSpPr>
        <p:spPr>
          <a:xfrm>
            <a:off x="12496800" y="59593"/>
            <a:ext cx="5967089" cy="43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AR" sz="2000" dirty="0">
                <a:solidFill>
                  <a:srgbClr val="000000"/>
                </a:solidFill>
                <a:latin typeface="Libertad 1"/>
              </a:rPr>
              <a:t>Jornadas Saberes y experiencias de Archivo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1BFD6DF-57E1-88C3-4314-81B91EC6CED6}"/>
              </a:ext>
            </a:extLst>
          </p:cNvPr>
          <p:cNvSpPr txBox="1"/>
          <p:nvPr/>
        </p:nvSpPr>
        <p:spPr>
          <a:xfrm>
            <a:off x="123246" y="9791072"/>
            <a:ext cx="1093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s-AR" sz="1800" b="1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Archivos audiovisuales: la conservación del video magnético - </a:t>
            </a:r>
            <a:r>
              <a:rPr lang="en-US" sz="18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Mariela Cantú</a:t>
            </a:r>
            <a:endParaRPr lang="es-AR" sz="18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214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Imagen 13">
            <a:extLst>
              <a:ext uri="{FF2B5EF4-FFF2-40B4-BE49-F238E27FC236}">
                <a16:creationId xmlns:a16="http://schemas.microsoft.com/office/drawing/2014/main" id="{ED8C164C-78FA-C00D-EBA4-0CA8D0A8D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525" y="2355363"/>
            <a:ext cx="4339115" cy="273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 de texto 1">
            <a:extLst>
              <a:ext uri="{FF2B5EF4-FFF2-40B4-BE49-F238E27FC236}">
                <a16:creationId xmlns:a16="http://schemas.microsoft.com/office/drawing/2014/main" id="{4932597D-1D92-BFEA-8A61-0FFFA1C78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4403" y="5248619"/>
            <a:ext cx="4063485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D2</a:t>
            </a:r>
            <a:endParaRPr kumimoji="0" lang="en-US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pic>
        <p:nvPicPr>
          <p:cNvPr id="4100" name="Imagen 14">
            <a:extLst>
              <a:ext uri="{FF2B5EF4-FFF2-40B4-BE49-F238E27FC236}">
                <a16:creationId xmlns:a16="http://schemas.microsoft.com/office/drawing/2014/main" id="{8661DA09-EECC-4E9F-324B-D18F90B80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161" y="2396783"/>
            <a:ext cx="4530239" cy="265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6">
            <a:extLst>
              <a:ext uri="{FF2B5EF4-FFF2-40B4-BE49-F238E27FC236}">
                <a16:creationId xmlns:a16="http://schemas.microsoft.com/office/drawing/2014/main" id="{A7D7143F-8991-F14F-85A1-856363155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7401" y="5179579"/>
            <a:ext cx="4363083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BETACAM DIGITAL</a:t>
            </a:r>
            <a:endParaRPr kumimoji="0" lang="en-US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pic>
        <p:nvPicPr>
          <p:cNvPr id="4103" name="Imagen 15">
            <a:extLst>
              <a:ext uri="{FF2B5EF4-FFF2-40B4-BE49-F238E27FC236}">
                <a16:creationId xmlns:a16="http://schemas.microsoft.com/office/drawing/2014/main" id="{F7BBE005-06CC-EB15-71EF-DB3DD40EB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6496" y="2386430"/>
            <a:ext cx="3947803" cy="270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9">
            <a:extLst>
              <a:ext uri="{FF2B5EF4-FFF2-40B4-BE49-F238E27FC236}">
                <a16:creationId xmlns:a16="http://schemas.microsoft.com/office/drawing/2014/main" id="{B9F3C262-017E-9C88-EA76-9F07C54DC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5907" y="5126463"/>
            <a:ext cx="4172439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DV CAM</a:t>
            </a:r>
            <a:endParaRPr kumimoji="0" lang="en-US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pic>
        <p:nvPicPr>
          <p:cNvPr id="4104" name="Imagen 16">
            <a:extLst>
              <a:ext uri="{FF2B5EF4-FFF2-40B4-BE49-F238E27FC236}">
                <a16:creationId xmlns:a16="http://schemas.microsoft.com/office/drawing/2014/main" id="{FA201196-E366-A774-6CF6-EC157413E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148" y="5792978"/>
            <a:ext cx="4063485" cy="299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">
            <a:extLst>
              <a:ext uri="{FF2B5EF4-FFF2-40B4-BE49-F238E27FC236}">
                <a16:creationId xmlns:a16="http://schemas.microsoft.com/office/drawing/2014/main" id="{CAC4EF55-75E4-BBF1-FD4D-F764B793A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5667" y="8787788"/>
            <a:ext cx="4256564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MINI DV</a:t>
            </a:r>
            <a:endParaRPr kumimoji="0" lang="en-US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pic>
        <p:nvPicPr>
          <p:cNvPr id="4108" name="Imagen 17">
            <a:extLst>
              <a:ext uri="{FF2B5EF4-FFF2-40B4-BE49-F238E27FC236}">
                <a16:creationId xmlns:a16="http://schemas.microsoft.com/office/drawing/2014/main" id="{6CA4450A-473C-816B-99E2-839B4DF1E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1" b="5984"/>
          <a:stretch>
            <a:fillRect/>
          </a:stretch>
        </p:blipFill>
        <p:spPr bwMode="auto">
          <a:xfrm>
            <a:off x="7052161" y="5795241"/>
            <a:ext cx="4363082" cy="292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id="{C5195D60-B667-AA48-E564-B4AE8BE1C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2161" y="8779713"/>
            <a:ext cx="4363082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DVC PRO</a:t>
            </a:r>
            <a:endParaRPr kumimoji="0" lang="en-US" alt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pic>
        <p:nvPicPr>
          <p:cNvPr id="4107" name="Imagen 18">
            <a:extLst>
              <a:ext uri="{FF2B5EF4-FFF2-40B4-BE49-F238E27FC236}">
                <a16:creationId xmlns:a16="http://schemas.microsoft.com/office/drawing/2014/main" id="{24B73999-ED72-D481-0987-2149CD5F4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0667" y="5792977"/>
            <a:ext cx="3841185" cy="284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2CB51DB4-8B70-BC88-C917-9B4F0E2B1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5907" y="8696784"/>
            <a:ext cx="4119562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A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ibertad 1" panose="020B0604020202020204" charset="0"/>
                <a:cs typeface="Libertad 1" panose="020B0604020202020204" charset="0"/>
              </a:rPr>
              <a:t>DIGITAL 8</a:t>
            </a: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0120B537-351D-8803-E38F-3A4A2DDFE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DD9A60FE-531B-81AF-7DDE-6CCB17320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620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C53A09A5-5D07-5759-356A-9026A9A00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620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FA1A87A-5F3D-678E-B23C-15158021DAAF}"/>
              </a:ext>
            </a:extLst>
          </p:cNvPr>
          <p:cNvSpPr txBox="1"/>
          <p:nvPr/>
        </p:nvSpPr>
        <p:spPr>
          <a:xfrm>
            <a:off x="14973298" y="-464994"/>
            <a:ext cx="4343400" cy="1219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1113"/>
              </a:lnSpc>
            </a:pPr>
            <a:r>
              <a:rPr lang="en-US" sz="1800" dirty="0">
                <a:solidFill>
                  <a:srgbClr val="FFFFFF"/>
                </a:solidFill>
                <a:latin typeface="Libertad 1"/>
              </a:rPr>
              <a:t>2023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5A06AEC-765D-CC4F-706A-F6A69F19497D}"/>
              </a:ext>
            </a:extLst>
          </p:cNvPr>
          <p:cNvSpPr txBox="1"/>
          <p:nvPr/>
        </p:nvSpPr>
        <p:spPr>
          <a:xfrm>
            <a:off x="1735667" y="1054509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400" dirty="0"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FORMATOS</a:t>
            </a:r>
            <a:endParaRPr lang="es-AR" sz="2000" dirty="0">
              <a:latin typeface="Libertad 1" panose="020B0604020202020204" charset="0"/>
              <a:cs typeface="Libertad 1" panose="020B0604020202020204" charset="0"/>
            </a:endParaRPr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9D89A4E3-F1EB-51CA-F667-4EA48FC39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3447" y="1887298"/>
            <a:ext cx="40634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FORMATOS DIGITALES EN CASETTE</a:t>
            </a:r>
            <a:endParaRPr kumimoji="0" lang="es-AR" altLang="es-A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ibertad 1" panose="020B0604020202020204" charset="0"/>
              <a:cs typeface="Libertad 1" panose="020B0604020202020204" charset="0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F65E3402-4582-5F94-A918-4A2167015733}"/>
              </a:ext>
            </a:extLst>
          </p:cNvPr>
          <p:cNvSpPr/>
          <p:nvPr/>
        </p:nvSpPr>
        <p:spPr>
          <a:xfrm>
            <a:off x="10218387" y="-19438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/>
          <a:lstStyle/>
          <a:p>
            <a:endParaRPr lang="es-AR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FA79A61A-BB05-367E-EDDF-EB87CEF7CBE0}"/>
              </a:ext>
            </a:extLst>
          </p:cNvPr>
          <p:cNvSpPr/>
          <p:nvPr/>
        </p:nvSpPr>
        <p:spPr>
          <a:xfrm>
            <a:off x="-1" y="9615129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/>
          <a:lstStyle/>
          <a:p>
            <a:endParaRPr lang="es-AR"/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251BB690-6BC2-6706-C94D-3EBCCA39D369}"/>
              </a:ext>
            </a:extLst>
          </p:cNvPr>
          <p:cNvSpPr txBox="1"/>
          <p:nvPr/>
        </p:nvSpPr>
        <p:spPr>
          <a:xfrm>
            <a:off x="12496800" y="59593"/>
            <a:ext cx="5967089" cy="43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AR" sz="2000" dirty="0">
                <a:solidFill>
                  <a:srgbClr val="000000"/>
                </a:solidFill>
                <a:latin typeface="Libertad 1"/>
              </a:rPr>
              <a:t>Jornadas Saberes y experiencias de Archivo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DC689F71-8EC4-7F95-A4AB-6E5242225751}"/>
              </a:ext>
            </a:extLst>
          </p:cNvPr>
          <p:cNvSpPr txBox="1"/>
          <p:nvPr/>
        </p:nvSpPr>
        <p:spPr>
          <a:xfrm>
            <a:off x="123246" y="9791072"/>
            <a:ext cx="1093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s-AR" sz="1800" b="1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Archivos audiovisuales: la conservación del video magnético - </a:t>
            </a:r>
            <a:r>
              <a:rPr lang="en-US" sz="18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Mariela Cantú</a:t>
            </a:r>
            <a:endParaRPr lang="es-AR" sz="18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544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 descr="Gráfico de barras&#10;&#10;Descripción generada automáticamente con confianza media">
            <a:extLst>
              <a:ext uri="{FF2B5EF4-FFF2-40B4-BE49-F238E27FC236}">
                <a16:creationId xmlns:a16="http://schemas.microsoft.com/office/drawing/2014/main" id="{FB051FE3-B265-0029-52A6-A96B689CF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858" y="5707175"/>
            <a:ext cx="6658142" cy="4062993"/>
          </a:xfrm>
          <a:prstGeom prst="rect">
            <a:avLst/>
          </a:prstGeom>
        </p:spPr>
      </p:pic>
      <p:pic>
        <p:nvPicPr>
          <p:cNvPr id="5125" name="Imagen 19" descr="Imagen que contiene interior, tabla, pequeño, pastel&#10;&#10;Descripción generada automáticamente">
            <a:extLst>
              <a:ext uri="{FF2B5EF4-FFF2-40B4-BE49-F238E27FC236}">
                <a16:creationId xmlns:a16="http://schemas.microsoft.com/office/drawing/2014/main" id="{4889A676-679C-8EC7-0F0E-33535605D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966" y="2211357"/>
            <a:ext cx="4289621" cy="267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 de texto 1">
            <a:extLst>
              <a:ext uri="{FF2B5EF4-FFF2-40B4-BE49-F238E27FC236}">
                <a16:creationId xmlns:a16="http://schemas.microsoft.com/office/drawing/2014/main" id="{4AE054F7-7E48-D640-3547-BF9338F04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4387" y="5083440"/>
            <a:ext cx="4267200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600" b="0" i="0" u="none" strike="noStrike" cap="none" normalizeH="0" baseline="0" dirty="0">
                <a:ln>
                  <a:noFill/>
                </a:ln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DEFORMACIÓN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4" name="Imagen 20" descr="Imagen que contiene interior, computer, frente, mano&#10;&#10;Descripción generada automáticamente">
            <a:extLst>
              <a:ext uri="{FF2B5EF4-FFF2-40B4-BE49-F238E27FC236}">
                <a16:creationId xmlns:a16="http://schemas.microsoft.com/office/drawing/2014/main" id="{0E6FB781-6D01-65DF-B5AE-96C3C0E73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88"/>
          <a:stretch>
            <a:fillRect/>
          </a:stretch>
        </p:blipFill>
        <p:spPr bwMode="auto">
          <a:xfrm>
            <a:off x="8084852" y="1473892"/>
            <a:ext cx="3705226" cy="340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844FEADD-3C80-2D3E-5FD2-840F3809D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803" y="5076119"/>
            <a:ext cx="4772728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UY" altLang="es-AR" sz="1600" dirty="0">
                <a:solidFill>
                  <a:srgbClr val="44546A"/>
                </a:solidFill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DAÑO EN LOS BORDES</a:t>
            </a:r>
            <a:endParaRPr kumimoji="0" lang="es-AR" altLang="es-A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Imagen 21" descr="Free Stock Photo: Tangled destroyed video tape that has unwound from the cassette on a lime green background in a communication and entertainment concept">
            <a:extLst>
              <a:ext uri="{FF2B5EF4-FFF2-40B4-BE49-F238E27FC236}">
                <a16:creationId xmlns:a16="http://schemas.microsoft.com/office/drawing/2014/main" id="{F76F6DF4-1D01-3F73-7680-1E1C05F441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5"/>
          <a:stretch/>
        </p:blipFill>
        <p:spPr bwMode="auto">
          <a:xfrm>
            <a:off x="13574776" y="1407283"/>
            <a:ext cx="2488053" cy="356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FE89B9AC-7847-5D51-B044-A5D585611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05065" y="5068499"/>
            <a:ext cx="4267200" cy="24622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es-AR" sz="1600" dirty="0">
                <a:solidFill>
                  <a:srgbClr val="44546A"/>
                </a:solidFill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PLIEGUES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97DD27A-BF7B-AF43-1976-3CF4BB190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700" y="3097212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22" name="Cuadro de texto 1">
            <a:extLst>
              <a:ext uri="{FF2B5EF4-FFF2-40B4-BE49-F238E27FC236}">
                <a16:creationId xmlns:a16="http://schemas.microsoft.com/office/drawing/2014/main" id="{755A9F68-3A60-5E78-C0A0-FA305B8CB85C}"/>
              </a:ext>
            </a:extLst>
          </p:cNvPr>
          <p:cNvSpPr txBox="1"/>
          <p:nvPr/>
        </p:nvSpPr>
        <p:spPr>
          <a:xfrm>
            <a:off x="14324261" y="7405032"/>
            <a:ext cx="4569440" cy="276999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i="0" dirty="0"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DESLIZAMIENTOS DEL</a:t>
            </a:r>
            <a:r>
              <a:rPr lang="en-US" i="0" dirty="0"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 </a:t>
            </a:r>
            <a:r>
              <a:rPr lang="en-US" sz="1600" i="0" dirty="0"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ROLLO</a:t>
            </a:r>
            <a:r>
              <a:rPr lang="en-US" sz="1400" i="0" dirty="0"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 </a:t>
            </a:r>
          </a:p>
        </p:txBody>
      </p:sp>
      <p:pic>
        <p:nvPicPr>
          <p:cNvPr id="23" name="Imagen 22" descr="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E652C522-2851-E327-E04D-4C2CC19AD4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5694631"/>
            <a:ext cx="2228215" cy="2667000"/>
          </a:xfrm>
          <a:prstGeom prst="rect">
            <a:avLst/>
          </a:prstGeom>
        </p:spPr>
      </p:pic>
      <p:sp>
        <p:nvSpPr>
          <p:cNvPr id="24" name="Cuadro de texto 1">
            <a:extLst>
              <a:ext uri="{FF2B5EF4-FFF2-40B4-BE49-F238E27FC236}">
                <a16:creationId xmlns:a16="http://schemas.microsoft.com/office/drawing/2014/main" id="{D1257941-B314-209F-71F4-C2CC7CB5C384}"/>
              </a:ext>
            </a:extLst>
          </p:cNvPr>
          <p:cNvSpPr txBox="1"/>
          <p:nvPr/>
        </p:nvSpPr>
        <p:spPr>
          <a:xfrm>
            <a:off x="3078480" y="8607852"/>
            <a:ext cx="5460241" cy="246221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AR" sz="1600" i="0" dirty="0"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ROLLO SUELTO</a:t>
            </a:r>
            <a:endParaRPr lang="es-AR" sz="1000" i="1" dirty="0">
              <a:solidFill>
                <a:srgbClr val="44546A"/>
              </a:solidFill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545C4F6-B0C7-5B6E-F42A-68AE0FB1AC28}"/>
              </a:ext>
            </a:extLst>
          </p:cNvPr>
          <p:cNvSpPr txBox="1"/>
          <p:nvPr/>
        </p:nvSpPr>
        <p:spPr>
          <a:xfrm>
            <a:off x="1817523" y="812342"/>
            <a:ext cx="9144000" cy="725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  <a:spcBef>
                <a:spcPts val="1200"/>
              </a:spcBef>
              <a:spcAft>
                <a:spcPts val="800"/>
              </a:spcAft>
            </a:pPr>
            <a:r>
              <a:rPr lang="es-UY" sz="20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2. </a:t>
            </a:r>
            <a:r>
              <a:rPr lang="es-UY" sz="24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PROBLEMÁTICAS DEL VIDEO MAGNÉTICO</a:t>
            </a:r>
            <a:endParaRPr lang="es-AR" sz="24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834C68BC-26CD-6AF4-9955-C167B12BE47B}"/>
              </a:ext>
            </a:extLst>
          </p:cNvPr>
          <p:cNvSpPr/>
          <p:nvPr/>
        </p:nvSpPr>
        <p:spPr>
          <a:xfrm>
            <a:off x="10218387" y="-19438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/>
          <a:lstStyle/>
          <a:p>
            <a:endParaRPr lang="es-AR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DA6FC007-5518-3C12-A7B8-F23DD954FF40}"/>
              </a:ext>
            </a:extLst>
          </p:cNvPr>
          <p:cNvSpPr/>
          <p:nvPr/>
        </p:nvSpPr>
        <p:spPr>
          <a:xfrm>
            <a:off x="-1" y="9615129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/>
          <a:lstStyle/>
          <a:p>
            <a:endParaRPr lang="es-AR"/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AEA97FDB-3F80-D624-EA15-2C6BD21FD717}"/>
              </a:ext>
            </a:extLst>
          </p:cNvPr>
          <p:cNvSpPr txBox="1"/>
          <p:nvPr/>
        </p:nvSpPr>
        <p:spPr>
          <a:xfrm>
            <a:off x="12496800" y="59593"/>
            <a:ext cx="5967089" cy="43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AR" sz="2000" dirty="0">
                <a:solidFill>
                  <a:srgbClr val="000000"/>
                </a:solidFill>
                <a:latin typeface="Libertad 1"/>
              </a:rPr>
              <a:t>Jornadas Saberes y experiencias de Archivo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D65B9BA-66A8-DB97-DB68-B5B0CFE5607D}"/>
              </a:ext>
            </a:extLst>
          </p:cNvPr>
          <p:cNvSpPr txBox="1"/>
          <p:nvPr/>
        </p:nvSpPr>
        <p:spPr>
          <a:xfrm>
            <a:off x="123246" y="9791072"/>
            <a:ext cx="1093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s-AR" sz="1800" b="1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Archivos audiovisuales: la conservación del video magnético - </a:t>
            </a:r>
            <a:r>
              <a:rPr lang="en-US" sz="18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Mariela Cantú</a:t>
            </a:r>
            <a:endParaRPr lang="es-AR" sz="18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698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adroTexto 16">
            <a:extLst>
              <a:ext uri="{FF2B5EF4-FFF2-40B4-BE49-F238E27FC236}">
                <a16:creationId xmlns:a16="http://schemas.microsoft.com/office/drawing/2014/main" id="{8A4D869B-A17E-9707-2513-98B47E14E25F}"/>
              </a:ext>
            </a:extLst>
          </p:cNvPr>
          <p:cNvSpPr txBox="1"/>
          <p:nvPr/>
        </p:nvSpPr>
        <p:spPr>
          <a:xfrm>
            <a:off x="14973298" y="-464994"/>
            <a:ext cx="4343400" cy="1219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1113"/>
              </a:lnSpc>
            </a:pPr>
            <a:r>
              <a:rPr lang="en-US" sz="1800" dirty="0">
                <a:solidFill>
                  <a:srgbClr val="FFFFFF"/>
                </a:solidFill>
                <a:latin typeface="Libertad 1"/>
              </a:rPr>
              <a:t>2023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EC76A91-DA3B-3D81-E96B-2BB358D5E29E}"/>
              </a:ext>
            </a:extLst>
          </p:cNvPr>
          <p:cNvSpPr txBox="1"/>
          <p:nvPr/>
        </p:nvSpPr>
        <p:spPr>
          <a:xfrm>
            <a:off x="1787043" y="671328"/>
            <a:ext cx="9144000" cy="725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  <a:spcBef>
                <a:spcPts val="1200"/>
              </a:spcBef>
              <a:spcAft>
                <a:spcPts val="800"/>
              </a:spcAft>
            </a:pPr>
            <a:r>
              <a:rPr lang="es-UY" sz="24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2. PROBLEMÁTICAS DEL VIDEO MAGNÉTICO</a:t>
            </a:r>
            <a:endParaRPr lang="es-AR" sz="24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pic>
        <p:nvPicPr>
          <p:cNvPr id="22" name="Imagen 21" descr="Diagrama&#10;&#10;Descripción generada automáticamente">
            <a:extLst>
              <a:ext uri="{FF2B5EF4-FFF2-40B4-BE49-F238E27FC236}">
                <a16:creationId xmlns:a16="http://schemas.microsoft.com/office/drawing/2014/main" id="{2DAF81D7-A57D-9A61-9013-C91469FFEF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6" b="-1"/>
          <a:stretch/>
        </p:blipFill>
        <p:spPr bwMode="auto">
          <a:xfrm>
            <a:off x="1841500" y="2065144"/>
            <a:ext cx="4914900" cy="3105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Cuadro de texto 1">
            <a:extLst>
              <a:ext uri="{FF2B5EF4-FFF2-40B4-BE49-F238E27FC236}">
                <a16:creationId xmlns:a16="http://schemas.microsoft.com/office/drawing/2014/main" id="{6E14C0B8-26A1-6F82-7C44-374FD40EB153}"/>
              </a:ext>
            </a:extLst>
          </p:cNvPr>
          <p:cNvSpPr txBox="1"/>
          <p:nvPr/>
        </p:nvSpPr>
        <p:spPr>
          <a:xfrm>
            <a:off x="1811020" y="5252678"/>
            <a:ext cx="5082540" cy="246221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UY" sz="1600" i="0" dirty="0"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SUCIEDAD</a:t>
            </a:r>
            <a:endParaRPr lang="es-AR" sz="1000" i="1" dirty="0">
              <a:solidFill>
                <a:srgbClr val="44546A"/>
              </a:solidFill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pic>
        <p:nvPicPr>
          <p:cNvPr id="24" name="Imagen 23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165F381-B07D-22C9-E588-8FAECAA1D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020" y="2076932"/>
            <a:ext cx="4144799" cy="3105149"/>
          </a:xfrm>
          <a:prstGeom prst="rect">
            <a:avLst/>
          </a:prstGeom>
        </p:spPr>
      </p:pic>
      <p:sp>
        <p:nvSpPr>
          <p:cNvPr id="25" name="Cuadro de texto 1">
            <a:extLst>
              <a:ext uri="{FF2B5EF4-FFF2-40B4-BE49-F238E27FC236}">
                <a16:creationId xmlns:a16="http://schemas.microsoft.com/office/drawing/2014/main" id="{A3C93949-4808-86D9-5A50-2496213AA998}"/>
              </a:ext>
            </a:extLst>
          </p:cNvPr>
          <p:cNvSpPr txBox="1"/>
          <p:nvPr/>
        </p:nvSpPr>
        <p:spPr>
          <a:xfrm>
            <a:off x="7241780" y="5248291"/>
            <a:ext cx="4564380" cy="246221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UY" sz="1600" i="0" dirty="0"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HONGOS</a:t>
            </a:r>
            <a:endParaRPr lang="es-AR" sz="1000" i="1" dirty="0">
              <a:solidFill>
                <a:srgbClr val="44546A"/>
              </a:solidFill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B6080750-59B5-78A4-9757-3776CA500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7" r="23016"/>
          <a:stretch/>
        </p:blipFill>
        <p:spPr bwMode="auto">
          <a:xfrm>
            <a:off x="11902439" y="2083642"/>
            <a:ext cx="5029201" cy="3069347"/>
          </a:xfrm>
          <a:prstGeom prst="rect">
            <a:avLst/>
          </a:prstGeom>
          <a:noFill/>
        </p:spPr>
      </p:pic>
      <p:sp>
        <p:nvSpPr>
          <p:cNvPr id="27" name="Cuadro de texto 1">
            <a:extLst>
              <a:ext uri="{FF2B5EF4-FFF2-40B4-BE49-F238E27FC236}">
                <a16:creationId xmlns:a16="http://schemas.microsoft.com/office/drawing/2014/main" id="{B27CA309-451C-08F8-68BC-26B262E58193}"/>
              </a:ext>
            </a:extLst>
          </p:cNvPr>
          <p:cNvSpPr txBox="1"/>
          <p:nvPr/>
        </p:nvSpPr>
        <p:spPr>
          <a:xfrm>
            <a:off x="11891008" y="5264396"/>
            <a:ext cx="5253990" cy="246221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UY" sz="1600" i="0" dirty="0"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DELAMINACIÓN</a:t>
            </a:r>
          </a:p>
        </p:txBody>
      </p:sp>
      <p:pic>
        <p:nvPicPr>
          <p:cNvPr id="6159" name="Picture 15">
            <a:extLst>
              <a:ext uri="{FF2B5EF4-FFF2-40B4-BE49-F238E27FC236}">
                <a16:creationId xmlns:a16="http://schemas.microsoft.com/office/drawing/2014/main" id="{536C4770-A108-7283-9FEC-28D534153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168" y="6035752"/>
            <a:ext cx="4333875" cy="255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n 29" descr="Sticky tape stuck to tape wind">
            <a:extLst>
              <a:ext uri="{FF2B5EF4-FFF2-40B4-BE49-F238E27FC236}">
                <a16:creationId xmlns:a16="http://schemas.microsoft.com/office/drawing/2014/main" id="{03D692D7-8E36-069E-D731-A29D28F2CF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46"/>
          <a:stretch/>
        </p:blipFill>
        <p:spPr bwMode="auto">
          <a:xfrm>
            <a:off x="7772400" y="5952506"/>
            <a:ext cx="1958340" cy="272636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Cuadro de texto 1">
            <a:extLst>
              <a:ext uri="{FF2B5EF4-FFF2-40B4-BE49-F238E27FC236}">
                <a16:creationId xmlns:a16="http://schemas.microsoft.com/office/drawing/2014/main" id="{9B0D88A8-A5FC-850B-62FF-B09EEB812B25}"/>
              </a:ext>
            </a:extLst>
          </p:cNvPr>
          <p:cNvSpPr txBox="1"/>
          <p:nvPr/>
        </p:nvSpPr>
        <p:spPr>
          <a:xfrm>
            <a:off x="15746765" y="7726304"/>
            <a:ext cx="1957062" cy="492443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AR" sz="1600" i="0" dirty="0"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ENCOGIMIENTO Y EXPANSION</a:t>
            </a:r>
          </a:p>
        </p:txBody>
      </p:sp>
      <p:pic>
        <p:nvPicPr>
          <p:cNvPr id="6144" name="Imagen 6143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14D0191F-C899-2AF8-B9D3-1DFE5CE697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4337" y="6010099"/>
            <a:ext cx="3642019" cy="2726368"/>
          </a:xfrm>
          <a:prstGeom prst="rect">
            <a:avLst/>
          </a:prstGeom>
          <a:noFill/>
          <a:ln>
            <a:noFill/>
          </a:ln>
        </p:spPr>
      </p:pic>
      <p:sp>
        <p:nvSpPr>
          <p:cNvPr id="6147" name="CuadroTexto 6146">
            <a:extLst>
              <a:ext uri="{FF2B5EF4-FFF2-40B4-BE49-F238E27FC236}">
                <a16:creationId xmlns:a16="http://schemas.microsoft.com/office/drawing/2014/main" id="{06D13D8A-B82A-775E-209F-A92DC1FC90B1}"/>
              </a:ext>
            </a:extLst>
          </p:cNvPr>
          <p:cNvSpPr txBox="1"/>
          <p:nvPr/>
        </p:nvSpPr>
        <p:spPr>
          <a:xfrm>
            <a:off x="1841500" y="8822982"/>
            <a:ext cx="10546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UY" sz="1800" i="0" dirty="0"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SINDROME DE VINAGRE</a:t>
            </a:r>
            <a:endParaRPr lang="es-UY" sz="1050" i="0" dirty="0">
              <a:solidFill>
                <a:srgbClr val="44546A"/>
              </a:solidFill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sp>
        <p:nvSpPr>
          <p:cNvPr id="6150" name="Cuadro de texto 1">
            <a:extLst>
              <a:ext uri="{FF2B5EF4-FFF2-40B4-BE49-F238E27FC236}">
                <a16:creationId xmlns:a16="http://schemas.microsoft.com/office/drawing/2014/main" id="{405D7F47-967D-FED5-36DE-F5B0092095B2}"/>
              </a:ext>
            </a:extLst>
          </p:cNvPr>
          <p:cNvSpPr txBox="1"/>
          <p:nvPr/>
        </p:nvSpPr>
        <p:spPr>
          <a:xfrm>
            <a:off x="10015449" y="7640671"/>
            <a:ext cx="1553776" cy="763518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BR" sz="1600" i="0" dirty="0">
                <a:solidFill>
                  <a:srgbClr val="44546A"/>
                </a:solidFill>
                <a:effectLst/>
                <a:latin typeface="Libertad 1" panose="020B0604020202020204" charset="0"/>
                <a:ea typeface="Calibri" panose="020F0502020204030204" pitchFamily="34" charset="0"/>
                <a:cs typeface="Libertad 1" panose="020B0604020202020204" charset="0"/>
              </a:rPr>
              <a:t>STICKY SHED SYNDROME</a:t>
            </a:r>
            <a:endParaRPr lang="es-AR" sz="1000" i="1" dirty="0">
              <a:solidFill>
                <a:srgbClr val="44546A"/>
              </a:solidFill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075E8A64-36CC-1FDD-EE1A-0F547BCFD5EF}"/>
              </a:ext>
            </a:extLst>
          </p:cNvPr>
          <p:cNvSpPr/>
          <p:nvPr/>
        </p:nvSpPr>
        <p:spPr>
          <a:xfrm>
            <a:off x="10218387" y="-19438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/>
          <a:lstStyle/>
          <a:p>
            <a:endParaRPr lang="es-AR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7ACC2757-C73C-41AD-1001-587C855D948C}"/>
              </a:ext>
            </a:extLst>
          </p:cNvPr>
          <p:cNvSpPr/>
          <p:nvPr/>
        </p:nvSpPr>
        <p:spPr>
          <a:xfrm>
            <a:off x="-1" y="9615129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/>
          <a:lstStyle/>
          <a:p>
            <a:endParaRPr lang="es-AR"/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4EFFD517-0121-93CC-11B0-45AE2ED6164D}"/>
              </a:ext>
            </a:extLst>
          </p:cNvPr>
          <p:cNvSpPr txBox="1"/>
          <p:nvPr/>
        </p:nvSpPr>
        <p:spPr>
          <a:xfrm>
            <a:off x="12496800" y="59593"/>
            <a:ext cx="5967089" cy="43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AR" sz="2000" dirty="0">
                <a:solidFill>
                  <a:srgbClr val="000000"/>
                </a:solidFill>
                <a:latin typeface="Libertad 1"/>
              </a:rPr>
              <a:t>Jornadas Saberes y experiencias de Archivo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00B2BDE-BD36-5CE2-96C5-52F35F6E7290}"/>
              </a:ext>
            </a:extLst>
          </p:cNvPr>
          <p:cNvSpPr txBox="1"/>
          <p:nvPr/>
        </p:nvSpPr>
        <p:spPr>
          <a:xfrm>
            <a:off x="123246" y="9791072"/>
            <a:ext cx="1093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s-AR" sz="1800" b="1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Archivos audiovisuales: la conservación del video magnético - </a:t>
            </a:r>
            <a:r>
              <a:rPr lang="en-US" sz="18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Mariela Cantú</a:t>
            </a:r>
            <a:endParaRPr lang="es-AR" sz="18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988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>
            <a:extLst>
              <a:ext uri="{FF2B5EF4-FFF2-40B4-BE49-F238E27FC236}">
                <a16:creationId xmlns:a16="http://schemas.microsoft.com/office/drawing/2014/main" id="{3D98E828-C6DF-E9C9-130A-BDA066F00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7" r="5053" b="36520"/>
          <a:stretch/>
        </p:blipFill>
        <p:spPr bwMode="auto">
          <a:xfrm>
            <a:off x="5172267" y="2430943"/>
            <a:ext cx="4114801" cy="233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52D93867-BEDB-E8CE-D3C8-29E4CC06A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339058"/>
            <a:ext cx="381000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80A8DCE9-061F-B2ED-CC81-CA97148C7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68" y="5280783"/>
            <a:ext cx="3400464" cy="340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>
            <a:extLst>
              <a:ext uri="{FF2B5EF4-FFF2-40B4-BE49-F238E27FC236}">
                <a16:creationId xmlns:a16="http://schemas.microsoft.com/office/drawing/2014/main" id="{7FCFB61F-F3A5-493D-A74F-337113DF3F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9"/>
          <a:stretch/>
        </p:blipFill>
        <p:spPr bwMode="auto">
          <a:xfrm>
            <a:off x="5379034" y="5289500"/>
            <a:ext cx="3908034" cy="335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E1303B92-E3A4-3987-03ED-A0F2104E8F05}"/>
              </a:ext>
            </a:extLst>
          </p:cNvPr>
          <p:cNvSpPr txBox="1"/>
          <p:nvPr/>
        </p:nvSpPr>
        <p:spPr>
          <a:xfrm>
            <a:off x="1447800" y="783743"/>
            <a:ext cx="9144000" cy="725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  <a:spcBef>
                <a:spcPts val="1200"/>
              </a:spcBef>
              <a:spcAft>
                <a:spcPts val="800"/>
              </a:spcAft>
            </a:pPr>
            <a:r>
              <a:rPr lang="es-UY" sz="2400" dirty="0"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3</a:t>
            </a:r>
            <a:r>
              <a:rPr lang="es-UY" sz="24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. INSPECCIÓN Y DIAGNÓSTICO DEL ESTADO DE CONSERVACIÓN</a:t>
            </a:r>
            <a:endParaRPr lang="es-AR" sz="24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  <p:pic>
        <p:nvPicPr>
          <p:cNvPr id="9223" name="Picture 7">
            <a:extLst>
              <a:ext uri="{FF2B5EF4-FFF2-40B4-BE49-F238E27FC236}">
                <a16:creationId xmlns:a16="http://schemas.microsoft.com/office/drawing/2014/main" id="{BDB7CF3A-EA29-3CA8-F182-F72F926EA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1095593"/>
            <a:ext cx="7193958" cy="424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10C352EF-DF54-1787-5370-117D3807E4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6" t="16352" r="41392" b="4743"/>
          <a:stretch/>
        </p:blipFill>
        <p:spPr bwMode="auto">
          <a:xfrm>
            <a:off x="11061518" y="5465241"/>
            <a:ext cx="2997811" cy="352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9" name="Picture 13">
            <a:extLst>
              <a:ext uri="{FF2B5EF4-FFF2-40B4-BE49-F238E27FC236}">
                <a16:creationId xmlns:a16="http://schemas.microsoft.com/office/drawing/2014/main" id="{C2647507-26D9-188F-4972-5DA30B987D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0" t="14950" r="41511" b="9416"/>
          <a:stretch/>
        </p:blipFill>
        <p:spPr bwMode="auto">
          <a:xfrm>
            <a:off x="13335000" y="6044549"/>
            <a:ext cx="2997811" cy="334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D909A201-C2EB-96EE-04E6-A044954AA369}"/>
              </a:ext>
            </a:extLst>
          </p:cNvPr>
          <p:cNvSpPr/>
          <p:nvPr/>
        </p:nvSpPr>
        <p:spPr>
          <a:xfrm>
            <a:off x="10218387" y="-19438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/>
          <a:lstStyle/>
          <a:p>
            <a:endParaRPr lang="es-AR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59D868BA-3255-E597-79D9-23EA73F7666A}"/>
              </a:ext>
            </a:extLst>
          </p:cNvPr>
          <p:cNvSpPr/>
          <p:nvPr/>
        </p:nvSpPr>
        <p:spPr>
          <a:xfrm>
            <a:off x="-1" y="9615129"/>
            <a:ext cx="8069613" cy="723660"/>
          </a:xfrm>
          <a:custGeom>
            <a:avLst/>
            <a:gdLst/>
            <a:ahLst/>
            <a:cxnLst/>
            <a:rect l="l" t="t" r="r" b="b"/>
            <a:pathLst>
              <a:path w="9255868" h="4067382">
                <a:moveTo>
                  <a:pt x="0" y="0"/>
                </a:moveTo>
                <a:lnTo>
                  <a:pt x="9255868" y="0"/>
                </a:lnTo>
                <a:lnTo>
                  <a:pt x="9255868" y="4067381"/>
                </a:lnTo>
                <a:lnTo>
                  <a:pt x="0" y="406738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8E1D7">
                  <a:shade val="30000"/>
                  <a:satMod val="115000"/>
                </a:srgbClr>
              </a:gs>
              <a:gs pos="50000">
                <a:srgbClr val="B8E1D7">
                  <a:shade val="67500"/>
                  <a:satMod val="115000"/>
                </a:srgbClr>
              </a:gs>
              <a:gs pos="100000">
                <a:srgbClr val="B8E1D7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/>
          <a:lstStyle/>
          <a:p>
            <a:endParaRPr lang="es-AR"/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F8B7C45E-62C3-EA59-1BCF-75972D02411F}"/>
              </a:ext>
            </a:extLst>
          </p:cNvPr>
          <p:cNvSpPr txBox="1"/>
          <p:nvPr/>
        </p:nvSpPr>
        <p:spPr>
          <a:xfrm>
            <a:off x="12496800" y="59593"/>
            <a:ext cx="5967089" cy="43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AR" sz="2000" dirty="0">
                <a:solidFill>
                  <a:srgbClr val="000000"/>
                </a:solidFill>
                <a:latin typeface="Libertad 1"/>
              </a:rPr>
              <a:t>Jornadas Saberes y experiencias de Archivo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22317DA-6CB4-0D9C-D747-BF87EBB13AA5}"/>
              </a:ext>
            </a:extLst>
          </p:cNvPr>
          <p:cNvSpPr txBox="1"/>
          <p:nvPr/>
        </p:nvSpPr>
        <p:spPr>
          <a:xfrm>
            <a:off x="123246" y="9791072"/>
            <a:ext cx="1093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es-AR" sz="1800" b="1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Archivos audiovisuales: la conservación del video magnético - </a:t>
            </a:r>
            <a:r>
              <a:rPr lang="en-US" sz="1800" dirty="0">
                <a:effectLst/>
                <a:latin typeface="Libertad 1" panose="020B0604020202020204" charset="0"/>
                <a:ea typeface="Times New Roman" panose="02020603050405020304" pitchFamily="18" charset="0"/>
                <a:cs typeface="Libertad 1" panose="020B0604020202020204" charset="0"/>
              </a:rPr>
              <a:t>Mariela Cantú</a:t>
            </a:r>
            <a:endParaRPr lang="es-AR" sz="1800" dirty="0">
              <a:effectLst/>
              <a:latin typeface="Libertad 1" panose="020B0604020202020204" charset="0"/>
              <a:ea typeface="Calibri" panose="020F0502020204030204" pitchFamily="34" charset="0"/>
              <a:cs typeface="Libertad 1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721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491</Words>
  <Application>Microsoft Office PowerPoint</Application>
  <PresentationFormat>Personalizado</PresentationFormat>
  <Paragraphs>95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Times New Roman</vt:lpstr>
      <vt:lpstr>Calibri</vt:lpstr>
      <vt:lpstr>Libertad 2</vt:lpstr>
      <vt:lpstr>Libertad 1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Portadas Ponencias</dc:title>
  <dc:creator>Mariela Cantú</dc:creator>
  <cp:lastModifiedBy>Mariela Cantú</cp:lastModifiedBy>
  <cp:revision>21</cp:revision>
  <dcterms:created xsi:type="dcterms:W3CDTF">2006-08-16T00:00:00Z</dcterms:created>
  <dcterms:modified xsi:type="dcterms:W3CDTF">2023-08-23T15:30:18Z</dcterms:modified>
  <dc:identifier>DAFmfJM76y0</dc:identifier>
</cp:coreProperties>
</file>